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7" r:id="rId2"/>
    <p:sldId id="643" r:id="rId3"/>
    <p:sldId id="644" r:id="rId4"/>
    <p:sldId id="645" r:id="rId5"/>
    <p:sldId id="640" r:id="rId6"/>
    <p:sldId id="466" r:id="rId7"/>
    <p:sldId id="467" r:id="rId8"/>
    <p:sldId id="468" r:id="rId9"/>
    <p:sldId id="469" r:id="rId10"/>
    <p:sldId id="834" r:id="rId11"/>
    <p:sldId id="835" r:id="rId12"/>
    <p:sldId id="641" r:id="rId13"/>
    <p:sldId id="642" r:id="rId14"/>
    <p:sldId id="650" r:id="rId15"/>
    <p:sldId id="836" r:id="rId16"/>
    <p:sldId id="651" r:id="rId17"/>
    <p:sldId id="652" r:id="rId18"/>
    <p:sldId id="654" r:id="rId19"/>
    <p:sldId id="655" r:id="rId20"/>
    <p:sldId id="656" r:id="rId21"/>
    <p:sldId id="657" r:id="rId22"/>
    <p:sldId id="658" r:id="rId23"/>
    <p:sldId id="659" r:id="rId24"/>
    <p:sldId id="660" r:id="rId25"/>
    <p:sldId id="646" r:id="rId26"/>
    <p:sldId id="647" r:id="rId27"/>
    <p:sldId id="448" r:id="rId28"/>
    <p:sldId id="449" r:id="rId29"/>
    <p:sldId id="450" r:id="rId30"/>
    <p:sldId id="455" r:id="rId31"/>
    <p:sldId id="451" r:id="rId32"/>
    <p:sldId id="452" r:id="rId33"/>
    <p:sldId id="456" r:id="rId34"/>
    <p:sldId id="453" r:id="rId35"/>
    <p:sldId id="457" r:id="rId36"/>
    <p:sldId id="454" r:id="rId37"/>
    <p:sldId id="459" r:id="rId38"/>
    <p:sldId id="661" r:id="rId39"/>
    <p:sldId id="662" r:id="rId40"/>
    <p:sldId id="461" r:id="rId41"/>
    <p:sldId id="462" r:id="rId42"/>
    <p:sldId id="463" r:id="rId43"/>
    <p:sldId id="460" r:id="rId44"/>
    <p:sldId id="464" r:id="rId45"/>
    <p:sldId id="465" r:id="rId46"/>
    <p:sldId id="470" r:id="rId47"/>
    <p:sldId id="471" r:id="rId48"/>
    <p:sldId id="472" r:id="rId49"/>
    <p:sldId id="473" r:id="rId50"/>
    <p:sldId id="663" r:id="rId51"/>
    <p:sldId id="664" r:id="rId52"/>
    <p:sldId id="25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C2FC-20F6-320F-56B8-3E92583841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B285698-01DF-3129-3C63-D322186D0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E761B82-1D5F-FFBD-242C-D8CDC6857F5D}"/>
              </a:ext>
            </a:extLst>
          </p:cNvPr>
          <p:cNvSpPr>
            <a:spLocks noGrp="1"/>
          </p:cNvSpPr>
          <p:nvPr>
            <p:ph type="dt" sz="half" idx="10"/>
          </p:nvPr>
        </p:nvSpPr>
        <p:spPr/>
        <p:txBody>
          <a:bodyPr/>
          <a:lstStyle/>
          <a:p>
            <a:fld id="{76A27D4A-D1E2-4743-AA5D-9EE86ECE87F8}" type="datetimeFigureOut">
              <a:rPr lang="en-IN" smtClean="0"/>
              <a:t>10-03-2026</a:t>
            </a:fld>
            <a:endParaRPr lang="en-IN"/>
          </a:p>
        </p:txBody>
      </p:sp>
      <p:sp>
        <p:nvSpPr>
          <p:cNvPr id="5" name="Footer Placeholder 4">
            <a:extLst>
              <a:ext uri="{FF2B5EF4-FFF2-40B4-BE49-F238E27FC236}">
                <a16:creationId xmlns:a16="http://schemas.microsoft.com/office/drawing/2014/main" id="{8EE34519-290E-5BF6-1EF4-2EC144C44E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CD5C01-B0C5-1871-EBAF-D421FAB7677F}"/>
              </a:ext>
            </a:extLst>
          </p:cNvPr>
          <p:cNvSpPr>
            <a:spLocks noGrp="1"/>
          </p:cNvSpPr>
          <p:nvPr>
            <p:ph type="sldNum" sz="quarter" idx="12"/>
          </p:nvPr>
        </p:nvSpPr>
        <p:spPr/>
        <p:txBody>
          <a:bodyPr/>
          <a:lstStyle/>
          <a:p>
            <a:fld id="{A5B052CB-720F-4E00-9A85-2FD3C857FDC3}" type="slidenum">
              <a:rPr lang="en-IN" smtClean="0"/>
              <a:t>‹#›</a:t>
            </a:fld>
            <a:endParaRPr lang="en-IN"/>
          </a:p>
        </p:txBody>
      </p:sp>
    </p:spTree>
    <p:extLst>
      <p:ext uri="{BB962C8B-B14F-4D97-AF65-F5344CB8AC3E}">
        <p14:creationId xmlns:p14="http://schemas.microsoft.com/office/powerpoint/2010/main" val="127609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D4A0-6574-4C25-0734-D4BBE8218F6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D2EFC0A-E393-A61A-2DC1-3E73C8DC2C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4783ED-8068-D577-2D4C-EB46B9E75F57}"/>
              </a:ext>
            </a:extLst>
          </p:cNvPr>
          <p:cNvSpPr>
            <a:spLocks noGrp="1"/>
          </p:cNvSpPr>
          <p:nvPr>
            <p:ph type="dt" sz="half" idx="10"/>
          </p:nvPr>
        </p:nvSpPr>
        <p:spPr/>
        <p:txBody>
          <a:bodyPr/>
          <a:lstStyle/>
          <a:p>
            <a:fld id="{76A27D4A-D1E2-4743-AA5D-9EE86ECE87F8}" type="datetimeFigureOut">
              <a:rPr lang="en-IN" smtClean="0"/>
              <a:t>10-03-2026</a:t>
            </a:fld>
            <a:endParaRPr lang="en-IN"/>
          </a:p>
        </p:txBody>
      </p:sp>
      <p:sp>
        <p:nvSpPr>
          <p:cNvPr id="5" name="Footer Placeholder 4">
            <a:extLst>
              <a:ext uri="{FF2B5EF4-FFF2-40B4-BE49-F238E27FC236}">
                <a16:creationId xmlns:a16="http://schemas.microsoft.com/office/drawing/2014/main" id="{4A2631C6-C9B9-B26D-2292-07A3AC8FDD0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E711EA-73CC-2116-7C81-D039B20611D2}"/>
              </a:ext>
            </a:extLst>
          </p:cNvPr>
          <p:cNvSpPr>
            <a:spLocks noGrp="1"/>
          </p:cNvSpPr>
          <p:nvPr>
            <p:ph type="sldNum" sz="quarter" idx="12"/>
          </p:nvPr>
        </p:nvSpPr>
        <p:spPr/>
        <p:txBody>
          <a:bodyPr/>
          <a:lstStyle/>
          <a:p>
            <a:fld id="{A5B052CB-720F-4E00-9A85-2FD3C857FDC3}" type="slidenum">
              <a:rPr lang="en-IN" smtClean="0"/>
              <a:t>‹#›</a:t>
            </a:fld>
            <a:endParaRPr lang="en-IN"/>
          </a:p>
        </p:txBody>
      </p:sp>
    </p:spTree>
    <p:extLst>
      <p:ext uri="{BB962C8B-B14F-4D97-AF65-F5344CB8AC3E}">
        <p14:creationId xmlns:p14="http://schemas.microsoft.com/office/powerpoint/2010/main" val="188006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4545E-1CFA-24B5-6245-3593E6136D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7C1B882-D2C1-36B0-7745-2DE79643EC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8C7ECC-2FAE-47CB-4A83-C62F9D19D325}"/>
              </a:ext>
            </a:extLst>
          </p:cNvPr>
          <p:cNvSpPr>
            <a:spLocks noGrp="1"/>
          </p:cNvSpPr>
          <p:nvPr>
            <p:ph type="dt" sz="half" idx="10"/>
          </p:nvPr>
        </p:nvSpPr>
        <p:spPr/>
        <p:txBody>
          <a:bodyPr/>
          <a:lstStyle/>
          <a:p>
            <a:fld id="{76A27D4A-D1E2-4743-AA5D-9EE86ECE87F8}" type="datetimeFigureOut">
              <a:rPr lang="en-IN" smtClean="0"/>
              <a:t>10-03-2026</a:t>
            </a:fld>
            <a:endParaRPr lang="en-IN"/>
          </a:p>
        </p:txBody>
      </p:sp>
      <p:sp>
        <p:nvSpPr>
          <p:cNvPr id="5" name="Footer Placeholder 4">
            <a:extLst>
              <a:ext uri="{FF2B5EF4-FFF2-40B4-BE49-F238E27FC236}">
                <a16:creationId xmlns:a16="http://schemas.microsoft.com/office/drawing/2014/main" id="{752BB542-1101-FC30-6A13-8FB47A7449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86C4FBC-2D54-E99B-C0ED-6F920618C25D}"/>
              </a:ext>
            </a:extLst>
          </p:cNvPr>
          <p:cNvSpPr>
            <a:spLocks noGrp="1"/>
          </p:cNvSpPr>
          <p:nvPr>
            <p:ph type="sldNum" sz="quarter" idx="12"/>
          </p:nvPr>
        </p:nvSpPr>
        <p:spPr/>
        <p:txBody>
          <a:bodyPr/>
          <a:lstStyle/>
          <a:p>
            <a:fld id="{A5B052CB-720F-4E00-9A85-2FD3C857FDC3}" type="slidenum">
              <a:rPr lang="en-IN" smtClean="0"/>
              <a:t>‹#›</a:t>
            </a:fld>
            <a:endParaRPr lang="en-IN"/>
          </a:p>
        </p:txBody>
      </p:sp>
    </p:spTree>
    <p:extLst>
      <p:ext uri="{BB962C8B-B14F-4D97-AF65-F5344CB8AC3E}">
        <p14:creationId xmlns:p14="http://schemas.microsoft.com/office/powerpoint/2010/main" val="69907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9151-5C1D-A615-66E2-DD5CAE7E58B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2FCB363-46B7-49E7-DC0E-9D02F19FA0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E3E4A7-CE26-B0B4-4C45-C5B317F7C938}"/>
              </a:ext>
            </a:extLst>
          </p:cNvPr>
          <p:cNvSpPr>
            <a:spLocks noGrp="1"/>
          </p:cNvSpPr>
          <p:nvPr>
            <p:ph type="dt" sz="half" idx="10"/>
          </p:nvPr>
        </p:nvSpPr>
        <p:spPr/>
        <p:txBody>
          <a:bodyPr/>
          <a:lstStyle/>
          <a:p>
            <a:fld id="{76A27D4A-D1E2-4743-AA5D-9EE86ECE87F8}" type="datetimeFigureOut">
              <a:rPr lang="en-IN" smtClean="0"/>
              <a:t>10-03-2026</a:t>
            </a:fld>
            <a:endParaRPr lang="en-IN"/>
          </a:p>
        </p:txBody>
      </p:sp>
      <p:sp>
        <p:nvSpPr>
          <p:cNvPr id="5" name="Footer Placeholder 4">
            <a:extLst>
              <a:ext uri="{FF2B5EF4-FFF2-40B4-BE49-F238E27FC236}">
                <a16:creationId xmlns:a16="http://schemas.microsoft.com/office/drawing/2014/main" id="{5E8FA1A8-2E99-CFC1-C940-38438E62287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8565F56-6DEE-CDF0-9A69-EEFCBDC5D585}"/>
              </a:ext>
            </a:extLst>
          </p:cNvPr>
          <p:cNvSpPr>
            <a:spLocks noGrp="1"/>
          </p:cNvSpPr>
          <p:nvPr>
            <p:ph type="sldNum" sz="quarter" idx="12"/>
          </p:nvPr>
        </p:nvSpPr>
        <p:spPr/>
        <p:txBody>
          <a:bodyPr/>
          <a:lstStyle/>
          <a:p>
            <a:fld id="{A5B052CB-720F-4E00-9A85-2FD3C857FDC3}" type="slidenum">
              <a:rPr lang="en-IN" smtClean="0"/>
              <a:t>‹#›</a:t>
            </a:fld>
            <a:endParaRPr lang="en-IN"/>
          </a:p>
        </p:txBody>
      </p:sp>
    </p:spTree>
    <p:extLst>
      <p:ext uri="{BB962C8B-B14F-4D97-AF65-F5344CB8AC3E}">
        <p14:creationId xmlns:p14="http://schemas.microsoft.com/office/powerpoint/2010/main" val="178996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E619-5D76-7EA7-C456-10C745B81A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02A00CD-EFB2-DCE4-EC05-2576605919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925ACF-185C-633C-9133-4EFD7CA6FFB2}"/>
              </a:ext>
            </a:extLst>
          </p:cNvPr>
          <p:cNvSpPr>
            <a:spLocks noGrp="1"/>
          </p:cNvSpPr>
          <p:nvPr>
            <p:ph type="dt" sz="half" idx="10"/>
          </p:nvPr>
        </p:nvSpPr>
        <p:spPr/>
        <p:txBody>
          <a:bodyPr/>
          <a:lstStyle/>
          <a:p>
            <a:fld id="{76A27D4A-D1E2-4743-AA5D-9EE86ECE87F8}" type="datetimeFigureOut">
              <a:rPr lang="en-IN" smtClean="0"/>
              <a:t>10-03-2026</a:t>
            </a:fld>
            <a:endParaRPr lang="en-IN"/>
          </a:p>
        </p:txBody>
      </p:sp>
      <p:sp>
        <p:nvSpPr>
          <p:cNvPr id="5" name="Footer Placeholder 4">
            <a:extLst>
              <a:ext uri="{FF2B5EF4-FFF2-40B4-BE49-F238E27FC236}">
                <a16:creationId xmlns:a16="http://schemas.microsoft.com/office/drawing/2014/main" id="{3A35B446-1BE9-2CCB-3F17-B8B95D9235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AA84A0-29E0-DAA5-E813-C9B896BE9534}"/>
              </a:ext>
            </a:extLst>
          </p:cNvPr>
          <p:cNvSpPr>
            <a:spLocks noGrp="1"/>
          </p:cNvSpPr>
          <p:nvPr>
            <p:ph type="sldNum" sz="quarter" idx="12"/>
          </p:nvPr>
        </p:nvSpPr>
        <p:spPr/>
        <p:txBody>
          <a:bodyPr/>
          <a:lstStyle/>
          <a:p>
            <a:fld id="{A5B052CB-720F-4E00-9A85-2FD3C857FDC3}" type="slidenum">
              <a:rPr lang="en-IN" smtClean="0"/>
              <a:t>‹#›</a:t>
            </a:fld>
            <a:endParaRPr lang="en-IN"/>
          </a:p>
        </p:txBody>
      </p:sp>
    </p:spTree>
    <p:extLst>
      <p:ext uri="{BB962C8B-B14F-4D97-AF65-F5344CB8AC3E}">
        <p14:creationId xmlns:p14="http://schemas.microsoft.com/office/powerpoint/2010/main" val="343738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A6B7-C834-B2F8-162C-B10FAE077C7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0C9E261-DF5A-C2B2-433C-E62541FF76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442A1A8-8BE9-1779-FE07-C5AEAD69EA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A30F9A1-9570-B99B-9F8D-FC5D90EF2A3F}"/>
              </a:ext>
            </a:extLst>
          </p:cNvPr>
          <p:cNvSpPr>
            <a:spLocks noGrp="1"/>
          </p:cNvSpPr>
          <p:nvPr>
            <p:ph type="dt" sz="half" idx="10"/>
          </p:nvPr>
        </p:nvSpPr>
        <p:spPr/>
        <p:txBody>
          <a:bodyPr/>
          <a:lstStyle/>
          <a:p>
            <a:fld id="{76A27D4A-D1E2-4743-AA5D-9EE86ECE87F8}" type="datetimeFigureOut">
              <a:rPr lang="en-IN" smtClean="0"/>
              <a:t>10-03-2026</a:t>
            </a:fld>
            <a:endParaRPr lang="en-IN"/>
          </a:p>
        </p:txBody>
      </p:sp>
      <p:sp>
        <p:nvSpPr>
          <p:cNvPr id="6" name="Footer Placeholder 5">
            <a:extLst>
              <a:ext uri="{FF2B5EF4-FFF2-40B4-BE49-F238E27FC236}">
                <a16:creationId xmlns:a16="http://schemas.microsoft.com/office/drawing/2014/main" id="{BCF351CE-D7DD-9F30-A375-776135211AF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9E06A8-3FEE-19BD-C134-67B852D1F114}"/>
              </a:ext>
            </a:extLst>
          </p:cNvPr>
          <p:cNvSpPr>
            <a:spLocks noGrp="1"/>
          </p:cNvSpPr>
          <p:nvPr>
            <p:ph type="sldNum" sz="quarter" idx="12"/>
          </p:nvPr>
        </p:nvSpPr>
        <p:spPr/>
        <p:txBody>
          <a:bodyPr/>
          <a:lstStyle/>
          <a:p>
            <a:fld id="{A5B052CB-720F-4E00-9A85-2FD3C857FDC3}" type="slidenum">
              <a:rPr lang="en-IN" smtClean="0"/>
              <a:t>‹#›</a:t>
            </a:fld>
            <a:endParaRPr lang="en-IN"/>
          </a:p>
        </p:txBody>
      </p:sp>
    </p:spTree>
    <p:extLst>
      <p:ext uri="{BB962C8B-B14F-4D97-AF65-F5344CB8AC3E}">
        <p14:creationId xmlns:p14="http://schemas.microsoft.com/office/powerpoint/2010/main" val="280331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BA4F-5D4C-F19F-2BF6-AA5A36B4EB0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C09F58A-AC71-C7F2-D38C-18F5C37EB3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818730-0639-19B5-B2FC-EAAAFD44B2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EE088BC-7B64-0849-1501-9BAE65E3C3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ED9CED-11C3-9C23-1E2E-DA19F3A1F3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A2BA890-4FCE-576B-5F93-2F292589DEA6}"/>
              </a:ext>
            </a:extLst>
          </p:cNvPr>
          <p:cNvSpPr>
            <a:spLocks noGrp="1"/>
          </p:cNvSpPr>
          <p:nvPr>
            <p:ph type="dt" sz="half" idx="10"/>
          </p:nvPr>
        </p:nvSpPr>
        <p:spPr/>
        <p:txBody>
          <a:bodyPr/>
          <a:lstStyle/>
          <a:p>
            <a:fld id="{76A27D4A-D1E2-4743-AA5D-9EE86ECE87F8}" type="datetimeFigureOut">
              <a:rPr lang="en-IN" smtClean="0"/>
              <a:t>10-03-2026</a:t>
            </a:fld>
            <a:endParaRPr lang="en-IN"/>
          </a:p>
        </p:txBody>
      </p:sp>
      <p:sp>
        <p:nvSpPr>
          <p:cNvPr id="8" name="Footer Placeholder 7">
            <a:extLst>
              <a:ext uri="{FF2B5EF4-FFF2-40B4-BE49-F238E27FC236}">
                <a16:creationId xmlns:a16="http://schemas.microsoft.com/office/drawing/2014/main" id="{A3079325-FE0C-ED9F-3D14-69FB8E8996D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AC341F2-8155-33A4-FD19-501EEFF2665C}"/>
              </a:ext>
            </a:extLst>
          </p:cNvPr>
          <p:cNvSpPr>
            <a:spLocks noGrp="1"/>
          </p:cNvSpPr>
          <p:nvPr>
            <p:ph type="sldNum" sz="quarter" idx="12"/>
          </p:nvPr>
        </p:nvSpPr>
        <p:spPr/>
        <p:txBody>
          <a:bodyPr/>
          <a:lstStyle/>
          <a:p>
            <a:fld id="{A5B052CB-720F-4E00-9A85-2FD3C857FDC3}" type="slidenum">
              <a:rPr lang="en-IN" smtClean="0"/>
              <a:t>‹#›</a:t>
            </a:fld>
            <a:endParaRPr lang="en-IN"/>
          </a:p>
        </p:txBody>
      </p:sp>
    </p:spTree>
    <p:extLst>
      <p:ext uri="{BB962C8B-B14F-4D97-AF65-F5344CB8AC3E}">
        <p14:creationId xmlns:p14="http://schemas.microsoft.com/office/powerpoint/2010/main" val="415859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9C68-F17E-3B03-0328-2083E56A16D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B3FECE2-BDEC-9FE0-8BDB-02974ACFACC8}"/>
              </a:ext>
            </a:extLst>
          </p:cNvPr>
          <p:cNvSpPr>
            <a:spLocks noGrp="1"/>
          </p:cNvSpPr>
          <p:nvPr>
            <p:ph type="dt" sz="half" idx="10"/>
          </p:nvPr>
        </p:nvSpPr>
        <p:spPr/>
        <p:txBody>
          <a:bodyPr/>
          <a:lstStyle/>
          <a:p>
            <a:fld id="{76A27D4A-D1E2-4743-AA5D-9EE86ECE87F8}" type="datetimeFigureOut">
              <a:rPr lang="en-IN" smtClean="0"/>
              <a:t>10-03-2026</a:t>
            </a:fld>
            <a:endParaRPr lang="en-IN"/>
          </a:p>
        </p:txBody>
      </p:sp>
      <p:sp>
        <p:nvSpPr>
          <p:cNvPr id="4" name="Footer Placeholder 3">
            <a:extLst>
              <a:ext uri="{FF2B5EF4-FFF2-40B4-BE49-F238E27FC236}">
                <a16:creationId xmlns:a16="http://schemas.microsoft.com/office/drawing/2014/main" id="{303B33B2-084E-818D-0302-6D1AD974315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9474634-30D6-1147-2D63-D6CA018BBF79}"/>
              </a:ext>
            </a:extLst>
          </p:cNvPr>
          <p:cNvSpPr>
            <a:spLocks noGrp="1"/>
          </p:cNvSpPr>
          <p:nvPr>
            <p:ph type="sldNum" sz="quarter" idx="12"/>
          </p:nvPr>
        </p:nvSpPr>
        <p:spPr/>
        <p:txBody>
          <a:bodyPr/>
          <a:lstStyle/>
          <a:p>
            <a:fld id="{A5B052CB-720F-4E00-9A85-2FD3C857FDC3}" type="slidenum">
              <a:rPr lang="en-IN" smtClean="0"/>
              <a:t>‹#›</a:t>
            </a:fld>
            <a:endParaRPr lang="en-IN"/>
          </a:p>
        </p:txBody>
      </p:sp>
    </p:spTree>
    <p:extLst>
      <p:ext uri="{BB962C8B-B14F-4D97-AF65-F5344CB8AC3E}">
        <p14:creationId xmlns:p14="http://schemas.microsoft.com/office/powerpoint/2010/main" val="175586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367E4-C8B6-3EDF-E32D-21BB4B537147}"/>
              </a:ext>
            </a:extLst>
          </p:cNvPr>
          <p:cNvSpPr>
            <a:spLocks noGrp="1"/>
          </p:cNvSpPr>
          <p:nvPr>
            <p:ph type="dt" sz="half" idx="10"/>
          </p:nvPr>
        </p:nvSpPr>
        <p:spPr/>
        <p:txBody>
          <a:bodyPr/>
          <a:lstStyle/>
          <a:p>
            <a:fld id="{76A27D4A-D1E2-4743-AA5D-9EE86ECE87F8}" type="datetimeFigureOut">
              <a:rPr lang="en-IN" smtClean="0"/>
              <a:t>10-03-2026</a:t>
            </a:fld>
            <a:endParaRPr lang="en-IN"/>
          </a:p>
        </p:txBody>
      </p:sp>
      <p:sp>
        <p:nvSpPr>
          <p:cNvPr id="3" name="Footer Placeholder 2">
            <a:extLst>
              <a:ext uri="{FF2B5EF4-FFF2-40B4-BE49-F238E27FC236}">
                <a16:creationId xmlns:a16="http://schemas.microsoft.com/office/drawing/2014/main" id="{60DBC69F-3005-EA81-CE42-463301F4732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DE6002F-D853-DFB1-A541-967F9F3D150B}"/>
              </a:ext>
            </a:extLst>
          </p:cNvPr>
          <p:cNvSpPr>
            <a:spLocks noGrp="1"/>
          </p:cNvSpPr>
          <p:nvPr>
            <p:ph type="sldNum" sz="quarter" idx="12"/>
          </p:nvPr>
        </p:nvSpPr>
        <p:spPr/>
        <p:txBody>
          <a:bodyPr/>
          <a:lstStyle/>
          <a:p>
            <a:fld id="{A5B052CB-720F-4E00-9A85-2FD3C857FDC3}" type="slidenum">
              <a:rPr lang="en-IN" smtClean="0"/>
              <a:t>‹#›</a:t>
            </a:fld>
            <a:endParaRPr lang="en-IN"/>
          </a:p>
        </p:txBody>
      </p:sp>
    </p:spTree>
    <p:extLst>
      <p:ext uri="{BB962C8B-B14F-4D97-AF65-F5344CB8AC3E}">
        <p14:creationId xmlns:p14="http://schemas.microsoft.com/office/powerpoint/2010/main" val="218545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BD66-CAD6-5A5A-4FD5-0C557A64C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AFB8A91-EBF9-93CC-FE41-16F215C94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EBBAFE3-5212-ABAB-0B11-05ED55A95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1160A-5EED-ED4B-CC86-38E1CB83D5A8}"/>
              </a:ext>
            </a:extLst>
          </p:cNvPr>
          <p:cNvSpPr>
            <a:spLocks noGrp="1"/>
          </p:cNvSpPr>
          <p:nvPr>
            <p:ph type="dt" sz="half" idx="10"/>
          </p:nvPr>
        </p:nvSpPr>
        <p:spPr/>
        <p:txBody>
          <a:bodyPr/>
          <a:lstStyle/>
          <a:p>
            <a:fld id="{76A27D4A-D1E2-4743-AA5D-9EE86ECE87F8}" type="datetimeFigureOut">
              <a:rPr lang="en-IN" smtClean="0"/>
              <a:t>10-03-2026</a:t>
            </a:fld>
            <a:endParaRPr lang="en-IN"/>
          </a:p>
        </p:txBody>
      </p:sp>
      <p:sp>
        <p:nvSpPr>
          <p:cNvPr id="6" name="Footer Placeholder 5">
            <a:extLst>
              <a:ext uri="{FF2B5EF4-FFF2-40B4-BE49-F238E27FC236}">
                <a16:creationId xmlns:a16="http://schemas.microsoft.com/office/drawing/2014/main" id="{BF70F4DA-0D7F-DE2B-53F7-A261D4D7CF0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74A5A53-0FE7-EF64-4594-F4287414F1BE}"/>
              </a:ext>
            </a:extLst>
          </p:cNvPr>
          <p:cNvSpPr>
            <a:spLocks noGrp="1"/>
          </p:cNvSpPr>
          <p:nvPr>
            <p:ph type="sldNum" sz="quarter" idx="12"/>
          </p:nvPr>
        </p:nvSpPr>
        <p:spPr/>
        <p:txBody>
          <a:bodyPr/>
          <a:lstStyle/>
          <a:p>
            <a:fld id="{A5B052CB-720F-4E00-9A85-2FD3C857FDC3}" type="slidenum">
              <a:rPr lang="en-IN" smtClean="0"/>
              <a:t>‹#›</a:t>
            </a:fld>
            <a:endParaRPr lang="en-IN"/>
          </a:p>
        </p:txBody>
      </p:sp>
    </p:spTree>
    <p:extLst>
      <p:ext uri="{BB962C8B-B14F-4D97-AF65-F5344CB8AC3E}">
        <p14:creationId xmlns:p14="http://schemas.microsoft.com/office/powerpoint/2010/main" val="95488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0FFFB-1669-CF68-CA09-91604F106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8B2CE70-F40D-2A3C-40B5-9F0D47BC1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3401A20-784B-18A6-CCA1-47CEBC630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17155-4464-9692-90B8-4980D6A8625A}"/>
              </a:ext>
            </a:extLst>
          </p:cNvPr>
          <p:cNvSpPr>
            <a:spLocks noGrp="1"/>
          </p:cNvSpPr>
          <p:nvPr>
            <p:ph type="dt" sz="half" idx="10"/>
          </p:nvPr>
        </p:nvSpPr>
        <p:spPr/>
        <p:txBody>
          <a:bodyPr/>
          <a:lstStyle/>
          <a:p>
            <a:fld id="{76A27D4A-D1E2-4743-AA5D-9EE86ECE87F8}" type="datetimeFigureOut">
              <a:rPr lang="en-IN" smtClean="0"/>
              <a:t>10-03-2026</a:t>
            </a:fld>
            <a:endParaRPr lang="en-IN"/>
          </a:p>
        </p:txBody>
      </p:sp>
      <p:sp>
        <p:nvSpPr>
          <p:cNvPr id="6" name="Footer Placeholder 5">
            <a:extLst>
              <a:ext uri="{FF2B5EF4-FFF2-40B4-BE49-F238E27FC236}">
                <a16:creationId xmlns:a16="http://schemas.microsoft.com/office/drawing/2014/main" id="{673A763C-C2B1-EF1B-7EA6-732ED71A499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7B10744-54F8-F0C7-108F-47AAD682AE06}"/>
              </a:ext>
            </a:extLst>
          </p:cNvPr>
          <p:cNvSpPr>
            <a:spLocks noGrp="1"/>
          </p:cNvSpPr>
          <p:nvPr>
            <p:ph type="sldNum" sz="quarter" idx="12"/>
          </p:nvPr>
        </p:nvSpPr>
        <p:spPr/>
        <p:txBody>
          <a:bodyPr/>
          <a:lstStyle/>
          <a:p>
            <a:fld id="{A5B052CB-720F-4E00-9A85-2FD3C857FDC3}" type="slidenum">
              <a:rPr lang="en-IN" smtClean="0"/>
              <a:t>‹#›</a:t>
            </a:fld>
            <a:endParaRPr lang="en-IN"/>
          </a:p>
        </p:txBody>
      </p:sp>
    </p:spTree>
    <p:extLst>
      <p:ext uri="{BB962C8B-B14F-4D97-AF65-F5344CB8AC3E}">
        <p14:creationId xmlns:p14="http://schemas.microsoft.com/office/powerpoint/2010/main" val="295864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3AE0B-9227-4E05-413C-4A2E2411D7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0A85EA8-7C84-0CC0-E4C5-B273F8377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CD04755-EA5C-7890-8880-5508E2BC8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A27D4A-D1E2-4743-AA5D-9EE86ECE87F8}" type="datetimeFigureOut">
              <a:rPr lang="en-IN" smtClean="0"/>
              <a:t>10-03-2026</a:t>
            </a:fld>
            <a:endParaRPr lang="en-IN"/>
          </a:p>
        </p:txBody>
      </p:sp>
      <p:sp>
        <p:nvSpPr>
          <p:cNvPr id="5" name="Footer Placeholder 4">
            <a:extLst>
              <a:ext uri="{FF2B5EF4-FFF2-40B4-BE49-F238E27FC236}">
                <a16:creationId xmlns:a16="http://schemas.microsoft.com/office/drawing/2014/main" id="{7B702AD2-A6F9-9951-F0CE-821DEB445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BBAA3154-38CF-5323-A9F6-D6A0423BF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B052CB-720F-4E00-9A85-2FD3C857FDC3}" type="slidenum">
              <a:rPr lang="en-IN" smtClean="0"/>
              <a:t>‹#›</a:t>
            </a:fld>
            <a:endParaRPr lang="en-IN"/>
          </a:p>
        </p:txBody>
      </p:sp>
    </p:spTree>
    <p:extLst>
      <p:ext uri="{BB962C8B-B14F-4D97-AF65-F5344CB8AC3E}">
        <p14:creationId xmlns:p14="http://schemas.microsoft.com/office/powerpoint/2010/main" val="3492681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Title 3"/>
          <p:cNvSpPr txBox="1">
            <a:spLocks/>
          </p:cNvSpPr>
          <p:nvPr/>
        </p:nvSpPr>
        <p:spPr>
          <a:xfrm>
            <a:off x="2209800" y="2130426"/>
            <a:ext cx="7772400" cy="1470025"/>
          </a:xfrm>
          <a:prstGeom prst="rect">
            <a:avLst/>
          </a:prstGeom>
        </p:spPr>
        <p:txBody>
          <a:bodyPr vert="horz" lIns="91440" tIns="45720" rIns="91440" bIns="45720" rtlCol="0" anchor="ctr">
            <a:normAutofit fontScale="85000" lnSpcReduction="20000"/>
          </a:bodyPr>
          <a:lstStyle/>
          <a:p>
            <a:pPr algn="ctr">
              <a:spcBef>
                <a:spcPct val="0"/>
              </a:spcBef>
              <a:defRPr/>
            </a:pPr>
            <a:r>
              <a:rPr lang="en-US" sz="4400" b="1" dirty="0">
                <a:solidFill>
                  <a:srgbClr val="002060"/>
                </a:solidFill>
                <a:latin typeface="+mj-lt"/>
                <a:ea typeface="+mj-ea"/>
                <a:cs typeface="+mj-cs"/>
              </a:rPr>
              <a:t>CL355 Module 5</a:t>
            </a:r>
          </a:p>
          <a:p>
            <a:pPr algn="ctr">
              <a:spcBef>
                <a:spcPct val="0"/>
              </a:spcBef>
              <a:defRPr/>
            </a:pPr>
            <a:r>
              <a:rPr lang="en-US" sz="4400" b="1" dirty="0">
                <a:solidFill>
                  <a:srgbClr val="002060"/>
                </a:solidFill>
                <a:latin typeface="+mj-lt"/>
                <a:ea typeface="+mj-ea"/>
                <a:cs typeface="+mj-cs"/>
              </a:rPr>
              <a:t>PETROCHEMICALS based on C1, C2, C3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68DC-753A-4DBE-7106-9B8DBA8010CE}"/>
              </a:ext>
            </a:extLst>
          </p:cNvPr>
          <p:cNvSpPr>
            <a:spLocks noGrp="1"/>
          </p:cNvSpPr>
          <p:nvPr>
            <p:ph type="title"/>
          </p:nvPr>
        </p:nvSpPr>
        <p:spPr>
          <a:xfrm>
            <a:off x="382137" y="18255"/>
            <a:ext cx="10515600" cy="1325563"/>
          </a:xfrm>
        </p:spPr>
        <p:txBody>
          <a:bodyPr>
            <a:normAutofit/>
          </a:bodyPr>
          <a:lstStyle/>
          <a:p>
            <a:r>
              <a:rPr lang="en-US" sz="4000" b="1" dirty="0">
                <a:solidFill>
                  <a:srgbClr val="0070C0"/>
                </a:solidFill>
              </a:rPr>
              <a:t>Formaldehyde from Methanol</a:t>
            </a:r>
          </a:p>
        </p:txBody>
      </p:sp>
      <p:sp>
        <p:nvSpPr>
          <p:cNvPr id="3" name="Content Placeholder 2">
            <a:extLst>
              <a:ext uri="{FF2B5EF4-FFF2-40B4-BE49-F238E27FC236}">
                <a16:creationId xmlns:a16="http://schemas.microsoft.com/office/drawing/2014/main" id="{968FE77D-806A-BC44-8FD5-EC5024778C8C}"/>
              </a:ext>
            </a:extLst>
          </p:cNvPr>
          <p:cNvSpPr>
            <a:spLocks noGrp="1"/>
          </p:cNvSpPr>
          <p:nvPr>
            <p:ph idx="1"/>
          </p:nvPr>
        </p:nvSpPr>
        <p:spPr>
          <a:xfrm>
            <a:off x="382137" y="1457136"/>
            <a:ext cx="11809863" cy="4351338"/>
          </a:xfrm>
        </p:spPr>
        <p:txBody>
          <a:bodyPr>
            <a:normAutofit/>
          </a:bodyPr>
          <a:lstStyle/>
          <a:p>
            <a:r>
              <a:rPr lang="en-US" sz="2400" dirty="0"/>
              <a:t>Formaldehyde production Reactions:</a:t>
            </a:r>
          </a:p>
          <a:p>
            <a:pPr marL="0" indent="0">
              <a:buNone/>
            </a:pPr>
            <a:r>
              <a:rPr lang="en-US" sz="2400" dirty="0"/>
              <a:t>a) Oxidation: </a:t>
            </a:r>
            <a:r>
              <a:rPr lang="en-US" sz="2400" i="1" dirty="0"/>
              <a:t>CH</a:t>
            </a:r>
            <a:r>
              <a:rPr lang="en-US" sz="2400" i="1" baseline="-25000" dirty="0"/>
              <a:t>3</a:t>
            </a:r>
            <a:r>
              <a:rPr lang="en-US" sz="2400" i="1" dirty="0"/>
              <a:t>OH + 0.5 O</a:t>
            </a:r>
            <a:r>
              <a:rPr lang="en-US" sz="2400" i="1" baseline="-25000" dirty="0"/>
              <a:t>2</a:t>
            </a:r>
            <a:r>
              <a:rPr lang="en-US" sz="2400" i="1" dirty="0"/>
              <a:t> </a:t>
            </a:r>
            <a:r>
              <a:rPr lang="en-US" sz="2400" i="1" dirty="0">
                <a:cs typeface="Times New Roman" panose="02020603050405020304" pitchFamily="18" charset="0"/>
              </a:rPr>
              <a:t>→ </a:t>
            </a:r>
            <a:r>
              <a:rPr lang="en-US" sz="2400" i="1" dirty="0"/>
              <a:t>HCHO + H</a:t>
            </a:r>
            <a:r>
              <a:rPr lang="en-US" sz="2400" i="1" baseline="-25000" dirty="0"/>
              <a:t>2</a:t>
            </a:r>
            <a:r>
              <a:rPr lang="en-US" sz="2400" i="1" dirty="0"/>
              <a:t>O                  exothermic</a:t>
            </a:r>
          </a:p>
          <a:p>
            <a:pPr marL="0" indent="0">
              <a:buNone/>
            </a:pPr>
            <a:r>
              <a:rPr lang="en-US" sz="2400" dirty="0"/>
              <a:t>b) Pyrolysis: </a:t>
            </a:r>
            <a:r>
              <a:rPr lang="en-US" sz="2400" i="1" dirty="0"/>
              <a:t>CH</a:t>
            </a:r>
            <a:r>
              <a:rPr lang="en-US" sz="2400" i="1" baseline="-25000" dirty="0"/>
              <a:t>3</a:t>
            </a:r>
            <a:r>
              <a:rPr lang="en-US" sz="2400" i="1" dirty="0"/>
              <a:t>OH </a:t>
            </a:r>
            <a:r>
              <a:rPr lang="en-US" sz="2400" i="1" dirty="0">
                <a:cs typeface="Times New Roman" panose="02020603050405020304" pitchFamily="18" charset="0"/>
              </a:rPr>
              <a:t>→</a:t>
            </a:r>
            <a:r>
              <a:rPr lang="en-US" sz="2400" i="1" dirty="0"/>
              <a:t> HCHO + H</a:t>
            </a:r>
            <a:r>
              <a:rPr lang="en-US" sz="2400" i="1" baseline="-25000" dirty="0"/>
              <a:t>2 </a:t>
            </a:r>
            <a:r>
              <a:rPr lang="en-US" sz="2400" i="1" dirty="0"/>
              <a:t>                                     endothermic</a:t>
            </a:r>
            <a:endParaRPr lang="en-US" sz="2400" i="1" baseline="-25000" dirty="0"/>
          </a:p>
          <a:p>
            <a:pPr marL="0" indent="0">
              <a:buNone/>
            </a:pPr>
            <a:r>
              <a:rPr lang="en-US" sz="2400" dirty="0"/>
              <a:t>c) Undesired reaction: </a:t>
            </a:r>
            <a:r>
              <a:rPr lang="en-US" sz="2400" i="1" dirty="0"/>
              <a:t>CH</a:t>
            </a:r>
            <a:r>
              <a:rPr lang="en-US" sz="2400" i="1" baseline="-25000" dirty="0"/>
              <a:t>3</a:t>
            </a:r>
            <a:r>
              <a:rPr lang="en-US" sz="2400" i="1" dirty="0"/>
              <a:t>OH + 1.5 O</a:t>
            </a:r>
            <a:r>
              <a:rPr lang="en-US" sz="2400" i="1" baseline="-25000" dirty="0"/>
              <a:t>2</a:t>
            </a:r>
            <a:r>
              <a:rPr lang="en-US" sz="2400" i="1" dirty="0">
                <a:cs typeface="Times New Roman" panose="02020603050405020304" pitchFamily="18" charset="0"/>
              </a:rPr>
              <a:t>→</a:t>
            </a:r>
            <a:r>
              <a:rPr lang="en-US" sz="2400" i="1" dirty="0"/>
              <a:t> 2H</a:t>
            </a:r>
            <a:r>
              <a:rPr lang="en-US" sz="2400" i="1" baseline="-25000" dirty="0"/>
              <a:t>2</a:t>
            </a:r>
            <a:r>
              <a:rPr lang="en-US" sz="2400" i="1" dirty="0"/>
              <a:t>O + CO</a:t>
            </a:r>
            <a:r>
              <a:rPr lang="en-US" sz="2400" i="1" baseline="-25000" dirty="0"/>
              <a:t>2 </a:t>
            </a:r>
            <a:r>
              <a:rPr lang="en-US" sz="2400" i="1" dirty="0"/>
              <a:t>    exothermic</a:t>
            </a:r>
          </a:p>
          <a:p>
            <a:r>
              <a:rPr lang="en-US" sz="2400" b="0" i="0" dirty="0">
                <a:solidFill>
                  <a:srgbClr val="000000"/>
                </a:solidFill>
                <a:effectLst/>
              </a:rPr>
              <a:t>The reactions are carried out in vapour phase.</a:t>
            </a:r>
          </a:p>
          <a:p>
            <a:r>
              <a:rPr lang="en-US" sz="2400" b="0" i="0" dirty="0">
                <a:solidFill>
                  <a:srgbClr val="000000"/>
                </a:solidFill>
                <a:effectLst/>
              </a:rPr>
              <a:t>Catalyst: </a:t>
            </a:r>
            <a:r>
              <a:rPr lang="en-US" sz="2400" b="0" i="0" u="sng" dirty="0">
                <a:solidFill>
                  <a:srgbClr val="000000"/>
                </a:solidFill>
                <a:effectLst/>
              </a:rPr>
              <a:t>Silver or zinc oxide </a:t>
            </a:r>
            <a:r>
              <a:rPr lang="en-US" sz="2400" b="0" i="0" dirty="0">
                <a:solidFill>
                  <a:srgbClr val="000000"/>
                </a:solidFill>
                <a:effectLst/>
              </a:rPr>
              <a:t>catalysts on wire gauge are used.</a:t>
            </a:r>
          </a:p>
          <a:p>
            <a:r>
              <a:rPr lang="en-US" sz="2400" b="0" i="0" dirty="0">
                <a:solidFill>
                  <a:srgbClr val="000000"/>
                </a:solidFill>
                <a:effectLst/>
              </a:rPr>
              <a:t>Operating temperature and pressure: Near about atmospheric pressure and 500 – 600 °C</a:t>
            </a:r>
            <a:r>
              <a:rPr lang="en-US" sz="2400" dirty="0"/>
              <a:t> </a:t>
            </a:r>
            <a:br>
              <a:rPr lang="en-US" sz="2400" dirty="0"/>
            </a:br>
            <a:endParaRPr lang="en-US" sz="2400" i="1" dirty="0"/>
          </a:p>
        </p:txBody>
      </p:sp>
      <p:sp>
        <p:nvSpPr>
          <p:cNvPr id="4" name="Slide Number Placeholder 3">
            <a:extLst>
              <a:ext uri="{FF2B5EF4-FFF2-40B4-BE49-F238E27FC236}">
                <a16:creationId xmlns:a16="http://schemas.microsoft.com/office/drawing/2014/main" id="{0C92AF0C-719F-1ECF-B27B-0661FAF6560A}"/>
              </a:ext>
            </a:extLst>
          </p:cNvPr>
          <p:cNvSpPr>
            <a:spLocks noGrp="1"/>
          </p:cNvSpPr>
          <p:nvPr>
            <p:ph type="sldNum" sz="quarter" idx="12"/>
          </p:nvPr>
        </p:nvSpPr>
        <p:spPr/>
        <p:txBody>
          <a:bodyPr/>
          <a:lstStyle/>
          <a:p>
            <a:fld id="{0B70DE20-B937-49F7-BDB4-D052E7C40283}" type="slidenum">
              <a:rPr lang="en-US" smtClean="0"/>
              <a:t>10</a:t>
            </a:fld>
            <a:endParaRPr lang="en-US"/>
          </a:p>
        </p:txBody>
      </p:sp>
    </p:spTree>
    <p:extLst>
      <p:ext uri="{BB962C8B-B14F-4D97-AF65-F5344CB8AC3E}">
        <p14:creationId xmlns:p14="http://schemas.microsoft.com/office/powerpoint/2010/main" val="40344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A79E-0162-09FF-7AF4-4F415B3DEF5C}"/>
              </a:ext>
            </a:extLst>
          </p:cNvPr>
          <p:cNvSpPr>
            <a:spLocks noGrp="1"/>
          </p:cNvSpPr>
          <p:nvPr>
            <p:ph type="title"/>
          </p:nvPr>
        </p:nvSpPr>
        <p:spPr>
          <a:xfrm>
            <a:off x="278642" y="136524"/>
            <a:ext cx="10515600" cy="423033"/>
          </a:xfrm>
        </p:spPr>
        <p:txBody>
          <a:bodyPr>
            <a:normAutofit fontScale="90000"/>
          </a:bodyPr>
          <a:lstStyle/>
          <a:p>
            <a:r>
              <a:rPr lang="en-US" dirty="0">
                <a:solidFill>
                  <a:srgbClr val="0070C0"/>
                </a:solidFill>
              </a:rPr>
              <a:t>Process description</a:t>
            </a:r>
          </a:p>
        </p:txBody>
      </p:sp>
      <p:sp>
        <p:nvSpPr>
          <p:cNvPr id="3" name="Content Placeholder 2">
            <a:extLst>
              <a:ext uri="{FF2B5EF4-FFF2-40B4-BE49-F238E27FC236}">
                <a16:creationId xmlns:a16="http://schemas.microsoft.com/office/drawing/2014/main" id="{FE896F48-D503-E498-6082-B0C7CFD4FEE6}"/>
              </a:ext>
            </a:extLst>
          </p:cNvPr>
          <p:cNvSpPr>
            <a:spLocks noGrp="1"/>
          </p:cNvSpPr>
          <p:nvPr>
            <p:ph idx="1"/>
          </p:nvPr>
        </p:nvSpPr>
        <p:spPr>
          <a:xfrm>
            <a:off x="0" y="559557"/>
            <a:ext cx="12191999" cy="6039086"/>
          </a:xfrm>
        </p:spPr>
        <p:txBody>
          <a:bodyPr>
            <a:noAutofit/>
          </a:bodyPr>
          <a:lstStyle/>
          <a:p>
            <a:pPr>
              <a:buFontTx/>
              <a:buChar char="-"/>
            </a:pPr>
            <a:r>
              <a:rPr lang="en-US" sz="2100" b="0" i="0" dirty="0">
                <a:solidFill>
                  <a:srgbClr val="000000"/>
                </a:solidFill>
                <a:effectLst/>
              </a:rPr>
              <a:t>Air is sent for pre-heating using reactor outlet product and heat integration concept.</a:t>
            </a:r>
            <a:br>
              <a:rPr lang="en-US" sz="2100" b="0" i="0" dirty="0">
                <a:solidFill>
                  <a:srgbClr val="000000"/>
                </a:solidFill>
                <a:effectLst/>
              </a:rPr>
            </a:br>
            <a:r>
              <a:rPr lang="en-US" sz="2100" b="0" i="0" dirty="0">
                <a:solidFill>
                  <a:srgbClr val="000000"/>
                </a:solidFill>
                <a:effectLst/>
              </a:rPr>
              <a:t>- Eventually heated air and methanol are fed to a methanol evaporator unit which enables the evaporation of methanol as well as mixing with air. </a:t>
            </a:r>
          </a:p>
          <a:p>
            <a:pPr>
              <a:buFontTx/>
              <a:buChar char="-"/>
            </a:pPr>
            <a:r>
              <a:rPr lang="en-US" sz="2100" b="0" i="0" dirty="0">
                <a:solidFill>
                  <a:srgbClr val="000000"/>
                </a:solidFill>
                <a:effectLst/>
              </a:rPr>
              <a:t>The feed ratio is about 30 – 50 % for </a:t>
            </a:r>
            <a:r>
              <a:rPr lang="en-US" sz="2100" b="0" i="1" dirty="0">
                <a:solidFill>
                  <a:srgbClr val="000000"/>
                </a:solidFill>
                <a:effectLst/>
              </a:rPr>
              <a:t>CH</a:t>
            </a:r>
            <a:r>
              <a:rPr lang="en-US" sz="2100" b="0" i="1" baseline="-25000" dirty="0">
                <a:solidFill>
                  <a:srgbClr val="000000"/>
                </a:solidFill>
                <a:effectLst/>
              </a:rPr>
              <a:t>3</a:t>
            </a:r>
            <a:r>
              <a:rPr lang="en-US" sz="2100" b="0" i="1" dirty="0">
                <a:solidFill>
                  <a:srgbClr val="000000"/>
                </a:solidFill>
                <a:effectLst/>
              </a:rPr>
              <a:t>OH: O</a:t>
            </a:r>
            <a:r>
              <a:rPr lang="en-US" sz="2100" b="0" i="1" baseline="-25000" dirty="0">
                <a:solidFill>
                  <a:srgbClr val="000000"/>
                </a:solidFill>
                <a:effectLst/>
              </a:rPr>
              <a:t>2</a:t>
            </a:r>
            <a:br>
              <a:rPr lang="en-US" sz="2100" b="0" i="0" dirty="0">
                <a:solidFill>
                  <a:srgbClr val="000000"/>
                </a:solidFill>
                <a:effectLst/>
              </a:rPr>
            </a:br>
            <a:r>
              <a:rPr lang="en-US" sz="2100" b="0" i="0" dirty="0">
                <a:solidFill>
                  <a:srgbClr val="000000"/>
                </a:solidFill>
                <a:effectLst/>
              </a:rPr>
              <a:t>- After reaction, the product is a vapour mixture with temperature 450 – 600 °C.</a:t>
            </a:r>
            <a:br>
              <a:rPr lang="en-US" sz="2100" b="0" i="0" dirty="0">
                <a:solidFill>
                  <a:srgbClr val="000000"/>
                </a:solidFill>
                <a:effectLst/>
              </a:rPr>
            </a:br>
            <a:r>
              <a:rPr lang="en-US" sz="2100" b="0" i="0" dirty="0">
                <a:solidFill>
                  <a:srgbClr val="000000"/>
                </a:solidFill>
                <a:effectLst/>
              </a:rPr>
              <a:t>- After reaction, the product gas is cooled with the heat integration concept and then eventually fed to the absorption tower.</a:t>
            </a:r>
            <a:br>
              <a:rPr lang="en-US" sz="2100" b="0" i="0" dirty="0">
                <a:solidFill>
                  <a:srgbClr val="000000"/>
                </a:solidFill>
                <a:effectLst/>
              </a:rPr>
            </a:br>
            <a:r>
              <a:rPr lang="en-US" sz="2100" b="0" i="0" dirty="0">
                <a:solidFill>
                  <a:srgbClr val="000000"/>
                </a:solidFill>
                <a:effectLst/>
              </a:rPr>
              <a:t>- The absorbent in the absorption tower is water as well as formaldehyde rich water.</a:t>
            </a:r>
            <a:br>
              <a:rPr lang="en-US" sz="2100" b="0" i="0" dirty="0">
                <a:solidFill>
                  <a:srgbClr val="000000"/>
                </a:solidFill>
                <a:effectLst/>
              </a:rPr>
            </a:br>
            <a:r>
              <a:rPr lang="en-US" sz="2100" b="0" i="0" dirty="0">
                <a:solidFill>
                  <a:srgbClr val="000000"/>
                </a:solidFill>
                <a:effectLst/>
              </a:rPr>
              <a:t>- Since formaldehyde rich water is produced in the absorption, a portion of the rich water absorbent solution from the absorber is partially recycled at a specific section of the absorber.</a:t>
            </a:r>
            <a:br>
              <a:rPr lang="en-US" sz="2100" b="0" i="0" dirty="0">
                <a:solidFill>
                  <a:srgbClr val="000000"/>
                </a:solidFill>
                <a:effectLst/>
              </a:rPr>
            </a:br>
            <a:r>
              <a:rPr lang="en-US" sz="2100" b="0" i="0" dirty="0">
                <a:solidFill>
                  <a:srgbClr val="000000"/>
                </a:solidFill>
                <a:effectLst/>
              </a:rPr>
              <a:t>- From the absorber, HCHO + methanol rich water stream is obtained as the bottom product.</a:t>
            </a:r>
            <a:br>
              <a:rPr lang="en-US" sz="2100" b="0" i="0" dirty="0">
                <a:solidFill>
                  <a:srgbClr val="000000"/>
                </a:solidFill>
                <a:effectLst/>
              </a:rPr>
            </a:br>
            <a:r>
              <a:rPr lang="en-US" sz="2100" b="0" i="0" dirty="0">
                <a:solidFill>
                  <a:srgbClr val="000000"/>
                </a:solidFill>
                <a:effectLst/>
              </a:rPr>
              <a:t>- The stream is sent to a light end stripper eventually to remove any light end compounds that got absorbed in the stream. The vapors from the light end unit consisting of light end compounds can be fed at the absorption unit at</a:t>
            </a:r>
            <a:r>
              <a:rPr lang="en-US" sz="2100" dirty="0"/>
              <a:t> </a:t>
            </a:r>
            <a:r>
              <a:rPr lang="en-US" sz="2100" b="0" i="0" dirty="0">
                <a:solidFill>
                  <a:srgbClr val="000000"/>
                </a:solidFill>
                <a:effectLst/>
              </a:rPr>
              <a:t>specific location that matches with the composition of the vapors in the absorption column.</a:t>
            </a:r>
            <a:br>
              <a:rPr lang="en-US" sz="2100" b="0" i="0" dirty="0">
                <a:solidFill>
                  <a:srgbClr val="000000"/>
                </a:solidFill>
                <a:effectLst/>
              </a:rPr>
            </a:br>
            <a:r>
              <a:rPr lang="en-US" sz="2100" b="0" i="0" dirty="0">
                <a:solidFill>
                  <a:srgbClr val="000000"/>
                </a:solidFill>
                <a:effectLst/>
              </a:rPr>
              <a:t>- Eventually, the light end stripper bottom product is fed to a distillation tower that produces methanol vapour as the top product and the bottom formaldehyde + water product (37 % formaldehyde concentration).</a:t>
            </a:r>
            <a:r>
              <a:rPr lang="en-US" sz="2100" dirty="0"/>
              <a:t> </a:t>
            </a:r>
          </a:p>
          <a:p>
            <a:pPr>
              <a:buFontTx/>
              <a:buChar char="-"/>
            </a:pPr>
            <a:r>
              <a:rPr lang="en-US" sz="2100" b="0" i="0" dirty="0">
                <a:solidFill>
                  <a:srgbClr val="000000"/>
                </a:solidFill>
                <a:effectLst/>
              </a:rPr>
              <a:t>Pure formaldehyde is not stable and tends to produce a trimer or polymer. Formaldehyde is stable in only water and therefore, 37% formaldehyde solution with 3 – 15 % methanol (stabilizer) is produced as formalin and sold</a:t>
            </a:r>
            <a:r>
              <a:rPr lang="en-US" sz="2100" dirty="0"/>
              <a:t> </a:t>
            </a:r>
            <a:br>
              <a:rPr lang="en-US" sz="2100" dirty="0"/>
            </a:br>
            <a:br>
              <a:rPr lang="en-US" sz="2100" dirty="0"/>
            </a:br>
            <a:br>
              <a:rPr lang="en-US" sz="2100" dirty="0"/>
            </a:br>
            <a:endParaRPr lang="en-US" sz="2100" dirty="0"/>
          </a:p>
        </p:txBody>
      </p:sp>
      <p:sp>
        <p:nvSpPr>
          <p:cNvPr id="4" name="Slide Number Placeholder 3">
            <a:extLst>
              <a:ext uri="{FF2B5EF4-FFF2-40B4-BE49-F238E27FC236}">
                <a16:creationId xmlns:a16="http://schemas.microsoft.com/office/drawing/2014/main" id="{C41C1431-A6A3-5038-A686-DED9597FE492}"/>
              </a:ext>
            </a:extLst>
          </p:cNvPr>
          <p:cNvSpPr>
            <a:spLocks noGrp="1"/>
          </p:cNvSpPr>
          <p:nvPr>
            <p:ph type="sldNum" sz="quarter" idx="12"/>
          </p:nvPr>
        </p:nvSpPr>
        <p:spPr/>
        <p:txBody>
          <a:bodyPr/>
          <a:lstStyle/>
          <a:p>
            <a:fld id="{0B70DE20-B937-49F7-BDB4-D052E7C40283}" type="slidenum">
              <a:rPr lang="en-US" smtClean="0"/>
              <a:t>11</a:t>
            </a:fld>
            <a:endParaRPr lang="en-US"/>
          </a:p>
        </p:txBody>
      </p:sp>
    </p:spTree>
    <p:extLst>
      <p:ext uri="{BB962C8B-B14F-4D97-AF65-F5344CB8AC3E}">
        <p14:creationId xmlns:p14="http://schemas.microsoft.com/office/powerpoint/2010/main" val="16998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F7CB-6337-45A0-8C05-1A233B74362C}"/>
              </a:ext>
            </a:extLst>
          </p:cNvPr>
          <p:cNvSpPr>
            <a:spLocks noGrp="1"/>
          </p:cNvSpPr>
          <p:nvPr>
            <p:ph type="title"/>
          </p:nvPr>
        </p:nvSpPr>
        <p:spPr>
          <a:xfrm>
            <a:off x="319585" y="0"/>
            <a:ext cx="10515600" cy="1325563"/>
          </a:xfrm>
        </p:spPr>
        <p:txBody>
          <a:bodyPr>
            <a:normAutofit fontScale="90000"/>
          </a:bodyPr>
          <a:lstStyle/>
          <a:p>
            <a:r>
              <a:rPr lang="en-US" sz="4000" b="1" i="1" dirty="0">
                <a:solidFill>
                  <a:srgbClr val="0070C0"/>
                </a:solidFill>
              </a:rPr>
              <a:t>Flow sheet of Formaldehyde production</a:t>
            </a:r>
            <a:r>
              <a:rPr lang="en-US" sz="8000" i="1" dirty="0">
                <a:solidFill>
                  <a:srgbClr val="0070C0"/>
                </a:solidFill>
              </a:rPr>
              <a:t> </a:t>
            </a:r>
            <a:br>
              <a:rPr lang="en-US" i="1" dirty="0">
                <a:solidFill>
                  <a:srgbClr val="0070C0"/>
                </a:solidFill>
              </a:rPr>
            </a:br>
            <a:endParaRPr lang="en-US" i="1" dirty="0">
              <a:solidFill>
                <a:srgbClr val="0070C0"/>
              </a:solidFill>
            </a:endParaRPr>
          </a:p>
        </p:txBody>
      </p:sp>
      <p:pic>
        <p:nvPicPr>
          <p:cNvPr id="6" name="Content Placeholder 5">
            <a:extLst>
              <a:ext uri="{FF2B5EF4-FFF2-40B4-BE49-F238E27FC236}">
                <a16:creationId xmlns:a16="http://schemas.microsoft.com/office/drawing/2014/main" id="{D32CA9CE-51FD-436B-BE61-63ADC5DB48D9}"/>
              </a:ext>
            </a:extLst>
          </p:cNvPr>
          <p:cNvPicPr>
            <a:picLocks noGrp="1" noChangeAspect="1"/>
          </p:cNvPicPr>
          <p:nvPr>
            <p:ph idx="1"/>
          </p:nvPr>
        </p:nvPicPr>
        <p:blipFill>
          <a:blip r:embed="rId2"/>
          <a:stretch>
            <a:fillRect/>
          </a:stretch>
        </p:blipFill>
        <p:spPr>
          <a:xfrm>
            <a:off x="1751687" y="900595"/>
            <a:ext cx="8961805" cy="5455755"/>
          </a:xfrm>
        </p:spPr>
      </p:pic>
      <p:sp>
        <p:nvSpPr>
          <p:cNvPr id="4" name="Slide Number Placeholder 3">
            <a:extLst>
              <a:ext uri="{FF2B5EF4-FFF2-40B4-BE49-F238E27FC236}">
                <a16:creationId xmlns:a16="http://schemas.microsoft.com/office/drawing/2014/main" id="{C2984EF0-822E-4119-B39F-8CFF439579E6}"/>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77901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2581-A8D7-473A-8A62-72E162276429}"/>
              </a:ext>
            </a:extLst>
          </p:cNvPr>
          <p:cNvSpPr>
            <a:spLocks noGrp="1"/>
          </p:cNvSpPr>
          <p:nvPr>
            <p:ph type="title"/>
          </p:nvPr>
        </p:nvSpPr>
        <p:spPr>
          <a:xfrm>
            <a:off x="0" y="-69849"/>
            <a:ext cx="9362364" cy="1143000"/>
          </a:xfrm>
        </p:spPr>
        <p:txBody>
          <a:bodyPr>
            <a:noAutofit/>
          </a:bodyPr>
          <a:lstStyle/>
          <a:p>
            <a:pPr algn="l"/>
            <a:r>
              <a:rPr lang="en-US" sz="3600" dirty="0">
                <a:solidFill>
                  <a:srgbClr val="0070C0"/>
                </a:solidFill>
              </a:rPr>
              <a:t>Manufacture of Chloromethane</a:t>
            </a:r>
            <a:r>
              <a:rPr lang="en-US" sz="3600" b="1" dirty="0">
                <a:solidFill>
                  <a:srgbClr val="0070C0"/>
                </a:solidFill>
              </a:rPr>
              <a:t>s </a:t>
            </a:r>
            <a:r>
              <a:rPr lang="en-US" sz="3600" dirty="0">
                <a:solidFill>
                  <a:srgbClr val="0070C0"/>
                </a:solidFill>
              </a:rPr>
              <a:t>from methane</a:t>
            </a:r>
          </a:p>
        </p:txBody>
      </p:sp>
      <p:sp>
        <p:nvSpPr>
          <p:cNvPr id="3" name="Content Placeholder 2">
            <a:extLst>
              <a:ext uri="{FF2B5EF4-FFF2-40B4-BE49-F238E27FC236}">
                <a16:creationId xmlns:a16="http://schemas.microsoft.com/office/drawing/2014/main" id="{00E1A7D2-B6AC-4DA4-A9D3-80E4DD289185}"/>
              </a:ext>
            </a:extLst>
          </p:cNvPr>
          <p:cNvSpPr>
            <a:spLocks noGrp="1"/>
          </p:cNvSpPr>
          <p:nvPr>
            <p:ph idx="1"/>
          </p:nvPr>
        </p:nvSpPr>
        <p:spPr>
          <a:xfrm>
            <a:off x="453788" y="1417638"/>
            <a:ext cx="11284424" cy="4959350"/>
          </a:xfrm>
        </p:spPr>
        <p:txBody>
          <a:bodyPr>
            <a:normAutofit/>
          </a:bodyPr>
          <a:lstStyle/>
          <a:p>
            <a:pPr marL="0" indent="0">
              <a:buNone/>
            </a:pPr>
            <a:r>
              <a:rPr lang="en-US" sz="1800" dirty="0">
                <a:solidFill>
                  <a:srgbClr val="000000"/>
                </a:solidFill>
                <a:latin typeface="Times New Roman" panose="02020603050405020304" pitchFamily="18" charset="0"/>
              </a:rPr>
              <a:t>Chloromethanes namely methyl chloride (CH</a:t>
            </a:r>
            <a:r>
              <a:rPr lang="en-US" sz="1800" baseline="-25000" dirty="0">
                <a:solidFill>
                  <a:srgbClr val="000000"/>
                </a:solidFill>
                <a:latin typeface="Times New Roman" panose="02020603050405020304" pitchFamily="18" charset="0"/>
              </a:rPr>
              <a:t>3</a:t>
            </a:r>
            <a:r>
              <a:rPr lang="en-US" sz="1800" dirty="0">
                <a:solidFill>
                  <a:srgbClr val="000000"/>
                </a:solidFill>
                <a:latin typeface="Times New Roman" panose="02020603050405020304" pitchFamily="18" charset="0"/>
              </a:rPr>
              <a:t>Cl), methylene chloride (CH</a:t>
            </a:r>
            <a:r>
              <a:rPr lang="en-US" sz="1800" baseline="-25000" dirty="0">
                <a:solidFill>
                  <a:srgbClr val="000000"/>
                </a:solidFill>
                <a:latin typeface="Times New Roman" panose="02020603050405020304" pitchFamily="18" charset="0"/>
              </a:rPr>
              <a:t>3</a:t>
            </a:r>
            <a:r>
              <a:rPr lang="en-US" sz="1800" dirty="0">
                <a:solidFill>
                  <a:srgbClr val="000000"/>
                </a:solidFill>
                <a:latin typeface="Times New Roman" panose="02020603050405020304" pitchFamily="18" charset="0"/>
              </a:rPr>
              <a:t>Cl2), Chloroform (CHCl</a:t>
            </a:r>
            <a:r>
              <a:rPr lang="en-US" sz="1800" baseline="-25000" dirty="0">
                <a:solidFill>
                  <a:srgbClr val="000000"/>
                </a:solidFill>
                <a:latin typeface="Times New Roman" panose="02020603050405020304" pitchFamily="18" charset="0"/>
              </a:rPr>
              <a:t>3</a:t>
            </a:r>
            <a:r>
              <a:rPr lang="en-US" sz="1800" dirty="0">
                <a:solidFill>
                  <a:srgbClr val="000000"/>
                </a:solidFill>
                <a:latin typeface="Times New Roman" panose="02020603050405020304" pitchFamily="18" charset="0"/>
              </a:rPr>
              <a:t>) and Carbon Tetrachloride (CCl</a:t>
            </a:r>
            <a:r>
              <a:rPr lang="en-US" sz="1800" baseline="-25000" dirty="0">
                <a:solidFill>
                  <a:srgbClr val="000000"/>
                </a:solidFill>
                <a:latin typeface="Times New Roman" panose="02020603050405020304" pitchFamily="18" charset="0"/>
              </a:rPr>
              <a:t>4</a:t>
            </a:r>
            <a:r>
              <a:rPr lang="en-US" sz="1800" dirty="0">
                <a:solidFill>
                  <a:srgbClr val="000000"/>
                </a:solidFill>
                <a:latin typeface="Times New Roman" panose="02020603050405020304" pitchFamily="18" charset="0"/>
              </a:rPr>
              <a:t>) are  produced by direct chlorination of Cl</a:t>
            </a:r>
            <a:r>
              <a:rPr lang="en-US" sz="1800" baseline="-25000" dirty="0">
                <a:solidFill>
                  <a:srgbClr val="000000"/>
                </a:solidFill>
                <a:latin typeface="Times New Roman" panose="02020603050405020304" pitchFamily="18" charset="0"/>
              </a:rPr>
              <a:t>2</a:t>
            </a:r>
            <a:r>
              <a:rPr lang="en-US" sz="1800" dirty="0">
                <a:solidFill>
                  <a:srgbClr val="000000"/>
                </a:solidFill>
                <a:latin typeface="Times New Roman" panose="02020603050405020304" pitchFamily="18" charset="0"/>
              </a:rPr>
              <a:t> in a gas phase reaction without any catalyst.</a:t>
            </a:r>
          </a:p>
          <a:p>
            <a:pPr marL="0" indent="0">
              <a:buNone/>
            </a:pPr>
            <a:r>
              <a:rPr lang="en-US" sz="1800" b="1" dirty="0">
                <a:solidFill>
                  <a:srgbClr val="000000"/>
                </a:solidFill>
                <a:latin typeface="Times New Roman" panose="02020603050405020304" pitchFamily="18" charset="0"/>
              </a:rPr>
              <a:t>Reactions: </a:t>
            </a:r>
          </a:p>
          <a:p>
            <a:pPr marL="0" indent="0" algn="ctr">
              <a:buNone/>
            </a:pPr>
            <a:r>
              <a:rPr lang="pt-BR" sz="1800" i="1" dirty="0">
                <a:solidFill>
                  <a:srgbClr val="000000"/>
                </a:solidFill>
                <a:latin typeface="Times New Roman" panose="02020603050405020304" pitchFamily="18" charset="0"/>
              </a:rPr>
              <a:t>CH</a:t>
            </a:r>
            <a:r>
              <a:rPr lang="pt-BR" sz="1800" i="1" baseline="-25000" dirty="0">
                <a:solidFill>
                  <a:srgbClr val="000000"/>
                </a:solidFill>
                <a:latin typeface="Times New Roman" panose="02020603050405020304" pitchFamily="18" charset="0"/>
              </a:rPr>
              <a:t>4</a:t>
            </a:r>
            <a:r>
              <a:rPr lang="pt-BR" sz="1800" i="1" dirty="0">
                <a:solidFill>
                  <a:srgbClr val="000000"/>
                </a:solidFill>
                <a:latin typeface="Times New Roman" panose="02020603050405020304" pitchFamily="18" charset="0"/>
              </a:rPr>
              <a:t> + 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Wingdings" panose="05000000000000000000" pitchFamily="2" charset="2"/>
              </a:rPr>
              <a:t> </a:t>
            </a:r>
            <a:r>
              <a:rPr lang="pt-BR" sz="1800" i="1" dirty="0">
                <a:solidFill>
                  <a:srgbClr val="000000"/>
                </a:solidFill>
                <a:latin typeface="Times New Roman" panose="02020603050405020304" pitchFamily="18" charset="0"/>
              </a:rPr>
              <a:t>CH</a:t>
            </a:r>
            <a:r>
              <a:rPr lang="pt-BR" sz="1800" i="1" baseline="-25000" dirty="0">
                <a:solidFill>
                  <a:srgbClr val="000000"/>
                </a:solidFill>
                <a:latin typeface="Times New Roman" panose="02020603050405020304" pitchFamily="18" charset="0"/>
              </a:rPr>
              <a:t>3</a:t>
            </a:r>
            <a:r>
              <a:rPr lang="pt-BR" sz="1800" i="1" dirty="0">
                <a:solidFill>
                  <a:srgbClr val="000000"/>
                </a:solidFill>
                <a:latin typeface="Times New Roman" panose="02020603050405020304" pitchFamily="18" charset="0"/>
              </a:rPr>
              <a:t>Cl + HCL</a:t>
            </a:r>
            <a:br>
              <a:rPr lang="pt-BR" sz="1800" i="1" dirty="0">
                <a:solidFill>
                  <a:srgbClr val="000000"/>
                </a:solidFill>
                <a:latin typeface="Times New Roman" panose="02020603050405020304" pitchFamily="18" charset="0"/>
              </a:rPr>
            </a:br>
            <a:r>
              <a:rPr lang="pt-BR" sz="1800" i="1" dirty="0">
                <a:solidFill>
                  <a:srgbClr val="000000"/>
                </a:solidFill>
                <a:latin typeface="Times New Roman" panose="02020603050405020304" pitchFamily="18" charset="0"/>
              </a:rPr>
              <a:t>CH</a:t>
            </a:r>
            <a:r>
              <a:rPr lang="pt-BR" sz="1800" i="1" baseline="-25000" dirty="0">
                <a:solidFill>
                  <a:srgbClr val="000000"/>
                </a:solidFill>
                <a:latin typeface="Times New Roman" panose="02020603050405020304" pitchFamily="18" charset="0"/>
              </a:rPr>
              <a:t>3</a:t>
            </a:r>
            <a:r>
              <a:rPr lang="pt-BR" sz="1800" i="1" dirty="0">
                <a:solidFill>
                  <a:srgbClr val="000000"/>
                </a:solidFill>
                <a:latin typeface="Times New Roman" panose="02020603050405020304" pitchFamily="18" charset="0"/>
              </a:rPr>
              <a:t>Cl + 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Wingdings" panose="05000000000000000000" pitchFamily="2" charset="2"/>
              </a:rPr>
              <a:t> </a:t>
            </a:r>
            <a:r>
              <a:rPr lang="pt-BR" sz="1800" i="1" dirty="0">
                <a:solidFill>
                  <a:srgbClr val="000000"/>
                </a:solidFill>
                <a:latin typeface="Times New Roman" panose="02020603050405020304" pitchFamily="18" charset="0"/>
              </a:rPr>
              <a:t>CH</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Times New Roman" panose="02020603050405020304" pitchFamily="18" charset="0"/>
              </a:rPr>
              <a:t>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Times New Roman" panose="02020603050405020304" pitchFamily="18" charset="0"/>
              </a:rPr>
              <a:t> + HCL</a:t>
            </a:r>
            <a:br>
              <a:rPr lang="pt-BR" sz="1800" i="1" dirty="0">
                <a:solidFill>
                  <a:srgbClr val="000000"/>
                </a:solidFill>
                <a:latin typeface="Times New Roman" panose="02020603050405020304" pitchFamily="18" charset="0"/>
              </a:rPr>
            </a:br>
            <a:r>
              <a:rPr lang="pt-BR" sz="1800" i="1" dirty="0">
                <a:solidFill>
                  <a:srgbClr val="000000"/>
                </a:solidFill>
                <a:latin typeface="Times New Roman" panose="02020603050405020304" pitchFamily="18" charset="0"/>
              </a:rPr>
              <a:t>CH</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Times New Roman" panose="02020603050405020304" pitchFamily="18" charset="0"/>
              </a:rPr>
              <a:t>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Times New Roman" panose="02020603050405020304" pitchFamily="18" charset="0"/>
              </a:rPr>
              <a:t> + 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Wingdings" panose="05000000000000000000" pitchFamily="2" charset="2"/>
              </a:rPr>
              <a:t> </a:t>
            </a:r>
            <a:r>
              <a:rPr lang="pt-BR" sz="1800" i="1" dirty="0">
                <a:solidFill>
                  <a:srgbClr val="000000"/>
                </a:solidFill>
                <a:latin typeface="Times New Roman" panose="02020603050405020304" pitchFamily="18" charset="0"/>
              </a:rPr>
              <a:t>CHCl</a:t>
            </a:r>
            <a:r>
              <a:rPr lang="pt-BR" sz="1800" i="1" baseline="-25000" dirty="0">
                <a:solidFill>
                  <a:srgbClr val="000000"/>
                </a:solidFill>
                <a:latin typeface="Times New Roman" panose="02020603050405020304" pitchFamily="18" charset="0"/>
              </a:rPr>
              <a:t>3</a:t>
            </a:r>
            <a:r>
              <a:rPr lang="pt-BR" sz="1800" i="1" dirty="0">
                <a:solidFill>
                  <a:srgbClr val="000000"/>
                </a:solidFill>
                <a:latin typeface="Times New Roman" panose="02020603050405020304" pitchFamily="18" charset="0"/>
              </a:rPr>
              <a:t> + HCL</a:t>
            </a:r>
          </a:p>
          <a:p>
            <a:pPr marL="0" indent="0" algn="ctr">
              <a:buNone/>
            </a:pPr>
            <a:r>
              <a:rPr lang="pt-BR" sz="1800" i="1" dirty="0">
                <a:solidFill>
                  <a:srgbClr val="000000"/>
                </a:solidFill>
                <a:latin typeface="Times New Roman" panose="02020603050405020304" pitchFamily="18" charset="0"/>
              </a:rPr>
              <a:t>CHCl</a:t>
            </a:r>
            <a:r>
              <a:rPr lang="pt-BR" sz="1800" i="1" baseline="-25000" dirty="0">
                <a:solidFill>
                  <a:srgbClr val="000000"/>
                </a:solidFill>
                <a:latin typeface="Times New Roman" panose="02020603050405020304" pitchFamily="18" charset="0"/>
              </a:rPr>
              <a:t>3</a:t>
            </a:r>
            <a:r>
              <a:rPr lang="pt-BR" sz="1800" i="1" dirty="0">
                <a:solidFill>
                  <a:srgbClr val="000000"/>
                </a:solidFill>
                <a:latin typeface="Times New Roman" panose="02020603050405020304" pitchFamily="18" charset="0"/>
              </a:rPr>
              <a:t> + 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Wingdings" panose="05000000000000000000" pitchFamily="2" charset="2"/>
              </a:rPr>
              <a:t> </a:t>
            </a:r>
            <a:r>
              <a:rPr lang="pt-BR" sz="1800" i="1" dirty="0">
                <a:solidFill>
                  <a:srgbClr val="000000"/>
                </a:solidFill>
                <a:latin typeface="Times New Roman" panose="02020603050405020304" pitchFamily="18" charset="0"/>
              </a:rPr>
              <a:t>CCl</a:t>
            </a:r>
            <a:r>
              <a:rPr lang="pt-BR" sz="1800" i="1" baseline="-25000" dirty="0">
                <a:solidFill>
                  <a:srgbClr val="000000"/>
                </a:solidFill>
                <a:latin typeface="Times New Roman" panose="02020603050405020304" pitchFamily="18" charset="0"/>
              </a:rPr>
              <a:t>4</a:t>
            </a:r>
            <a:r>
              <a:rPr lang="pt-BR" sz="1800" i="1" dirty="0">
                <a:solidFill>
                  <a:srgbClr val="000000"/>
                </a:solidFill>
                <a:latin typeface="Times New Roman" panose="02020603050405020304" pitchFamily="18" charset="0"/>
              </a:rPr>
              <a:t> + HCL</a:t>
            </a:r>
            <a:endParaRPr lang="en-US" i="1" dirty="0"/>
          </a:p>
          <a:p>
            <a:r>
              <a:rPr lang="en-US" sz="1800" dirty="0">
                <a:solidFill>
                  <a:srgbClr val="000000"/>
                </a:solidFill>
                <a:latin typeface="Times New Roman" panose="02020603050405020304" pitchFamily="18" charset="0"/>
              </a:rPr>
              <a:t>The reactions are very much exothermic.</a:t>
            </a:r>
          </a:p>
          <a:p>
            <a:r>
              <a:rPr lang="en-US" sz="1800" dirty="0">
                <a:solidFill>
                  <a:srgbClr val="000000"/>
                </a:solidFill>
                <a:latin typeface="Times New Roman" panose="02020603050405020304" pitchFamily="18" charset="0"/>
              </a:rPr>
              <a:t>The feed molar ratio affects the product distribution. When CH</a:t>
            </a:r>
            <a:r>
              <a:rPr lang="en-US" sz="1800" baseline="-25000" dirty="0">
                <a:solidFill>
                  <a:srgbClr val="000000"/>
                </a:solidFill>
                <a:latin typeface="Times New Roman" panose="02020603050405020304" pitchFamily="18" charset="0"/>
              </a:rPr>
              <a:t>4</a:t>
            </a:r>
            <a:r>
              <a:rPr lang="en-US" sz="1800" dirty="0">
                <a:solidFill>
                  <a:srgbClr val="000000"/>
                </a:solidFill>
                <a:latin typeface="Times New Roman" panose="02020603050405020304" pitchFamily="18" charset="0"/>
              </a:rPr>
              <a:t>/Cl</a:t>
            </a:r>
            <a:r>
              <a:rPr lang="en-US" sz="1800" baseline="-25000" dirty="0">
                <a:solidFill>
                  <a:srgbClr val="000000"/>
                </a:solidFill>
                <a:latin typeface="Times New Roman" panose="02020603050405020304" pitchFamily="18" charset="0"/>
              </a:rPr>
              <a:t>2</a:t>
            </a:r>
            <a:r>
              <a:rPr lang="en-US" sz="1800" dirty="0">
                <a:solidFill>
                  <a:srgbClr val="000000"/>
                </a:solidFill>
                <a:latin typeface="Times New Roman" panose="02020603050405020304" pitchFamily="18" charset="0"/>
              </a:rPr>
              <a:t> is about 1.8, then more CH</a:t>
            </a:r>
            <a:r>
              <a:rPr lang="en-US" sz="1800" baseline="-25000" dirty="0">
                <a:solidFill>
                  <a:srgbClr val="000000"/>
                </a:solidFill>
                <a:latin typeface="Times New Roman" panose="02020603050405020304" pitchFamily="18" charset="0"/>
              </a:rPr>
              <a:t>3</a:t>
            </a:r>
            <a:r>
              <a:rPr lang="en-US" sz="1800" dirty="0">
                <a:solidFill>
                  <a:srgbClr val="000000"/>
                </a:solidFill>
                <a:latin typeface="Times New Roman" panose="02020603050405020304" pitchFamily="18" charset="0"/>
              </a:rPr>
              <a:t>Cl is produced. On the other hand, when CH</a:t>
            </a:r>
            <a:r>
              <a:rPr lang="en-US" sz="1800" baseline="-25000" dirty="0">
                <a:solidFill>
                  <a:srgbClr val="000000"/>
                </a:solidFill>
                <a:latin typeface="Times New Roman" panose="02020603050405020304" pitchFamily="18" charset="0"/>
              </a:rPr>
              <a:t>4</a:t>
            </a:r>
            <a:r>
              <a:rPr lang="en-US" sz="1800" dirty="0">
                <a:solidFill>
                  <a:srgbClr val="000000"/>
                </a:solidFill>
                <a:latin typeface="Times New Roman" panose="02020603050405020304" pitchFamily="18" charset="0"/>
              </a:rPr>
              <a:t> is chosen as a limiting reactant, more of CCl</a:t>
            </a:r>
            <a:r>
              <a:rPr lang="en-US" sz="1800" baseline="-25000" dirty="0">
                <a:solidFill>
                  <a:srgbClr val="000000"/>
                </a:solidFill>
                <a:latin typeface="Times New Roman" panose="02020603050405020304" pitchFamily="18" charset="0"/>
              </a:rPr>
              <a:t>4</a:t>
            </a:r>
            <a:r>
              <a:rPr lang="en-US" sz="1800" dirty="0">
                <a:solidFill>
                  <a:srgbClr val="000000"/>
                </a:solidFill>
                <a:latin typeface="Times New Roman" panose="02020603050405020304" pitchFamily="18" charset="0"/>
              </a:rPr>
              <a:t> is produced. Therefore, depending upon the product demand, the feed ratio is adjusted.</a:t>
            </a:r>
            <a:endParaRPr lang="en-US" dirty="0"/>
          </a:p>
        </p:txBody>
      </p:sp>
      <p:sp>
        <p:nvSpPr>
          <p:cNvPr id="4" name="Slide Number Placeholder 3">
            <a:extLst>
              <a:ext uri="{FF2B5EF4-FFF2-40B4-BE49-F238E27FC236}">
                <a16:creationId xmlns:a16="http://schemas.microsoft.com/office/drawing/2014/main" id="{A48E5119-7A22-4FB6-B571-D8179312B0D3}"/>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69252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0A05-C780-4BDA-9D74-A31F5574E7A3}"/>
              </a:ext>
            </a:extLst>
          </p:cNvPr>
          <p:cNvSpPr>
            <a:spLocks noGrp="1"/>
          </p:cNvSpPr>
          <p:nvPr>
            <p:ph type="title"/>
          </p:nvPr>
        </p:nvSpPr>
        <p:spPr/>
        <p:txBody>
          <a:bodyPr/>
          <a:lstStyle/>
          <a:p>
            <a:r>
              <a:rPr lang="en-US" dirty="0"/>
              <a:t>PFD-Chloromethanes</a:t>
            </a:r>
          </a:p>
        </p:txBody>
      </p:sp>
      <p:pic>
        <p:nvPicPr>
          <p:cNvPr id="6" name="Content Placeholder 5">
            <a:extLst>
              <a:ext uri="{FF2B5EF4-FFF2-40B4-BE49-F238E27FC236}">
                <a16:creationId xmlns:a16="http://schemas.microsoft.com/office/drawing/2014/main" id="{7BB1450A-D4A0-4BE7-AF15-C793245BDBB3}"/>
              </a:ext>
            </a:extLst>
          </p:cNvPr>
          <p:cNvPicPr>
            <a:picLocks noGrp="1" noChangeAspect="1"/>
          </p:cNvPicPr>
          <p:nvPr>
            <p:ph idx="1"/>
          </p:nvPr>
        </p:nvPicPr>
        <p:blipFill>
          <a:blip r:embed="rId2"/>
          <a:stretch>
            <a:fillRect/>
          </a:stretch>
        </p:blipFill>
        <p:spPr>
          <a:xfrm>
            <a:off x="2209800" y="1223706"/>
            <a:ext cx="7772400" cy="5380892"/>
          </a:xfrm>
        </p:spPr>
      </p:pic>
      <p:sp>
        <p:nvSpPr>
          <p:cNvPr id="4" name="Slide Number Placeholder 3">
            <a:extLst>
              <a:ext uri="{FF2B5EF4-FFF2-40B4-BE49-F238E27FC236}">
                <a16:creationId xmlns:a16="http://schemas.microsoft.com/office/drawing/2014/main" id="{46AB8A30-1206-4AF7-9071-5C104313EAD4}"/>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66491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BA1F-E039-0997-5F52-1463684EDE66}"/>
              </a:ext>
            </a:extLst>
          </p:cNvPr>
          <p:cNvSpPr>
            <a:spLocks noGrp="1"/>
          </p:cNvSpPr>
          <p:nvPr>
            <p:ph type="title"/>
          </p:nvPr>
        </p:nvSpPr>
        <p:spPr>
          <a:xfrm>
            <a:off x="387824" y="18256"/>
            <a:ext cx="10515600" cy="662782"/>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4797A4D8-4ABD-8A34-1FC5-5ED299E66DB1}"/>
              </a:ext>
            </a:extLst>
          </p:cNvPr>
          <p:cNvSpPr>
            <a:spLocks noGrp="1"/>
          </p:cNvSpPr>
          <p:nvPr>
            <p:ph idx="1"/>
          </p:nvPr>
        </p:nvSpPr>
        <p:spPr>
          <a:xfrm>
            <a:off x="183106" y="870281"/>
            <a:ext cx="12008894" cy="5851194"/>
          </a:xfrm>
        </p:spPr>
        <p:txBody>
          <a:bodyPr>
            <a:noAutofit/>
          </a:bodyPr>
          <a:lstStyle/>
          <a:p>
            <a:pPr marL="0" indent="0">
              <a:buNone/>
            </a:pPr>
            <a:r>
              <a:rPr lang="en-US" sz="2000" b="0" i="0" dirty="0">
                <a:solidFill>
                  <a:srgbClr val="000000"/>
                </a:solidFill>
                <a:effectLst/>
              </a:rPr>
              <a:t>Methane and Cl2 are mixed and sent to a furnace</a:t>
            </a:r>
            <a:br>
              <a:rPr lang="en-US" sz="2000" b="0" i="0" dirty="0">
                <a:solidFill>
                  <a:srgbClr val="000000"/>
                </a:solidFill>
                <a:effectLst/>
              </a:rPr>
            </a:br>
            <a:r>
              <a:rPr lang="en-US" sz="2000" b="0" i="0" dirty="0">
                <a:solidFill>
                  <a:srgbClr val="000000"/>
                </a:solidFill>
                <a:effectLst/>
              </a:rPr>
              <a:t>- The furnace has a jacket or shell and tube system to accommodate feed preheating to desired furnace inlet temperature (about 280 – 300 </a:t>
            </a:r>
            <a:r>
              <a:rPr lang="en-US" sz="2000" b="0" i="0" baseline="30000" dirty="0" err="1">
                <a:solidFill>
                  <a:srgbClr val="000000"/>
                </a:solidFill>
                <a:effectLst/>
              </a:rPr>
              <a:t>o</a:t>
            </a:r>
            <a:r>
              <a:rPr lang="en-US" sz="2000" b="0" i="0" dirty="0" err="1">
                <a:solidFill>
                  <a:srgbClr val="000000"/>
                </a:solidFill>
                <a:effectLst/>
              </a:rPr>
              <a:t>C</a:t>
            </a:r>
            <a:r>
              <a:rPr lang="en-US" sz="2000" b="0" i="0" dirty="0">
                <a:solidFill>
                  <a:srgbClr val="000000"/>
                </a:solidFill>
                <a:effectLst/>
              </a:rPr>
              <a:t>).</a:t>
            </a:r>
            <a:br>
              <a:rPr lang="en-US" sz="2000" b="0" i="0" dirty="0">
                <a:solidFill>
                  <a:srgbClr val="000000"/>
                </a:solidFill>
                <a:effectLst/>
              </a:rPr>
            </a:br>
            <a:r>
              <a:rPr lang="en-US" sz="2000" b="0" i="0" dirty="0">
                <a:solidFill>
                  <a:srgbClr val="000000"/>
                </a:solidFill>
                <a:effectLst/>
              </a:rPr>
              <a:t>- To control temperature, N2 is used as a diluent at times.</a:t>
            </a:r>
            <a:br>
              <a:rPr lang="en-US" sz="2000" b="0" i="0" dirty="0">
                <a:solidFill>
                  <a:srgbClr val="000000"/>
                </a:solidFill>
                <a:effectLst/>
              </a:rPr>
            </a:br>
            <a:r>
              <a:rPr lang="en-US" sz="2000" b="0" i="0" dirty="0">
                <a:solidFill>
                  <a:srgbClr val="000000"/>
                </a:solidFill>
                <a:effectLst/>
              </a:rPr>
              <a:t>- Depending on the product distribution desired, the CH4/Cl2 ratio is chosen.</a:t>
            </a:r>
            <a:br>
              <a:rPr lang="en-US" sz="2000" b="0" i="0" dirty="0">
                <a:solidFill>
                  <a:srgbClr val="000000"/>
                </a:solidFill>
                <a:effectLst/>
              </a:rPr>
            </a:br>
            <a:r>
              <a:rPr lang="en-US" sz="2000" b="0" i="0" dirty="0">
                <a:solidFill>
                  <a:srgbClr val="000000"/>
                </a:solidFill>
                <a:effectLst/>
              </a:rPr>
              <a:t>- The product gases enter an integrated heat exchanger that receives separated CH</a:t>
            </a:r>
            <a:r>
              <a:rPr lang="en-US" sz="2000" b="0" i="0" baseline="-25000" dirty="0">
                <a:solidFill>
                  <a:srgbClr val="000000"/>
                </a:solidFill>
                <a:effectLst/>
              </a:rPr>
              <a:t>4</a:t>
            </a:r>
            <a:r>
              <a:rPr lang="en-US" sz="2000" b="0" i="0" dirty="0">
                <a:solidFill>
                  <a:srgbClr val="000000"/>
                </a:solidFill>
                <a:effectLst/>
              </a:rPr>
              <a:t> (or a mixture of CH</a:t>
            </a:r>
            <a:r>
              <a:rPr lang="en-US" sz="2000" b="0" i="0" baseline="-25000" dirty="0">
                <a:solidFill>
                  <a:srgbClr val="000000"/>
                </a:solidFill>
                <a:effectLst/>
              </a:rPr>
              <a:t>4</a:t>
            </a:r>
            <a:r>
              <a:rPr lang="en-US" sz="2000" b="0" i="0" dirty="0">
                <a:solidFill>
                  <a:srgbClr val="000000"/>
                </a:solidFill>
                <a:effectLst/>
              </a:rPr>
              <a:t> + N</a:t>
            </a:r>
            <a:r>
              <a:rPr lang="en-US" sz="2000" b="0" i="0" baseline="-25000" dirty="0">
                <a:solidFill>
                  <a:srgbClr val="000000"/>
                </a:solidFill>
                <a:effectLst/>
              </a:rPr>
              <a:t>2</a:t>
            </a:r>
            <a:r>
              <a:rPr lang="en-US" sz="2000" b="0" i="0" dirty="0">
                <a:solidFill>
                  <a:srgbClr val="000000"/>
                </a:solidFill>
                <a:effectLst/>
              </a:rPr>
              <a:t>) and gets cooled from the furnace exit temperature (about 400 </a:t>
            </a:r>
            <a:r>
              <a:rPr lang="en-US" sz="2000" b="0" i="0" baseline="30000" dirty="0" err="1">
                <a:solidFill>
                  <a:srgbClr val="000000"/>
                </a:solidFill>
                <a:effectLst/>
              </a:rPr>
              <a:t>o</a:t>
            </a:r>
            <a:r>
              <a:rPr lang="en-US" sz="2000" b="0" i="0" dirty="0" err="1">
                <a:solidFill>
                  <a:srgbClr val="000000"/>
                </a:solidFill>
                <a:effectLst/>
              </a:rPr>
              <a:t>C</a:t>
            </a:r>
            <a:r>
              <a:rPr lang="en-US" sz="2000" b="0" i="0" dirty="0">
                <a:solidFill>
                  <a:srgbClr val="000000"/>
                </a:solidFill>
                <a:effectLst/>
              </a:rPr>
              <a:t>).</a:t>
            </a:r>
            <a:br>
              <a:rPr lang="en-US" sz="2000" b="0" i="0" dirty="0">
                <a:solidFill>
                  <a:srgbClr val="000000"/>
                </a:solidFill>
                <a:effectLst/>
              </a:rPr>
            </a:br>
            <a:r>
              <a:rPr lang="en-US" sz="2000" b="0" i="0" dirty="0">
                <a:solidFill>
                  <a:srgbClr val="000000"/>
                </a:solidFill>
                <a:effectLst/>
              </a:rPr>
              <a:t>- Eventually, the mixture enters an absorber where water is used as an absorbent and water absorbs the HCl to produce 32 % HCl.</a:t>
            </a:r>
            <a:br>
              <a:rPr lang="en-US" sz="2000" b="0" i="0" dirty="0">
                <a:solidFill>
                  <a:srgbClr val="000000"/>
                </a:solidFill>
                <a:effectLst/>
              </a:rPr>
            </a:br>
            <a:r>
              <a:rPr lang="en-US" sz="2000" b="0" i="0" dirty="0">
                <a:solidFill>
                  <a:srgbClr val="000000"/>
                </a:solidFill>
                <a:effectLst/>
              </a:rPr>
              <a:t>- The trace amounts of HCl in the vapour phase are removed in a neutralizer fed with NaOH.</a:t>
            </a:r>
          </a:p>
          <a:p>
            <a:pPr marL="0" indent="0">
              <a:buNone/>
            </a:pPr>
            <a:r>
              <a:rPr lang="en-US" sz="2000" b="0" i="0" dirty="0">
                <a:solidFill>
                  <a:srgbClr val="000000"/>
                </a:solidFill>
                <a:effectLst/>
              </a:rPr>
              <a:t>- The gas eventually is compressed and sent to a partial condenser followed with a phase separator. The phase separator produces two streams namely a liquid stream consisting of the chlorides and the unreacted CH</a:t>
            </a:r>
            <a:r>
              <a:rPr lang="en-US" sz="2000" b="0" i="0" baseline="-25000" dirty="0">
                <a:solidFill>
                  <a:srgbClr val="000000"/>
                </a:solidFill>
                <a:effectLst/>
              </a:rPr>
              <a:t>4</a:t>
            </a:r>
            <a:r>
              <a:rPr lang="en-US" sz="2000" b="0" i="0" dirty="0">
                <a:solidFill>
                  <a:srgbClr val="000000"/>
                </a:solidFill>
                <a:effectLst/>
              </a:rPr>
              <a:t>/N</a:t>
            </a:r>
            <a:r>
              <a:rPr lang="en-US" sz="2000" b="0" i="0" baseline="-25000" dirty="0">
                <a:solidFill>
                  <a:srgbClr val="000000"/>
                </a:solidFill>
                <a:effectLst/>
              </a:rPr>
              <a:t>2</a:t>
            </a:r>
            <a:r>
              <a:rPr lang="en-US" sz="2000" b="0" i="0" dirty="0">
                <a:solidFill>
                  <a:srgbClr val="000000"/>
                </a:solidFill>
                <a:effectLst/>
              </a:rPr>
              <a:t>.</a:t>
            </a:r>
            <a:br>
              <a:rPr lang="en-US" sz="2000" b="0" i="0" dirty="0">
                <a:solidFill>
                  <a:srgbClr val="000000"/>
                </a:solidFill>
                <a:effectLst/>
              </a:rPr>
            </a:br>
            <a:r>
              <a:rPr lang="en-US" sz="2000" b="0" i="0" dirty="0">
                <a:solidFill>
                  <a:srgbClr val="000000"/>
                </a:solidFill>
                <a:effectLst/>
              </a:rPr>
              <a:t>- The gaseous product enters a dryer to remove H</a:t>
            </a:r>
            <a:r>
              <a:rPr lang="en-US" sz="2000" b="0" i="0" baseline="-25000" dirty="0">
                <a:solidFill>
                  <a:srgbClr val="000000"/>
                </a:solidFill>
                <a:effectLst/>
              </a:rPr>
              <a:t>2</a:t>
            </a:r>
            <a:r>
              <a:rPr lang="en-US" sz="2000" b="0" i="0" dirty="0">
                <a:solidFill>
                  <a:srgbClr val="000000"/>
                </a:solidFill>
                <a:effectLst/>
              </a:rPr>
              <a:t>O from the vapour stream using 98% H2SO4 as the absorbent for water from the vapour.</a:t>
            </a:r>
            <a:br>
              <a:rPr lang="en-US" sz="2000" b="0" i="0" dirty="0">
                <a:solidFill>
                  <a:srgbClr val="000000"/>
                </a:solidFill>
                <a:effectLst/>
              </a:rPr>
            </a:br>
            <a:r>
              <a:rPr lang="en-US" sz="2000" b="0" i="0" dirty="0">
                <a:solidFill>
                  <a:srgbClr val="000000"/>
                </a:solidFill>
                <a:effectLst/>
              </a:rPr>
              <a:t>- The chloromethanes enter a distillation sequence. The distillation sequence consists of columns that sequentially separate CH</a:t>
            </a:r>
            <a:r>
              <a:rPr lang="en-US" sz="2000" b="0" i="0" baseline="-25000" dirty="0">
                <a:solidFill>
                  <a:srgbClr val="000000"/>
                </a:solidFill>
                <a:effectLst/>
              </a:rPr>
              <a:t>3</a:t>
            </a:r>
            <a:r>
              <a:rPr lang="en-US" sz="2000" b="0" i="0" dirty="0">
                <a:solidFill>
                  <a:srgbClr val="000000"/>
                </a:solidFill>
                <a:effectLst/>
              </a:rPr>
              <a:t>Cl, CH</a:t>
            </a:r>
            <a:r>
              <a:rPr lang="en-US" sz="2000" b="0" i="0" baseline="-25000" dirty="0">
                <a:solidFill>
                  <a:srgbClr val="000000"/>
                </a:solidFill>
                <a:effectLst/>
              </a:rPr>
              <a:t>2</a:t>
            </a:r>
            <a:r>
              <a:rPr lang="en-US" sz="2000" b="0" i="0" dirty="0">
                <a:solidFill>
                  <a:srgbClr val="000000"/>
                </a:solidFill>
                <a:effectLst/>
              </a:rPr>
              <a:t>Cl</a:t>
            </a:r>
            <a:r>
              <a:rPr lang="en-US" sz="2000" b="0" i="0" baseline="-25000" dirty="0">
                <a:solidFill>
                  <a:srgbClr val="000000"/>
                </a:solidFill>
                <a:effectLst/>
              </a:rPr>
              <a:t>2</a:t>
            </a:r>
            <a:r>
              <a:rPr lang="en-US" sz="2000" b="0" i="0" dirty="0">
                <a:solidFill>
                  <a:srgbClr val="000000"/>
                </a:solidFill>
                <a:effectLst/>
              </a:rPr>
              <a:t>, CHCl</a:t>
            </a:r>
            <a:r>
              <a:rPr lang="en-US" sz="2000" b="0" i="0" baseline="-25000" dirty="0">
                <a:solidFill>
                  <a:srgbClr val="000000"/>
                </a:solidFill>
                <a:effectLst/>
              </a:rPr>
              <a:t>3</a:t>
            </a:r>
            <a:r>
              <a:rPr lang="en-US" sz="2000" b="0" i="0" dirty="0">
                <a:solidFill>
                  <a:srgbClr val="000000"/>
                </a:solidFill>
                <a:effectLst/>
              </a:rPr>
              <a:t> and CCl</a:t>
            </a:r>
            <a:r>
              <a:rPr lang="en-US" sz="2000" b="0" i="0" baseline="-25000" dirty="0">
                <a:solidFill>
                  <a:srgbClr val="000000"/>
                </a:solidFill>
                <a:effectLst/>
              </a:rPr>
              <a:t>4</a:t>
            </a:r>
            <a:r>
              <a:rPr lang="en-US" sz="2000" b="0" i="0" dirty="0">
                <a:solidFill>
                  <a:srgbClr val="000000"/>
                </a:solidFill>
                <a:effectLst/>
              </a:rPr>
              <a:t>.</a:t>
            </a:r>
            <a:r>
              <a:rPr lang="en-US" sz="2000" dirty="0"/>
              <a:t> </a:t>
            </a:r>
            <a:br>
              <a:rPr lang="en-US" sz="2000" dirty="0"/>
            </a:br>
            <a:br>
              <a:rPr lang="en-US" sz="2000" dirty="0"/>
            </a:br>
            <a:endParaRPr lang="en-US" sz="2000" dirty="0"/>
          </a:p>
        </p:txBody>
      </p:sp>
      <p:sp>
        <p:nvSpPr>
          <p:cNvPr id="4" name="Slide Number Placeholder 3">
            <a:extLst>
              <a:ext uri="{FF2B5EF4-FFF2-40B4-BE49-F238E27FC236}">
                <a16:creationId xmlns:a16="http://schemas.microsoft.com/office/drawing/2014/main" id="{112DCF07-D3CC-CE5D-7299-1C63493D7C71}"/>
              </a:ext>
            </a:extLst>
          </p:cNvPr>
          <p:cNvSpPr>
            <a:spLocks noGrp="1"/>
          </p:cNvSpPr>
          <p:nvPr>
            <p:ph type="sldNum" sz="quarter" idx="12"/>
          </p:nvPr>
        </p:nvSpPr>
        <p:spPr/>
        <p:txBody>
          <a:bodyPr/>
          <a:lstStyle/>
          <a:p>
            <a:fld id="{0B70DE20-B937-49F7-BDB4-D052E7C40283}" type="slidenum">
              <a:rPr lang="en-US" smtClean="0"/>
              <a:t>15</a:t>
            </a:fld>
            <a:endParaRPr lang="en-US"/>
          </a:p>
        </p:txBody>
      </p:sp>
    </p:spTree>
    <p:extLst>
      <p:ext uri="{BB962C8B-B14F-4D97-AF65-F5344CB8AC3E}">
        <p14:creationId xmlns:p14="http://schemas.microsoft.com/office/powerpoint/2010/main" val="28704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A9A0-FB3F-4196-91A3-EB987F04BFBB}"/>
              </a:ext>
            </a:extLst>
          </p:cNvPr>
          <p:cNvSpPr>
            <a:spLocks noGrp="1"/>
          </p:cNvSpPr>
          <p:nvPr>
            <p:ph type="title"/>
          </p:nvPr>
        </p:nvSpPr>
        <p:spPr>
          <a:xfrm>
            <a:off x="1981200" y="274638"/>
            <a:ext cx="8458200" cy="1143000"/>
          </a:xfrm>
        </p:spPr>
        <p:txBody>
          <a:bodyPr>
            <a:noAutofit/>
          </a:bodyPr>
          <a:lstStyle/>
          <a:p>
            <a:r>
              <a:rPr lang="en-US" sz="3600" dirty="0"/>
              <a:t>Consumption pattern of Chloromethanes</a:t>
            </a:r>
          </a:p>
        </p:txBody>
      </p:sp>
      <p:sp>
        <p:nvSpPr>
          <p:cNvPr id="3" name="Content Placeholder 2">
            <a:extLst>
              <a:ext uri="{FF2B5EF4-FFF2-40B4-BE49-F238E27FC236}">
                <a16:creationId xmlns:a16="http://schemas.microsoft.com/office/drawing/2014/main" id="{41B09FFA-D10E-4E34-93CC-5EB9012FBE5C}"/>
              </a:ext>
            </a:extLst>
          </p:cNvPr>
          <p:cNvSpPr>
            <a:spLocks noGrp="1"/>
          </p:cNvSpPr>
          <p:nvPr>
            <p:ph idx="1"/>
          </p:nvPr>
        </p:nvSpPr>
        <p:spPr/>
        <p:txBody>
          <a:bodyPr/>
          <a:lstStyle/>
          <a:p>
            <a:r>
              <a:rPr lang="en-US" dirty="0"/>
              <a:t>as Solvents</a:t>
            </a:r>
          </a:p>
          <a:p>
            <a:r>
              <a:rPr lang="en-US" dirty="0"/>
              <a:t>Intermediate products e.g.,</a:t>
            </a:r>
          </a:p>
          <a:p>
            <a:pPr marL="0" indent="0">
              <a:buNone/>
            </a:pPr>
            <a:r>
              <a:rPr lang="en-US" dirty="0"/>
              <a:t>CH</a:t>
            </a:r>
            <a:r>
              <a:rPr lang="en-US" baseline="-25000" dirty="0"/>
              <a:t>3</a:t>
            </a:r>
            <a:r>
              <a:rPr lang="en-US" dirty="0"/>
              <a:t>Cl + Si → (CH</a:t>
            </a:r>
            <a:r>
              <a:rPr lang="en-US" baseline="-25000" dirty="0"/>
              <a:t>3</a:t>
            </a:r>
            <a:r>
              <a:rPr lang="en-US" dirty="0"/>
              <a:t>)</a:t>
            </a:r>
            <a:r>
              <a:rPr lang="en-US" baseline="-25000" dirty="0"/>
              <a:t>2</a:t>
            </a:r>
            <a:r>
              <a:rPr lang="en-US" dirty="0"/>
              <a:t>SiCl</a:t>
            </a:r>
            <a:r>
              <a:rPr lang="en-US" baseline="-25000" dirty="0"/>
              <a:t>2</a:t>
            </a:r>
            <a:r>
              <a:rPr lang="en-US" dirty="0"/>
              <a:t> (silicones)</a:t>
            </a:r>
          </a:p>
          <a:p>
            <a:pPr marL="0" indent="0">
              <a:buNone/>
            </a:pPr>
            <a:r>
              <a:rPr lang="en-US" dirty="0"/>
              <a:t>CH</a:t>
            </a:r>
            <a:r>
              <a:rPr lang="en-US" baseline="-25000" dirty="0"/>
              <a:t>3</a:t>
            </a:r>
            <a:r>
              <a:rPr lang="en-US" dirty="0"/>
              <a:t>Cl+ Pb → (CH</a:t>
            </a:r>
            <a:r>
              <a:rPr lang="en-US" baseline="-25000" dirty="0"/>
              <a:t>3</a:t>
            </a:r>
            <a:r>
              <a:rPr lang="en-US" dirty="0"/>
              <a:t>)</a:t>
            </a:r>
            <a:r>
              <a:rPr lang="en-US" baseline="-25000" dirty="0"/>
              <a:t>4</a:t>
            </a:r>
            <a:r>
              <a:rPr lang="en-US" dirty="0"/>
              <a:t>Pb</a:t>
            </a:r>
          </a:p>
          <a:p>
            <a:pPr marL="0" indent="0">
              <a:buNone/>
            </a:pPr>
            <a:r>
              <a:rPr lang="en-US" dirty="0"/>
              <a:t>CH</a:t>
            </a:r>
            <a:r>
              <a:rPr lang="en-US" baseline="-25000" dirty="0"/>
              <a:t>3</a:t>
            </a:r>
            <a:r>
              <a:rPr lang="en-US" dirty="0"/>
              <a:t>Cl + Na-cellulose → methylcellulose</a:t>
            </a:r>
          </a:p>
        </p:txBody>
      </p:sp>
      <p:sp>
        <p:nvSpPr>
          <p:cNvPr id="4" name="Slide Number Placeholder 3">
            <a:extLst>
              <a:ext uri="{FF2B5EF4-FFF2-40B4-BE49-F238E27FC236}">
                <a16:creationId xmlns:a16="http://schemas.microsoft.com/office/drawing/2014/main" id="{7D05D4BA-D330-4088-AC96-273A2DB6E13B}"/>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3724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068E-DD6B-4DCD-A4FA-7A58B0FE69D9}"/>
              </a:ext>
            </a:extLst>
          </p:cNvPr>
          <p:cNvSpPr>
            <a:spLocks noGrp="1"/>
          </p:cNvSpPr>
          <p:nvPr>
            <p:ph type="title"/>
          </p:nvPr>
        </p:nvSpPr>
        <p:spPr/>
        <p:txBody>
          <a:bodyPr>
            <a:normAutofit/>
          </a:bodyPr>
          <a:lstStyle/>
          <a:p>
            <a:r>
              <a:rPr lang="en-US" dirty="0">
                <a:solidFill>
                  <a:srgbClr val="002060"/>
                </a:solidFill>
              </a:rPr>
              <a:t>Petrochemicals from C</a:t>
            </a:r>
            <a:r>
              <a:rPr lang="en-US" baseline="-25000" dirty="0">
                <a:solidFill>
                  <a:srgbClr val="002060"/>
                </a:solidFill>
              </a:rPr>
              <a:t>2</a:t>
            </a:r>
            <a:r>
              <a:rPr lang="en-US" dirty="0">
                <a:solidFill>
                  <a:srgbClr val="002060"/>
                </a:solidFill>
              </a:rPr>
              <a:t> compounds</a:t>
            </a:r>
          </a:p>
        </p:txBody>
      </p:sp>
      <p:sp>
        <p:nvSpPr>
          <p:cNvPr id="3" name="Content Placeholder 2">
            <a:extLst>
              <a:ext uri="{FF2B5EF4-FFF2-40B4-BE49-F238E27FC236}">
                <a16:creationId xmlns:a16="http://schemas.microsoft.com/office/drawing/2014/main" id="{0591D005-92C0-4F84-ACDB-8C03166D36CC}"/>
              </a:ext>
            </a:extLst>
          </p:cNvPr>
          <p:cNvSpPr>
            <a:spLocks noGrp="1"/>
          </p:cNvSpPr>
          <p:nvPr>
            <p:ph idx="1"/>
          </p:nvPr>
        </p:nvSpPr>
        <p:spPr/>
        <p:txBody>
          <a:bodyPr/>
          <a:lstStyle/>
          <a:p>
            <a:r>
              <a:rPr lang="en-US" dirty="0"/>
              <a:t>Ethylene and acetylene are the raw materials for C2 petrochemicals like ethylene di chloride, vinyl chloride, polyethylene </a:t>
            </a:r>
            <a:r>
              <a:rPr lang="en-US" dirty="0" err="1"/>
              <a:t>etc</a:t>
            </a:r>
            <a:r>
              <a:rPr lang="en-US" dirty="0"/>
              <a:t> </a:t>
            </a:r>
          </a:p>
        </p:txBody>
      </p:sp>
      <p:sp>
        <p:nvSpPr>
          <p:cNvPr id="4" name="Slide Number Placeholder 3">
            <a:extLst>
              <a:ext uri="{FF2B5EF4-FFF2-40B4-BE49-F238E27FC236}">
                <a16:creationId xmlns:a16="http://schemas.microsoft.com/office/drawing/2014/main" id="{FC093E35-3CCA-47A8-B7A8-E9797E586AE6}"/>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94949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C801-65FF-4CDD-B49C-46551E72767F}"/>
              </a:ext>
            </a:extLst>
          </p:cNvPr>
          <p:cNvSpPr>
            <a:spLocks noGrp="1"/>
          </p:cNvSpPr>
          <p:nvPr>
            <p:ph type="title"/>
          </p:nvPr>
        </p:nvSpPr>
        <p:spPr>
          <a:xfrm>
            <a:off x="1752600" y="125974"/>
            <a:ext cx="8229600" cy="788426"/>
          </a:xfrm>
        </p:spPr>
        <p:txBody>
          <a:bodyPr>
            <a:normAutofit/>
          </a:bodyPr>
          <a:lstStyle/>
          <a:p>
            <a:r>
              <a:rPr lang="en-US" sz="4000" dirty="0">
                <a:solidFill>
                  <a:srgbClr val="0070C0"/>
                </a:solidFill>
              </a:rPr>
              <a:t>Ethylene dichloride</a:t>
            </a:r>
          </a:p>
        </p:txBody>
      </p:sp>
      <p:sp>
        <p:nvSpPr>
          <p:cNvPr id="3" name="Content Placeholder 2">
            <a:extLst>
              <a:ext uri="{FF2B5EF4-FFF2-40B4-BE49-F238E27FC236}">
                <a16:creationId xmlns:a16="http://schemas.microsoft.com/office/drawing/2014/main" id="{F270C416-5B4B-4073-842C-31EB64645EB0}"/>
              </a:ext>
            </a:extLst>
          </p:cNvPr>
          <p:cNvSpPr>
            <a:spLocks noGrp="1"/>
          </p:cNvSpPr>
          <p:nvPr>
            <p:ph idx="1"/>
          </p:nvPr>
        </p:nvSpPr>
        <p:spPr/>
        <p:txBody>
          <a:bodyPr/>
          <a:lstStyle/>
          <a:p>
            <a:r>
              <a:rPr lang="en-US" dirty="0"/>
              <a:t>Reactions - C</a:t>
            </a:r>
            <a:r>
              <a:rPr lang="en-US" baseline="-25000" dirty="0"/>
              <a:t>2</a:t>
            </a:r>
            <a:r>
              <a:rPr lang="en-US" dirty="0"/>
              <a:t>H</a:t>
            </a:r>
            <a:r>
              <a:rPr lang="en-US" baseline="-25000" dirty="0"/>
              <a:t>4</a:t>
            </a:r>
            <a:r>
              <a:rPr lang="en-US" dirty="0"/>
              <a:t> + Cl</a:t>
            </a:r>
            <a:r>
              <a:rPr lang="en-US" baseline="-25000" dirty="0"/>
              <a:t>2 </a:t>
            </a:r>
            <a:r>
              <a:rPr lang="en-US" dirty="0"/>
              <a:t>→C</a:t>
            </a:r>
            <a:r>
              <a:rPr lang="en-US" baseline="-25000" dirty="0"/>
              <a:t>2</a:t>
            </a:r>
            <a:r>
              <a:rPr lang="en-US" dirty="0"/>
              <a:t>H</a:t>
            </a:r>
            <a:r>
              <a:rPr lang="en-US" baseline="-25000" dirty="0"/>
              <a:t>4</a:t>
            </a:r>
            <a:r>
              <a:rPr lang="en-US" dirty="0"/>
              <a:t>Cl</a:t>
            </a:r>
            <a:r>
              <a:rPr lang="en-US" baseline="-25000" dirty="0"/>
              <a:t>2</a:t>
            </a:r>
          </a:p>
          <a:p>
            <a:r>
              <a:rPr lang="en-US" dirty="0"/>
              <a:t>Undesired products: Propylene dichloride and </a:t>
            </a:r>
            <a:r>
              <a:rPr lang="en-US" dirty="0" err="1"/>
              <a:t>Polychloroethanes</a:t>
            </a:r>
            <a:r>
              <a:rPr lang="en-US" dirty="0"/>
              <a:t> </a:t>
            </a:r>
          </a:p>
          <a:p>
            <a:r>
              <a:rPr lang="en-US" dirty="0"/>
              <a:t>Reaction occurs in a liquid phase reactor with ethylene dichloride serving as the liquid medium and reactants reacting the liquid phase</a:t>
            </a:r>
          </a:p>
          <a:p>
            <a:r>
              <a:rPr lang="en-US" dirty="0"/>
              <a:t>Catalyst is FeCl</a:t>
            </a:r>
            <a:r>
              <a:rPr lang="en-US" baseline="-25000" dirty="0"/>
              <a:t>3</a:t>
            </a:r>
            <a:r>
              <a:rPr lang="en-US" dirty="0"/>
              <a:t> or Ethylene dibromide</a:t>
            </a:r>
          </a:p>
        </p:txBody>
      </p:sp>
      <p:sp>
        <p:nvSpPr>
          <p:cNvPr id="4" name="Slide Number Placeholder 3">
            <a:extLst>
              <a:ext uri="{FF2B5EF4-FFF2-40B4-BE49-F238E27FC236}">
                <a16:creationId xmlns:a16="http://schemas.microsoft.com/office/drawing/2014/main" id="{B0BA536B-3AC0-402A-A03F-BCF430A94029}"/>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937854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202D4-93F7-4AFC-AE70-A670B4F6A180}"/>
              </a:ext>
            </a:extLst>
          </p:cNvPr>
          <p:cNvSpPr>
            <a:spLocks noGrp="1"/>
          </p:cNvSpPr>
          <p:nvPr>
            <p:ph type="title"/>
          </p:nvPr>
        </p:nvSpPr>
        <p:spPr/>
        <p:txBody>
          <a:bodyPr>
            <a:normAutofit/>
          </a:bodyPr>
          <a:lstStyle/>
          <a:p>
            <a:r>
              <a:rPr lang="en-US" b="1" dirty="0">
                <a:solidFill>
                  <a:srgbClr val="0070C0"/>
                </a:solidFill>
              </a:rPr>
              <a:t>PFD-</a:t>
            </a:r>
            <a:r>
              <a:rPr lang="en-US" b="1" i="0" dirty="0">
                <a:solidFill>
                  <a:srgbClr val="0070C0"/>
                </a:solidFill>
                <a:effectLst/>
                <a:latin typeface="Times New Roman" panose="02020603050405020304" pitchFamily="18" charset="0"/>
              </a:rPr>
              <a:t>Vinyl Chloride from Ethylene</a:t>
            </a:r>
            <a:r>
              <a:rPr lang="en-US" b="1" dirty="0">
                <a:solidFill>
                  <a:srgbClr val="0070C0"/>
                </a:solidFill>
              </a:rPr>
              <a:t> </a:t>
            </a:r>
            <a:br>
              <a:rPr lang="en-US" dirty="0"/>
            </a:br>
            <a:endParaRPr lang="en-US" dirty="0"/>
          </a:p>
        </p:txBody>
      </p:sp>
      <p:pic>
        <p:nvPicPr>
          <p:cNvPr id="6" name="Content Placeholder 5">
            <a:extLst>
              <a:ext uri="{FF2B5EF4-FFF2-40B4-BE49-F238E27FC236}">
                <a16:creationId xmlns:a16="http://schemas.microsoft.com/office/drawing/2014/main" id="{CCF1613A-07DE-4D06-8C1B-8442D28E068F}"/>
              </a:ext>
            </a:extLst>
          </p:cNvPr>
          <p:cNvPicPr>
            <a:picLocks noGrp="1" noChangeAspect="1"/>
          </p:cNvPicPr>
          <p:nvPr>
            <p:ph idx="1"/>
          </p:nvPr>
        </p:nvPicPr>
        <p:blipFill>
          <a:blip r:embed="rId2"/>
          <a:stretch>
            <a:fillRect/>
          </a:stretch>
        </p:blipFill>
        <p:spPr>
          <a:xfrm>
            <a:off x="2362200" y="1392619"/>
            <a:ext cx="7924800" cy="5271495"/>
          </a:xfrm>
        </p:spPr>
      </p:pic>
      <p:sp>
        <p:nvSpPr>
          <p:cNvPr id="4" name="Slide Number Placeholder 3">
            <a:extLst>
              <a:ext uri="{FF2B5EF4-FFF2-40B4-BE49-F238E27FC236}">
                <a16:creationId xmlns:a16="http://schemas.microsoft.com/office/drawing/2014/main" id="{4C28EAC0-6F88-49A7-BBC4-D4C1C98F60E0}"/>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20073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1105-30E7-493F-B1E2-F56FF62F0825}"/>
              </a:ext>
            </a:extLst>
          </p:cNvPr>
          <p:cNvSpPr>
            <a:spLocks noGrp="1"/>
          </p:cNvSpPr>
          <p:nvPr>
            <p:ph type="title"/>
          </p:nvPr>
        </p:nvSpPr>
        <p:spPr>
          <a:xfrm>
            <a:off x="742666" y="0"/>
            <a:ext cx="9144000" cy="1143000"/>
          </a:xfrm>
        </p:spPr>
        <p:txBody>
          <a:bodyPr>
            <a:noAutofit/>
          </a:bodyPr>
          <a:lstStyle/>
          <a:p>
            <a:r>
              <a:rPr lang="en-US" sz="3600" b="1" dirty="0">
                <a:solidFill>
                  <a:srgbClr val="002060"/>
                </a:solidFill>
              </a:rPr>
              <a:t>Manufacture of Methanol from Synthesis Gas</a:t>
            </a:r>
          </a:p>
        </p:txBody>
      </p:sp>
      <p:sp>
        <p:nvSpPr>
          <p:cNvPr id="3" name="Content Placeholder 2">
            <a:extLst>
              <a:ext uri="{FF2B5EF4-FFF2-40B4-BE49-F238E27FC236}">
                <a16:creationId xmlns:a16="http://schemas.microsoft.com/office/drawing/2014/main" id="{E9FCB1E4-13CE-4377-ACED-76FDC6D01F0A}"/>
              </a:ext>
            </a:extLst>
          </p:cNvPr>
          <p:cNvSpPr>
            <a:spLocks noGrp="1"/>
          </p:cNvSpPr>
          <p:nvPr>
            <p:ph idx="1"/>
          </p:nvPr>
        </p:nvSpPr>
        <p:spPr>
          <a:xfrm>
            <a:off x="742666" y="1038771"/>
            <a:ext cx="10271078" cy="5397736"/>
          </a:xfrm>
        </p:spPr>
        <p:txBody>
          <a:bodyPr>
            <a:normAutofit fontScale="92500" lnSpcReduction="20000"/>
          </a:bodyPr>
          <a:lstStyle/>
          <a:p>
            <a:r>
              <a:rPr lang="en-US" sz="2900" dirty="0">
                <a:solidFill>
                  <a:srgbClr val="000000"/>
                </a:solidFill>
                <a:latin typeface="TimesLTStd-Roman"/>
              </a:rPr>
              <a:t>- Synthesis gas is H</a:t>
            </a:r>
            <a:r>
              <a:rPr lang="en-US" sz="2900" baseline="-25000" dirty="0">
                <a:solidFill>
                  <a:srgbClr val="000000"/>
                </a:solidFill>
                <a:latin typeface="TimesLTStd-Roman"/>
              </a:rPr>
              <a:t>2</a:t>
            </a:r>
            <a:r>
              <a:rPr lang="en-US" sz="2900" dirty="0">
                <a:solidFill>
                  <a:srgbClr val="000000"/>
                </a:solidFill>
                <a:latin typeface="TimesLTStd-Roman"/>
              </a:rPr>
              <a:t> + CO</a:t>
            </a:r>
            <a:br>
              <a:rPr lang="en-US" sz="2900" dirty="0">
                <a:solidFill>
                  <a:srgbClr val="000000"/>
                </a:solidFill>
                <a:latin typeface="TimesLTStd-Roman"/>
              </a:rPr>
            </a:br>
            <a:r>
              <a:rPr lang="en-US" sz="2900" dirty="0">
                <a:solidFill>
                  <a:srgbClr val="000000"/>
                </a:solidFill>
                <a:latin typeface="TimesLTStd-Roman"/>
              </a:rPr>
              <a:t>- When synthesis gas is subjected to high pressure and moderate temperature</a:t>
            </a:r>
            <a:br>
              <a:rPr lang="en-US" sz="2900" dirty="0">
                <a:solidFill>
                  <a:srgbClr val="000000"/>
                </a:solidFill>
                <a:latin typeface="TimesLTStd-Roman"/>
              </a:rPr>
            </a:br>
            <a:r>
              <a:rPr lang="en-US" sz="2900" dirty="0">
                <a:solidFill>
                  <a:srgbClr val="000000"/>
                </a:solidFill>
                <a:latin typeface="TimesLTStd-Roman"/>
              </a:rPr>
              <a:t>conditions, it converts to methanol.</a:t>
            </a:r>
            <a:br>
              <a:rPr lang="en-US" sz="2900" dirty="0">
                <a:solidFill>
                  <a:srgbClr val="000000"/>
                </a:solidFill>
                <a:latin typeface="TimesLTStd-Roman"/>
              </a:rPr>
            </a:br>
            <a:r>
              <a:rPr lang="en-US" sz="2900" dirty="0">
                <a:solidFill>
                  <a:srgbClr val="000000"/>
                </a:solidFill>
                <a:latin typeface="TimesLTStd-Roman"/>
              </a:rPr>
              <a:t>- Followed by this, the methanol is separated using a series of phase separators</a:t>
            </a:r>
            <a:br>
              <a:rPr lang="en-US" sz="2900" dirty="0">
                <a:solidFill>
                  <a:srgbClr val="000000"/>
                </a:solidFill>
                <a:latin typeface="TimesLTStd-Roman"/>
              </a:rPr>
            </a:br>
            <a:r>
              <a:rPr lang="en-US" sz="2900" dirty="0">
                <a:solidFill>
                  <a:srgbClr val="000000"/>
                </a:solidFill>
                <a:latin typeface="TimesLTStd-Roman"/>
              </a:rPr>
              <a:t>and distillation columns.</a:t>
            </a:r>
            <a:br>
              <a:rPr lang="en-US" sz="2900" dirty="0">
                <a:solidFill>
                  <a:srgbClr val="000000"/>
                </a:solidFill>
                <a:latin typeface="TimesLTStd-Roman"/>
              </a:rPr>
            </a:br>
            <a:r>
              <a:rPr lang="en-US" sz="2900" dirty="0">
                <a:solidFill>
                  <a:srgbClr val="000000"/>
                </a:solidFill>
                <a:latin typeface="TimesLTStd-Roman"/>
              </a:rPr>
              <a:t>- The process technology is relatively simple</a:t>
            </a:r>
            <a:r>
              <a:rPr lang="en-US" sz="5100" dirty="0">
                <a:latin typeface="TimesLTStd-Roman"/>
              </a:rPr>
              <a:t> </a:t>
            </a:r>
            <a:br>
              <a:rPr lang="en-US" dirty="0">
                <a:latin typeface="TimesLTStd-Roman"/>
              </a:rPr>
            </a:br>
            <a:r>
              <a:rPr lang="en-US" dirty="0">
                <a:latin typeface="TimesLTStd-Roman"/>
              </a:rPr>
              <a:t>Reactions</a:t>
            </a:r>
          </a:p>
          <a:p>
            <a:r>
              <a:rPr lang="en-US" dirty="0">
                <a:latin typeface="TimesLTStd-Roman"/>
              </a:rPr>
              <a:t>- Desired:            CO + 2H</a:t>
            </a:r>
            <a:r>
              <a:rPr lang="en-US" baseline="-25000" dirty="0">
                <a:latin typeface="TimesLTStd-Roman"/>
              </a:rPr>
              <a:t>2</a:t>
            </a:r>
            <a:r>
              <a:rPr lang="en-US" dirty="0">
                <a:latin typeface="TimesLTStd-Roman"/>
              </a:rPr>
              <a:t> → CH</a:t>
            </a:r>
            <a:r>
              <a:rPr lang="en-US" baseline="-25000" dirty="0">
                <a:latin typeface="TimesLTStd-Roman"/>
              </a:rPr>
              <a:t>3</a:t>
            </a:r>
            <a:r>
              <a:rPr lang="en-US" dirty="0">
                <a:latin typeface="TimesLTStd-Roman"/>
              </a:rPr>
              <a:t>OH</a:t>
            </a:r>
          </a:p>
          <a:p>
            <a:r>
              <a:rPr lang="en-US" dirty="0">
                <a:latin typeface="TimesLTStd-Roman"/>
              </a:rPr>
              <a:t>- Side reactions: CO + 3H</a:t>
            </a:r>
            <a:r>
              <a:rPr lang="en-US" baseline="-25000" dirty="0">
                <a:latin typeface="TimesLTStd-Roman"/>
              </a:rPr>
              <a:t>2</a:t>
            </a:r>
            <a:r>
              <a:rPr lang="en-US" dirty="0">
                <a:latin typeface="TimesLTStd-Roman"/>
              </a:rPr>
              <a:t>  → CH</a:t>
            </a:r>
            <a:r>
              <a:rPr lang="en-US" baseline="-25000" dirty="0">
                <a:latin typeface="TimesLTStd-Roman"/>
              </a:rPr>
              <a:t>4</a:t>
            </a:r>
            <a:r>
              <a:rPr lang="en-US" dirty="0">
                <a:latin typeface="TimesLTStd-Roman"/>
              </a:rPr>
              <a:t> + H</a:t>
            </a:r>
            <a:r>
              <a:rPr lang="en-US" baseline="-25000" dirty="0">
                <a:latin typeface="TimesLTStd-Roman"/>
              </a:rPr>
              <a:t>2</a:t>
            </a:r>
            <a:r>
              <a:rPr lang="en-US" dirty="0">
                <a:latin typeface="TimesLTStd-Roman"/>
              </a:rPr>
              <a:t>O</a:t>
            </a:r>
          </a:p>
          <a:p>
            <a:r>
              <a:rPr lang="en-US" dirty="0">
                <a:latin typeface="TimesLTStd-Roman"/>
              </a:rPr>
              <a:t>                              2CO + 2H</a:t>
            </a:r>
            <a:r>
              <a:rPr lang="en-US" baseline="-25000" dirty="0">
                <a:latin typeface="TimesLTStd-Roman"/>
              </a:rPr>
              <a:t>2</a:t>
            </a:r>
            <a:r>
              <a:rPr lang="en-US" dirty="0">
                <a:latin typeface="TimesLTStd-Roman"/>
              </a:rPr>
              <a:t>  → CH</a:t>
            </a:r>
            <a:r>
              <a:rPr lang="en-US" baseline="-25000" dirty="0">
                <a:latin typeface="TimesLTStd-Roman"/>
              </a:rPr>
              <a:t>4</a:t>
            </a:r>
            <a:r>
              <a:rPr lang="en-US" dirty="0">
                <a:latin typeface="TimesLTStd-Roman"/>
              </a:rPr>
              <a:t> + CO</a:t>
            </a:r>
            <a:r>
              <a:rPr lang="en-US" baseline="-25000" dirty="0">
                <a:latin typeface="TimesLTStd-Roman"/>
              </a:rPr>
              <a:t>2</a:t>
            </a:r>
          </a:p>
          <a:p>
            <a:r>
              <a:rPr lang="en-US" dirty="0">
                <a:latin typeface="TimesLTStd-Roman"/>
              </a:rPr>
              <a:t>- All above reactions are exothermic</a:t>
            </a:r>
          </a:p>
          <a:p>
            <a:r>
              <a:rPr lang="en-US" dirty="0">
                <a:latin typeface="TimesLTStd-Roman"/>
              </a:rPr>
              <a:t>- Undesired reaction: </a:t>
            </a:r>
            <a:r>
              <a:rPr lang="en-US" dirty="0" err="1">
                <a:latin typeface="TimesLTStd-Roman"/>
              </a:rPr>
              <a:t>zCO</a:t>
            </a:r>
            <a:r>
              <a:rPr lang="en-US" dirty="0">
                <a:latin typeface="TimesLTStd-Roman"/>
              </a:rPr>
              <a:t> + aH</a:t>
            </a:r>
            <a:r>
              <a:rPr lang="en-US" baseline="-25000" dirty="0">
                <a:latin typeface="TimesLTStd-Roman"/>
              </a:rPr>
              <a:t>2</a:t>
            </a:r>
            <a:r>
              <a:rPr lang="en-US" dirty="0">
                <a:latin typeface="TimesLTStd-Roman"/>
              </a:rPr>
              <a:t>  → </a:t>
            </a:r>
            <a:r>
              <a:rPr lang="en-US" dirty="0" err="1">
                <a:latin typeface="TimesLTStd-Roman"/>
              </a:rPr>
              <a:t>alchohols</a:t>
            </a:r>
            <a:r>
              <a:rPr lang="en-US" dirty="0">
                <a:latin typeface="TimesLTStd-Roman"/>
              </a:rPr>
              <a:t> + hydrocarbons</a:t>
            </a:r>
          </a:p>
          <a:p>
            <a:r>
              <a:rPr lang="en-US" dirty="0">
                <a:latin typeface="TimesLTStd-Roman"/>
              </a:rPr>
              <a:t>- Catalyst: Mixed catalyst made of oxides of Zn, Cr, Mn, Al.</a:t>
            </a:r>
          </a:p>
        </p:txBody>
      </p:sp>
      <p:sp>
        <p:nvSpPr>
          <p:cNvPr id="4" name="Slide Number Placeholder 3">
            <a:extLst>
              <a:ext uri="{FF2B5EF4-FFF2-40B4-BE49-F238E27FC236}">
                <a16:creationId xmlns:a16="http://schemas.microsoft.com/office/drawing/2014/main" id="{BD038D9A-ED66-4134-848B-348DC81769A0}"/>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721154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4823-C711-4711-A0DC-692877AD8E07}"/>
              </a:ext>
            </a:extLst>
          </p:cNvPr>
          <p:cNvSpPr>
            <a:spLocks noGrp="1"/>
          </p:cNvSpPr>
          <p:nvPr>
            <p:ph type="title"/>
          </p:nvPr>
        </p:nvSpPr>
        <p:spPr/>
        <p:txBody>
          <a:bodyPr>
            <a:normAutofit/>
          </a:bodyPr>
          <a:lstStyle/>
          <a:p>
            <a:r>
              <a:rPr lang="en-US" b="1" dirty="0">
                <a:solidFill>
                  <a:srgbClr val="0070C0"/>
                </a:solidFill>
                <a:effectLst/>
                <a:latin typeface="Times New Roman" panose="02020603050405020304" pitchFamily="18" charset="0"/>
              </a:rPr>
              <a:t>Vinyl chloride production</a:t>
            </a:r>
            <a:r>
              <a:rPr lang="en-US" dirty="0">
                <a:solidFill>
                  <a:srgbClr val="0070C0"/>
                </a:solidFill>
              </a:rPr>
              <a:t> </a:t>
            </a:r>
            <a:br>
              <a:rPr lang="en-US" dirty="0"/>
            </a:br>
            <a:endParaRPr lang="en-US" dirty="0"/>
          </a:p>
        </p:txBody>
      </p:sp>
      <p:sp>
        <p:nvSpPr>
          <p:cNvPr id="3" name="Content Placeholder 2">
            <a:extLst>
              <a:ext uri="{FF2B5EF4-FFF2-40B4-BE49-F238E27FC236}">
                <a16:creationId xmlns:a16="http://schemas.microsoft.com/office/drawing/2014/main" id="{73040658-FC52-478C-BF79-1A9BE116C972}"/>
              </a:ext>
            </a:extLst>
          </p:cNvPr>
          <p:cNvSpPr>
            <a:spLocks noGrp="1"/>
          </p:cNvSpPr>
          <p:nvPr>
            <p:ph idx="1"/>
          </p:nvPr>
        </p:nvSpPr>
        <p:spPr/>
        <p:txBody>
          <a:bodyPr/>
          <a:lstStyle/>
          <a:p>
            <a:pPr marL="0" indent="0">
              <a:buNone/>
            </a:pPr>
            <a:r>
              <a:rPr lang="en-US" sz="1800" b="1" dirty="0">
                <a:solidFill>
                  <a:srgbClr val="000000"/>
                </a:solidFill>
                <a:latin typeface="Times New Roman" panose="02020603050405020304" pitchFamily="18" charset="0"/>
              </a:rPr>
              <a:t>Reaction</a:t>
            </a:r>
            <a:br>
              <a:rPr lang="en-US" sz="1800" b="1"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C</a:t>
            </a:r>
            <a:r>
              <a:rPr lang="en-US" sz="1800" baseline="-25000" dirty="0">
                <a:solidFill>
                  <a:srgbClr val="000000"/>
                </a:solidFill>
                <a:latin typeface="Times New Roman" panose="02020603050405020304" pitchFamily="18" charset="0"/>
              </a:rPr>
              <a:t>2</a:t>
            </a:r>
            <a:r>
              <a:rPr lang="en-US" sz="1800" dirty="0">
                <a:solidFill>
                  <a:srgbClr val="000000"/>
                </a:solidFill>
                <a:latin typeface="Times New Roman" panose="02020603050405020304" pitchFamily="18" charset="0"/>
              </a:rPr>
              <a:t>H</a:t>
            </a:r>
            <a:r>
              <a:rPr lang="en-US" sz="1800" baseline="-25000" dirty="0">
                <a:solidFill>
                  <a:srgbClr val="000000"/>
                </a:solidFill>
                <a:latin typeface="Times New Roman" panose="02020603050405020304" pitchFamily="18" charset="0"/>
              </a:rPr>
              <a:t>4</a:t>
            </a:r>
            <a:r>
              <a:rPr lang="en-US" sz="1800" dirty="0">
                <a:solidFill>
                  <a:srgbClr val="000000"/>
                </a:solidFill>
                <a:latin typeface="Times New Roman" panose="02020603050405020304" pitchFamily="18" charset="0"/>
              </a:rPr>
              <a:t>Cl</a:t>
            </a:r>
            <a:r>
              <a:rPr lang="en-US" sz="1800" baseline="-25000" dirty="0">
                <a:solidFill>
                  <a:srgbClr val="000000"/>
                </a:solidFill>
                <a:latin typeface="Times New Roman" panose="02020603050405020304" pitchFamily="18" charset="0"/>
              </a:rPr>
              <a:t>2</a:t>
            </a:r>
            <a:r>
              <a:rPr lang="en-US" sz="1800" dirty="0">
                <a:solidFill>
                  <a:srgbClr val="000000"/>
                </a:solidFill>
                <a:latin typeface="Wingdings" panose="05000000000000000000" pitchFamily="2" charset="2"/>
              </a:rPr>
              <a:t> </a:t>
            </a:r>
            <a:r>
              <a:rPr lang="en-US" sz="1800" dirty="0">
                <a:solidFill>
                  <a:srgbClr val="000000"/>
                </a:solidFill>
                <a:latin typeface="Times New Roman" panose="02020603050405020304" pitchFamily="18" charset="0"/>
              </a:rPr>
              <a:t>CH</a:t>
            </a:r>
            <a:r>
              <a:rPr lang="en-US" sz="1800" baseline="-25000" dirty="0">
                <a:solidFill>
                  <a:srgbClr val="000000"/>
                </a:solidFill>
                <a:latin typeface="Times New Roman" panose="02020603050405020304" pitchFamily="18" charset="0"/>
              </a:rPr>
              <a:t>2</a:t>
            </a:r>
            <a:r>
              <a:rPr lang="en-US" sz="1800" dirty="0">
                <a:solidFill>
                  <a:srgbClr val="000000"/>
                </a:solidFill>
                <a:latin typeface="Times New Roman" panose="02020603050405020304" pitchFamily="18" charset="0"/>
              </a:rPr>
              <a:t>CHCl + HCl</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Charcoal is used as the catalyst</a:t>
            </a:r>
          </a:p>
          <a:p>
            <a:pPr marL="0" indent="0">
              <a:buNone/>
            </a:pP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The reaction is a reversible gas phase reaction</a:t>
            </a:r>
            <a:endParaRPr lang="en-US" dirty="0"/>
          </a:p>
        </p:txBody>
      </p:sp>
      <p:sp>
        <p:nvSpPr>
          <p:cNvPr id="4" name="Slide Number Placeholder 3">
            <a:extLst>
              <a:ext uri="{FF2B5EF4-FFF2-40B4-BE49-F238E27FC236}">
                <a16:creationId xmlns:a16="http://schemas.microsoft.com/office/drawing/2014/main" id="{F9E94E4B-0D29-494F-8D45-B1A4D3EB71D8}"/>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66770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1EAD-71B7-4089-A228-8422249EA3C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8D4ABD4A-B3B2-40DB-B9B5-061A9FA71964}"/>
              </a:ext>
            </a:extLst>
          </p:cNvPr>
          <p:cNvPicPr>
            <a:picLocks noGrp="1" noChangeAspect="1"/>
          </p:cNvPicPr>
          <p:nvPr>
            <p:ph idx="1"/>
          </p:nvPr>
        </p:nvPicPr>
        <p:blipFill>
          <a:blip r:embed="rId2"/>
          <a:stretch>
            <a:fillRect/>
          </a:stretch>
        </p:blipFill>
        <p:spPr>
          <a:xfrm>
            <a:off x="1676401" y="1143001"/>
            <a:ext cx="9026056" cy="5413399"/>
          </a:xfrm>
        </p:spPr>
      </p:pic>
      <p:sp>
        <p:nvSpPr>
          <p:cNvPr id="4" name="Slide Number Placeholder 3">
            <a:extLst>
              <a:ext uri="{FF2B5EF4-FFF2-40B4-BE49-F238E27FC236}">
                <a16:creationId xmlns:a16="http://schemas.microsoft.com/office/drawing/2014/main" id="{94C749A4-B444-48E7-A7BE-095C565915B6}"/>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14577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0DDE-E76E-46E8-91F2-CFC6934355F5}"/>
              </a:ext>
            </a:extLst>
          </p:cNvPr>
          <p:cNvSpPr>
            <a:spLocks noGrp="1"/>
          </p:cNvSpPr>
          <p:nvPr>
            <p:ph type="title"/>
          </p:nvPr>
        </p:nvSpPr>
        <p:spPr/>
        <p:txBody>
          <a:bodyPr>
            <a:noAutofit/>
          </a:bodyPr>
          <a:lstStyle/>
          <a:p>
            <a:r>
              <a:rPr lang="en-US" sz="4000" b="1" dirty="0">
                <a:solidFill>
                  <a:srgbClr val="000000"/>
                </a:solidFill>
                <a:latin typeface="Times New Roman" panose="02020603050405020304" pitchFamily="18" charset="0"/>
              </a:rPr>
              <a:t>Ethylene Oxide</a:t>
            </a:r>
            <a:r>
              <a:rPr lang="en-US" sz="4000" dirty="0"/>
              <a:t> </a:t>
            </a:r>
          </a:p>
        </p:txBody>
      </p:sp>
      <p:sp>
        <p:nvSpPr>
          <p:cNvPr id="3" name="Content Placeholder 2">
            <a:extLst>
              <a:ext uri="{FF2B5EF4-FFF2-40B4-BE49-F238E27FC236}">
                <a16:creationId xmlns:a16="http://schemas.microsoft.com/office/drawing/2014/main" id="{D5C0A9A3-57C9-4BA0-9560-110D586E623D}"/>
              </a:ext>
            </a:extLst>
          </p:cNvPr>
          <p:cNvSpPr>
            <a:spLocks noGrp="1"/>
          </p:cNvSpPr>
          <p:nvPr>
            <p:ph idx="1"/>
          </p:nvPr>
        </p:nvSpPr>
        <p:spPr>
          <a:xfrm>
            <a:off x="1981200" y="1600201"/>
            <a:ext cx="8534400" cy="4525963"/>
          </a:xfrm>
        </p:spPr>
        <p:txBody>
          <a:bodyPr>
            <a:normAutofit fontScale="92500" lnSpcReduction="10000"/>
          </a:bodyPr>
          <a:lstStyle/>
          <a:p>
            <a:pPr marL="0" indent="0">
              <a:buNone/>
            </a:pPr>
            <a:r>
              <a:rPr lang="en-US" dirty="0"/>
              <a:t>Reactions: </a:t>
            </a:r>
          </a:p>
          <a:p>
            <a:pPr>
              <a:buFontTx/>
              <a:buChar char="-"/>
            </a:pPr>
            <a:r>
              <a:rPr lang="en-US" dirty="0"/>
              <a:t>C</a:t>
            </a:r>
            <a:r>
              <a:rPr lang="en-US" baseline="-25000" dirty="0"/>
              <a:t>2</a:t>
            </a:r>
            <a:r>
              <a:rPr lang="en-US" dirty="0"/>
              <a:t>H</a:t>
            </a:r>
            <a:r>
              <a:rPr lang="en-US" baseline="-25000" dirty="0"/>
              <a:t>4</a:t>
            </a:r>
            <a:r>
              <a:rPr lang="en-US" dirty="0"/>
              <a:t> + 0.5 O</a:t>
            </a:r>
            <a:r>
              <a:rPr lang="en-US" baseline="-25000" dirty="0"/>
              <a:t>2</a:t>
            </a:r>
            <a:r>
              <a:rPr lang="en-US" dirty="0"/>
              <a:t> →                        + CO</a:t>
            </a:r>
            <a:r>
              <a:rPr lang="en-US" baseline="-25000" dirty="0"/>
              <a:t>2 </a:t>
            </a:r>
            <a:r>
              <a:rPr lang="en-US" dirty="0"/>
              <a:t>+ H</a:t>
            </a:r>
            <a:r>
              <a:rPr lang="en-US" baseline="-25000" dirty="0"/>
              <a:t>2</a:t>
            </a:r>
            <a:r>
              <a:rPr lang="en-US" dirty="0"/>
              <a:t>O</a:t>
            </a:r>
          </a:p>
          <a:p>
            <a:pPr>
              <a:buFontTx/>
              <a:buChar char="-"/>
            </a:pPr>
            <a:endParaRPr lang="en-US" dirty="0"/>
          </a:p>
          <a:p>
            <a:pPr>
              <a:buFontTx/>
              <a:buChar char="-"/>
            </a:pPr>
            <a:r>
              <a:rPr lang="en-US" dirty="0"/>
              <a:t>Ethylene to air ratio: 3 – 10 %</a:t>
            </a:r>
          </a:p>
          <a:p>
            <a:pPr marL="0" indent="0">
              <a:buNone/>
            </a:pPr>
            <a:r>
              <a:rPr lang="en-US" dirty="0"/>
              <a:t>- Side reaction products: CO</a:t>
            </a:r>
            <a:r>
              <a:rPr lang="en-US" baseline="-25000" dirty="0"/>
              <a:t>2</a:t>
            </a:r>
            <a:r>
              <a:rPr lang="en-US" dirty="0"/>
              <a:t>, H</a:t>
            </a:r>
            <a:r>
              <a:rPr lang="en-US" baseline="-25000" dirty="0"/>
              <a:t>2</a:t>
            </a:r>
            <a:r>
              <a:rPr lang="en-US" dirty="0"/>
              <a:t>O</a:t>
            </a:r>
          </a:p>
          <a:p>
            <a:pPr marL="0" indent="0">
              <a:buNone/>
            </a:pPr>
            <a:r>
              <a:rPr lang="en-US" dirty="0"/>
              <a:t>- Catalyst: Silver oxide on alumina</a:t>
            </a:r>
          </a:p>
          <a:p>
            <a:pPr marL="0" indent="0">
              <a:buNone/>
            </a:pPr>
            <a:r>
              <a:rPr lang="en-US" dirty="0"/>
              <a:t>- Operating temperature and pressure: 250 – 300 </a:t>
            </a:r>
            <a:r>
              <a:rPr lang="en-US" baseline="30000" dirty="0" err="1"/>
              <a:t>o</a:t>
            </a:r>
            <a:r>
              <a:rPr lang="en-US" dirty="0" err="1"/>
              <a:t>C</a:t>
            </a:r>
            <a:r>
              <a:rPr lang="en-US" dirty="0"/>
              <a:t> and 120 – 300 psi</a:t>
            </a:r>
          </a:p>
          <a:p>
            <a:pPr marL="0" indent="0">
              <a:buNone/>
            </a:pPr>
            <a:r>
              <a:rPr lang="en-US" dirty="0"/>
              <a:t>- Suppressing agent for side reactions: Ethylene dichloride</a:t>
            </a:r>
          </a:p>
          <a:p>
            <a:pPr marL="0" indent="0">
              <a:buNone/>
            </a:pPr>
            <a:r>
              <a:rPr lang="en-US" dirty="0"/>
              <a:t>- Reaction is exothermic</a:t>
            </a:r>
          </a:p>
        </p:txBody>
      </p:sp>
      <p:sp>
        <p:nvSpPr>
          <p:cNvPr id="4" name="Slide Number Placeholder 3">
            <a:extLst>
              <a:ext uri="{FF2B5EF4-FFF2-40B4-BE49-F238E27FC236}">
                <a16:creationId xmlns:a16="http://schemas.microsoft.com/office/drawing/2014/main" id="{F3A35E8D-CCF6-460C-82EA-2A3A74E26B76}"/>
              </a:ext>
            </a:extLst>
          </p:cNvPr>
          <p:cNvSpPr>
            <a:spLocks noGrp="1"/>
          </p:cNvSpPr>
          <p:nvPr>
            <p:ph type="sldNum" sz="quarter" idx="12"/>
          </p:nvPr>
        </p:nvSpPr>
        <p:spPr/>
        <p:txBody>
          <a:bodyPr/>
          <a:lstStyle/>
          <a:p>
            <a:fld id="{B6F15528-21DE-4FAA-801E-634DDDAF4B2B}" type="slidenum">
              <a:rPr lang="en-US" smtClean="0"/>
              <a:pPr/>
              <a:t>22</a:t>
            </a:fld>
            <a:endParaRPr lang="en-US"/>
          </a:p>
        </p:txBody>
      </p:sp>
      <p:pic>
        <p:nvPicPr>
          <p:cNvPr id="8" name="Picture 7">
            <a:extLst>
              <a:ext uri="{FF2B5EF4-FFF2-40B4-BE49-F238E27FC236}">
                <a16:creationId xmlns:a16="http://schemas.microsoft.com/office/drawing/2014/main" id="{E29AD46B-867E-4B32-BD3E-C269FEC4D663}"/>
              </a:ext>
            </a:extLst>
          </p:cNvPr>
          <p:cNvPicPr>
            <a:picLocks noChangeAspect="1"/>
          </p:cNvPicPr>
          <p:nvPr/>
        </p:nvPicPr>
        <p:blipFill>
          <a:blip r:embed="rId2"/>
          <a:stretch>
            <a:fillRect/>
          </a:stretch>
        </p:blipFill>
        <p:spPr>
          <a:xfrm>
            <a:off x="4724401" y="2057401"/>
            <a:ext cx="1742305" cy="866775"/>
          </a:xfrm>
          <a:prstGeom prst="rect">
            <a:avLst/>
          </a:prstGeom>
        </p:spPr>
      </p:pic>
    </p:spTree>
    <p:extLst>
      <p:ext uri="{BB962C8B-B14F-4D97-AF65-F5344CB8AC3E}">
        <p14:creationId xmlns:p14="http://schemas.microsoft.com/office/powerpoint/2010/main" val="4226167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5220-5B6D-445A-8A2E-9BD2E1A0FBBC}"/>
              </a:ext>
            </a:extLst>
          </p:cNvPr>
          <p:cNvSpPr>
            <a:spLocks noGrp="1"/>
          </p:cNvSpPr>
          <p:nvPr>
            <p:ph type="title"/>
          </p:nvPr>
        </p:nvSpPr>
        <p:spPr/>
        <p:txBody>
          <a:bodyPr>
            <a:normAutofit/>
          </a:bodyPr>
          <a:lstStyle/>
          <a:p>
            <a:r>
              <a:rPr lang="en-US" sz="3600" dirty="0">
                <a:solidFill>
                  <a:srgbClr val="002060"/>
                </a:solidFill>
              </a:rPr>
              <a:t>Flow sheet of production of ethylene oxide</a:t>
            </a:r>
          </a:p>
        </p:txBody>
      </p:sp>
      <p:pic>
        <p:nvPicPr>
          <p:cNvPr id="6" name="Content Placeholder 5">
            <a:extLst>
              <a:ext uri="{FF2B5EF4-FFF2-40B4-BE49-F238E27FC236}">
                <a16:creationId xmlns:a16="http://schemas.microsoft.com/office/drawing/2014/main" id="{C6223894-F9C8-4AEB-BBD8-DE2954B225BB}"/>
              </a:ext>
            </a:extLst>
          </p:cNvPr>
          <p:cNvPicPr>
            <a:picLocks noGrp="1" noChangeAspect="1"/>
          </p:cNvPicPr>
          <p:nvPr>
            <p:ph idx="1"/>
          </p:nvPr>
        </p:nvPicPr>
        <p:blipFill>
          <a:blip r:embed="rId2"/>
          <a:stretch>
            <a:fillRect/>
          </a:stretch>
        </p:blipFill>
        <p:spPr>
          <a:xfrm>
            <a:off x="1812885" y="1417638"/>
            <a:ext cx="8397030" cy="4735622"/>
          </a:xfrm>
        </p:spPr>
      </p:pic>
      <p:sp>
        <p:nvSpPr>
          <p:cNvPr id="4" name="Slide Number Placeholder 3">
            <a:extLst>
              <a:ext uri="{FF2B5EF4-FFF2-40B4-BE49-F238E27FC236}">
                <a16:creationId xmlns:a16="http://schemas.microsoft.com/office/drawing/2014/main" id="{F8E7ED19-8D07-4004-8B28-B7BA5C4BCA21}"/>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858654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0A24-B893-4015-BC15-C4365622FB1A}"/>
              </a:ext>
            </a:extLst>
          </p:cNvPr>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rPr>
              <a:t>Ethanolamines</a:t>
            </a:r>
            <a:r>
              <a:rPr lang="en-US" sz="4000" b="1" dirty="0">
                <a:solidFill>
                  <a:srgbClr val="0070C0"/>
                </a:solidFill>
              </a:rPr>
              <a:t> </a:t>
            </a:r>
            <a:endParaRPr lang="en-US" dirty="0">
              <a:solidFill>
                <a:srgbClr val="0070C0"/>
              </a:solidFill>
            </a:endParaRPr>
          </a:p>
        </p:txBody>
      </p:sp>
      <p:sp>
        <p:nvSpPr>
          <p:cNvPr id="3" name="Content Placeholder 2">
            <a:extLst>
              <a:ext uri="{FF2B5EF4-FFF2-40B4-BE49-F238E27FC236}">
                <a16:creationId xmlns:a16="http://schemas.microsoft.com/office/drawing/2014/main" id="{FEAD0525-1EB3-4972-8D8E-5E1D46CECF1C}"/>
              </a:ext>
            </a:extLst>
          </p:cNvPr>
          <p:cNvSpPr>
            <a:spLocks noGrp="1"/>
          </p:cNvSpPr>
          <p:nvPr>
            <p:ph idx="1"/>
          </p:nvPr>
        </p:nvSpPr>
        <p:spPr>
          <a:xfrm>
            <a:off x="1676400" y="1600200"/>
            <a:ext cx="8991600" cy="5257800"/>
          </a:xfrm>
        </p:spPr>
        <p:txBody>
          <a:bodyPr>
            <a:normAutofit lnSpcReduction="10000"/>
          </a:bodyPr>
          <a:lstStyle/>
          <a:p>
            <a:pPr marL="0" indent="0">
              <a:buNone/>
            </a:pPr>
            <a:r>
              <a:rPr lang="en-US" sz="1800" b="1" dirty="0">
                <a:solidFill>
                  <a:srgbClr val="000000"/>
                </a:solidFill>
                <a:latin typeface="Times New Roman" panose="02020603050405020304" pitchFamily="18" charset="0"/>
              </a:rPr>
              <a:t>Reactions</a:t>
            </a:r>
            <a:br>
              <a:rPr lang="en-US" sz="1800" b="1"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Ethylene Oxide + Ammonia </a:t>
            </a:r>
            <a:r>
              <a:rPr lang="en-US" sz="1800" dirty="0">
                <a:solidFill>
                  <a:srgbClr val="000000"/>
                </a:solidFill>
                <a:latin typeface="Wingdings" panose="05000000000000000000" pitchFamily="2" charset="2"/>
              </a:rPr>
              <a:t> </a:t>
            </a:r>
            <a:r>
              <a:rPr lang="en-US" sz="1800" dirty="0" err="1">
                <a:solidFill>
                  <a:srgbClr val="000000"/>
                </a:solidFill>
                <a:latin typeface="Times New Roman" panose="02020603050405020304" pitchFamily="18" charset="0"/>
              </a:rPr>
              <a:t>Monoethanolamine</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err="1">
                <a:solidFill>
                  <a:srgbClr val="000000"/>
                </a:solidFill>
                <a:latin typeface="Times New Roman" panose="02020603050405020304" pitchFamily="18" charset="0"/>
              </a:rPr>
              <a:t>Monoethanolamine</a:t>
            </a:r>
            <a:r>
              <a:rPr lang="en-US" sz="1800" dirty="0">
                <a:solidFill>
                  <a:srgbClr val="000000"/>
                </a:solidFill>
                <a:latin typeface="Times New Roman" panose="02020603050405020304" pitchFamily="18" charset="0"/>
              </a:rPr>
              <a:t> + Ethylene Oxide </a:t>
            </a:r>
            <a:r>
              <a:rPr lang="en-US" sz="1800" dirty="0">
                <a:solidFill>
                  <a:srgbClr val="000000"/>
                </a:solidFill>
                <a:latin typeface="Wingdings" panose="05000000000000000000" pitchFamily="2" charset="2"/>
              </a:rPr>
              <a:t> </a:t>
            </a:r>
            <a:r>
              <a:rPr lang="en-US" sz="1800" dirty="0">
                <a:solidFill>
                  <a:srgbClr val="000000"/>
                </a:solidFill>
                <a:latin typeface="Times New Roman" panose="02020603050405020304" pitchFamily="18" charset="0"/>
              </a:rPr>
              <a:t>Diethanolamine</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err="1">
                <a:solidFill>
                  <a:srgbClr val="000000"/>
                </a:solidFill>
                <a:latin typeface="Times New Roman" panose="02020603050405020304" pitchFamily="18" charset="0"/>
              </a:rPr>
              <a:t>DIethanolamine</a:t>
            </a:r>
            <a:r>
              <a:rPr lang="en-US" sz="1800" dirty="0">
                <a:solidFill>
                  <a:srgbClr val="000000"/>
                </a:solidFill>
                <a:latin typeface="Times New Roman" panose="02020603050405020304" pitchFamily="18" charset="0"/>
              </a:rPr>
              <a:t> + Ethylene Oxide </a:t>
            </a:r>
            <a:r>
              <a:rPr lang="en-US" sz="1800" dirty="0">
                <a:solidFill>
                  <a:srgbClr val="000000"/>
                </a:solidFill>
                <a:latin typeface="Wingdings" panose="05000000000000000000" pitchFamily="2" charset="2"/>
              </a:rPr>
              <a:t> </a:t>
            </a:r>
            <a:r>
              <a:rPr lang="en-US" sz="1800" dirty="0">
                <a:solidFill>
                  <a:srgbClr val="000000"/>
                </a:solidFill>
                <a:latin typeface="Times New Roman" panose="02020603050405020304" pitchFamily="18" charset="0"/>
              </a:rPr>
              <a:t>Triethanolamine</a:t>
            </a:r>
          </a:p>
          <a:p>
            <a:pPr marL="0" indent="0">
              <a:buNone/>
            </a:pPr>
            <a:endParaRPr lang="en-US" sz="1800" dirty="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pPr marL="0" indent="0">
              <a:buNone/>
            </a:pP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The above reactions are series reaction scheme</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Reaction is exothermic</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Ammonia is in aqueous phase and ethylene oxide is in vapour state. Therefore, the reaction will be gas-liquid reaction</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Ethylene oxide is the limiting reactant</a:t>
            </a:r>
            <a:br>
              <a:rPr lang="en-US" dirty="0"/>
            </a:br>
            <a:endParaRPr lang="en-US" dirty="0"/>
          </a:p>
        </p:txBody>
      </p:sp>
      <p:sp>
        <p:nvSpPr>
          <p:cNvPr id="4" name="Slide Number Placeholder 3">
            <a:extLst>
              <a:ext uri="{FF2B5EF4-FFF2-40B4-BE49-F238E27FC236}">
                <a16:creationId xmlns:a16="http://schemas.microsoft.com/office/drawing/2014/main" id="{E8AB3D50-2226-4604-8403-03F5531139C2}"/>
              </a:ext>
            </a:extLst>
          </p:cNvPr>
          <p:cNvSpPr>
            <a:spLocks noGrp="1"/>
          </p:cNvSpPr>
          <p:nvPr>
            <p:ph type="sldNum" sz="quarter" idx="12"/>
          </p:nvPr>
        </p:nvSpPr>
        <p:spPr/>
        <p:txBody>
          <a:bodyPr/>
          <a:lstStyle/>
          <a:p>
            <a:fld id="{B6F15528-21DE-4FAA-801E-634DDDAF4B2B}" type="slidenum">
              <a:rPr lang="en-US" smtClean="0"/>
              <a:pPr/>
              <a:t>24</a:t>
            </a:fld>
            <a:endParaRPr lang="en-US"/>
          </a:p>
        </p:txBody>
      </p:sp>
      <p:pic>
        <p:nvPicPr>
          <p:cNvPr id="6" name="Picture 5">
            <a:extLst>
              <a:ext uri="{FF2B5EF4-FFF2-40B4-BE49-F238E27FC236}">
                <a16:creationId xmlns:a16="http://schemas.microsoft.com/office/drawing/2014/main" id="{12E37469-C930-4E0C-B68F-3A76CC48B5D7}"/>
              </a:ext>
            </a:extLst>
          </p:cNvPr>
          <p:cNvPicPr>
            <a:picLocks noChangeAspect="1"/>
          </p:cNvPicPr>
          <p:nvPr/>
        </p:nvPicPr>
        <p:blipFill>
          <a:blip r:embed="rId2"/>
          <a:stretch>
            <a:fillRect/>
          </a:stretch>
        </p:blipFill>
        <p:spPr>
          <a:xfrm>
            <a:off x="2667000" y="2743200"/>
            <a:ext cx="4133850" cy="1771650"/>
          </a:xfrm>
          <a:prstGeom prst="rect">
            <a:avLst/>
          </a:prstGeom>
        </p:spPr>
      </p:pic>
    </p:spTree>
    <p:extLst>
      <p:ext uri="{BB962C8B-B14F-4D97-AF65-F5344CB8AC3E}">
        <p14:creationId xmlns:p14="http://schemas.microsoft.com/office/powerpoint/2010/main" val="3941579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B544-EFA1-4993-BD8D-6DA6661D1100}"/>
              </a:ext>
            </a:extLst>
          </p:cNvPr>
          <p:cNvSpPr>
            <a:spLocks noGrp="1"/>
          </p:cNvSpPr>
          <p:nvPr>
            <p:ph type="title"/>
          </p:nvPr>
        </p:nvSpPr>
        <p:spPr>
          <a:xfrm>
            <a:off x="1981200" y="274638"/>
            <a:ext cx="8229600" cy="884724"/>
          </a:xfrm>
        </p:spPr>
        <p:txBody>
          <a:bodyPr/>
          <a:lstStyle/>
          <a:p>
            <a:endParaRPr lang="en-US" dirty="0"/>
          </a:p>
        </p:txBody>
      </p:sp>
      <p:pic>
        <p:nvPicPr>
          <p:cNvPr id="6" name="Content Placeholder 5">
            <a:extLst>
              <a:ext uri="{FF2B5EF4-FFF2-40B4-BE49-F238E27FC236}">
                <a16:creationId xmlns:a16="http://schemas.microsoft.com/office/drawing/2014/main" id="{AA8D7A25-EA17-4009-84FA-2A2575E53EBA}"/>
              </a:ext>
            </a:extLst>
          </p:cNvPr>
          <p:cNvPicPr>
            <a:picLocks noGrp="1" noChangeAspect="1"/>
          </p:cNvPicPr>
          <p:nvPr>
            <p:ph idx="1"/>
          </p:nvPr>
        </p:nvPicPr>
        <p:blipFill>
          <a:blip r:embed="rId2"/>
          <a:stretch>
            <a:fillRect/>
          </a:stretch>
        </p:blipFill>
        <p:spPr>
          <a:xfrm rot="5400000">
            <a:off x="3158976" y="-847874"/>
            <a:ext cx="5569248" cy="8839200"/>
          </a:xfrm>
        </p:spPr>
      </p:pic>
      <p:sp>
        <p:nvSpPr>
          <p:cNvPr id="4" name="Slide Number Placeholder 3">
            <a:extLst>
              <a:ext uri="{FF2B5EF4-FFF2-40B4-BE49-F238E27FC236}">
                <a16:creationId xmlns:a16="http://schemas.microsoft.com/office/drawing/2014/main" id="{D569F116-A6C2-409B-B55B-81E09FF21CDC}"/>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714664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EB45-79ED-4754-883A-B5EABD4351D2}"/>
              </a:ext>
            </a:extLst>
          </p:cNvPr>
          <p:cNvSpPr>
            <a:spLocks noGrp="1"/>
          </p:cNvSpPr>
          <p:nvPr>
            <p:ph type="title"/>
          </p:nvPr>
        </p:nvSpPr>
        <p:spPr/>
        <p:txBody>
          <a:bodyPr>
            <a:normAutofit/>
          </a:bodyPr>
          <a:lstStyle/>
          <a:p>
            <a:r>
              <a:rPr lang="en-US" dirty="0">
                <a:solidFill>
                  <a:srgbClr val="FF0000"/>
                </a:solidFill>
              </a:rPr>
              <a:t>Topic to be read by students</a:t>
            </a:r>
            <a:br>
              <a:rPr lang="en-US" dirty="0"/>
            </a:br>
            <a:r>
              <a:rPr lang="en-US" dirty="0">
                <a:solidFill>
                  <a:srgbClr val="00B050"/>
                </a:solidFill>
              </a:rPr>
              <a:t>from Dryden’s book</a:t>
            </a:r>
          </a:p>
        </p:txBody>
      </p:sp>
      <p:sp>
        <p:nvSpPr>
          <p:cNvPr id="3" name="Content Placeholder 2">
            <a:extLst>
              <a:ext uri="{FF2B5EF4-FFF2-40B4-BE49-F238E27FC236}">
                <a16:creationId xmlns:a16="http://schemas.microsoft.com/office/drawing/2014/main" id="{632A248E-D4C3-455B-BD75-93E50AB4A432}"/>
              </a:ext>
            </a:extLst>
          </p:cNvPr>
          <p:cNvSpPr>
            <a:spLocks noGrp="1"/>
          </p:cNvSpPr>
          <p:nvPr>
            <p:ph idx="1"/>
          </p:nvPr>
        </p:nvSpPr>
        <p:spPr/>
        <p:txBody>
          <a:bodyPr/>
          <a:lstStyle/>
          <a:p>
            <a:r>
              <a:rPr lang="en-US" dirty="0">
                <a:solidFill>
                  <a:srgbClr val="C00000"/>
                </a:solidFill>
              </a:rPr>
              <a:t>Vinyl acetate (from </a:t>
            </a:r>
            <a:r>
              <a:rPr lang="en-US" dirty="0">
                <a:solidFill>
                  <a:srgbClr val="C00000"/>
                </a:solidFill>
                <a:highlight>
                  <a:srgbClr val="FFFF00"/>
                </a:highlight>
              </a:rPr>
              <a:t>acetylene</a:t>
            </a:r>
            <a:r>
              <a:rPr lang="en-US" dirty="0">
                <a:solidFill>
                  <a:srgbClr val="C00000"/>
                </a:solidFill>
              </a:rPr>
              <a:t> and acetic acid)</a:t>
            </a:r>
          </a:p>
          <a:p>
            <a:r>
              <a:rPr lang="en-US" dirty="0">
                <a:solidFill>
                  <a:srgbClr val="C00000"/>
                </a:solidFill>
              </a:rPr>
              <a:t>Acetaldehyde</a:t>
            </a:r>
          </a:p>
          <a:p>
            <a:r>
              <a:rPr lang="en-US" dirty="0">
                <a:solidFill>
                  <a:srgbClr val="C00000"/>
                </a:solidFill>
              </a:rPr>
              <a:t>Acetic acid</a:t>
            </a:r>
          </a:p>
        </p:txBody>
      </p:sp>
      <p:sp>
        <p:nvSpPr>
          <p:cNvPr id="4" name="Slide Number Placeholder 3">
            <a:extLst>
              <a:ext uri="{FF2B5EF4-FFF2-40B4-BE49-F238E27FC236}">
                <a16:creationId xmlns:a16="http://schemas.microsoft.com/office/drawing/2014/main" id="{BF855B82-B1CE-4640-B1CF-0135B3085F01}"/>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046936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Polyethylene </a:t>
            </a:r>
          </a:p>
        </p:txBody>
      </p:sp>
      <p:sp>
        <p:nvSpPr>
          <p:cNvPr id="3" name="Content Placeholder 2"/>
          <p:cNvSpPr>
            <a:spLocks noGrp="1"/>
          </p:cNvSpPr>
          <p:nvPr>
            <p:ph idx="1"/>
          </p:nvPr>
        </p:nvSpPr>
        <p:spPr>
          <a:xfrm>
            <a:off x="1828800" y="1600201"/>
            <a:ext cx="8686800" cy="4525963"/>
          </a:xfrm>
        </p:spPr>
        <p:txBody>
          <a:bodyPr>
            <a:normAutofit fontScale="92500"/>
          </a:bodyPr>
          <a:lstStyle/>
          <a:p>
            <a:r>
              <a:rPr lang="en-US" dirty="0"/>
              <a:t>Three main types of PE plastics are obtained—low density polyethylene (LDPE), linear low density polyethylene (LLDPE), and high density polyethylene (HDPE)</a:t>
            </a:r>
          </a:p>
          <a:p>
            <a:r>
              <a:rPr lang="en-US" dirty="0"/>
              <a:t>PE is the polymer (poly + monomer) of ethylene molecules</a:t>
            </a:r>
          </a:p>
          <a:p>
            <a:r>
              <a:rPr lang="en-US" dirty="0"/>
              <a:t>Polymerization of ethylene molecules into heavy</a:t>
            </a:r>
            <a:br>
              <a:rPr lang="en-US" dirty="0"/>
            </a:br>
            <a:r>
              <a:rPr lang="en-US" dirty="0"/>
              <a:t>molecular weight PE is a reaction in which a chain of macromolecule, is produced by the combination of ethylene molecules.</a:t>
            </a:r>
          </a:p>
          <a:p>
            <a:r>
              <a:rPr lang="en-US" dirty="0"/>
              <a:t>Ethylene combines with other molecules of ethylene in the presence of a catalyst (Ziegler–Natta catalyst) under a certain pressure and temperature.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reaction steps</a:t>
            </a:r>
          </a:p>
        </p:txBody>
      </p:sp>
      <p:sp>
        <p:nvSpPr>
          <p:cNvPr id="3" name="Content Placeholder 2"/>
          <p:cNvSpPr>
            <a:spLocks noGrp="1"/>
          </p:cNvSpPr>
          <p:nvPr>
            <p:ph idx="1"/>
          </p:nvPr>
        </p:nvSpPr>
        <p:spPr/>
        <p:txBody>
          <a:bodyPr>
            <a:normAutofit fontScale="92500" lnSpcReduction="10000"/>
          </a:bodyPr>
          <a:lstStyle/>
          <a:p>
            <a:r>
              <a:rPr lang="en-US" dirty="0"/>
              <a:t>initiation, propagation, and termination</a:t>
            </a:r>
          </a:p>
          <a:p>
            <a:r>
              <a:rPr lang="en-US" dirty="0"/>
              <a:t>A radical molecule is formed in the presence of the catalyst in the initiation step. </a:t>
            </a:r>
          </a:p>
          <a:p>
            <a:r>
              <a:rPr lang="en-US" dirty="0"/>
              <a:t>The radical then starts combining with the monomers repeatedly in the propagation stage.</a:t>
            </a:r>
          </a:p>
          <a:p>
            <a:r>
              <a:rPr lang="en-US" dirty="0"/>
              <a:t>The propagation continues indefinitely as long as the monomer molecules are available during reaction until quenched at the termination stage.</a:t>
            </a:r>
          </a:p>
          <a:p>
            <a:r>
              <a:rPr lang="en-US" dirty="0"/>
              <a:t>The reaction is exothermic and hence it is essential to control temperature by a proper heat removal system.</a:t>
            </a: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2052" name="Picture 4" descr="C:\Users\Bidhan 2015\Desktop\ThreeStep (1).GIF"/>
          <p:cNvPicPr>
            <a:picLocks noGrp="1" noChangeAspect="1" noChangeArrowheads="1"/>
          </p:cNvPicPr>
          <p:nvPr>
            <p:ph idx="1"/>
          </p:nvPr>
        </p:nvPicPr>
        <p:blipFill>
          <a:blip r:embed="rId2"/>
          <a:srcRect/>
          <a:stretch>
            <a:fillRect/>
          </a:stretch>
        </p:blipFill>
        <p:spPr bwMode="auto">
          <a:xfrm>
            <a:off x="2286000" y="1579258"/>
            <a:ext cx="7788979" cy="466914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2038-7345-4C83-9ABC-53E09F69F74E}"/>
              </a:ext>
            </a:extLst>
          </p:cNvPr>
          <p:cNvSpPr>
            <a:spLocks noGrp="1"/>
          </p:cNvSpPr>
          <p:nvPr>
            <p:ph type="title"/>
          </p:nvPr>
        </p:nvSpPr>
        <p:spPr>
          <a:xfrm>
            <a:off x="838200" y="136526"/>
            <a:ext cx="10515600" cy="859762"/>
          </a:xfrm>
        </p:spPr>
        <p:txBody>
          <a:bodyPr/>
          <a:lstStyle/>
          <a:p>
            <a:r>
              <a:rPr lang="en-US" dirty="0"/>
              <a:t>PFD-Methanol from synthesis gas</a:t>
            </a:r>
          </a:p>
        </p:txBody>
      </p:sp>
      <p:sp>
        <p:nvSpPr>
          <p:cNvPr id="4" name="Slide Number Placeholder 3">
            <a:extLst>
              <a:ext uri="{FF2B5EF4-FFF2-40B4-BE49-F238E27FC236}">
                <a16:creationId xmlns:a16="http://schemas.microsoft.com/office/drawing/2014/main" id="{8DA416D5-2F8E-4865-923D-61325667B9B8}"/>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6" name="Picture 5">
            <a:extLst>
              <a:ext uri="{FF2B5EF4-FFF2-40B4-BE49-F238E27FC236}">
                <a16:creationId xmlns:a16="http://schemas.microsoft.com/office/drawing/2014/main" id="{4376C842-C7BF-4B9E-B309-AFE7DBF77A98}"/>
              </a:ext>
            </a:extLst>
          </p:cNvPr>
          <p:cNvPicPr>
            <a:picLocks noChangeAspect="1"/>
          </p:cNvPicPr>
          <p:nvPr/>
        </p:nvPicPr>
        <p:blipFill>
          <a:blip r:embed="rId2"/>
          <a:stretch>
            <a:fillRect/>
          </a:stretch>
        </p:blipFill>
        <p:spPr>
          <a:xfrm>
            <a:off x="1562338" y="1096960"/>
            <a:ext cx="9067323" cy="5259390"/>
          </a:xfrm>
          <a:prstGeom prst="rect">
            <a:avLst/>
          </a:prstGeom>
        </p:spPr>
      </p:pic>
    </p:spTree>
    <p:extLst>
      <p:ext uri="{BB962C8B-B14F-4D97-AF65-F5344CB8AC3E}">
        <p14:creationId xmlns:p14="http://schemas.microsoft.com/office/powerpoint/2010/main" val="658803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63DD-E231-4C8E-9697-F51EF9BE5600}"/>
              </a:ext>
            </a:extLst>
          </p:cNvPr>
          <p:cNvSpPr>
            <a:spLocks noGrp="1"/>
          </p:cNvSpPr>
          <p:nvPr>
            <p:ph type="title"/>
          </p:nvPr>
        </p:nvSpPr>
        <p:spPr>
          <a:xfrm>
            <a:off x="1981200" y="274638"/>
            <a:ext cx="8229600" cy="1143000"/>
          </a:xfrm>
        </p:spPr>
        <p:txBody>
          <a:bodyPr/>
          <a:lstStyle/>
          <a:p>
            <a:endParaRPr lang="en-US"/>
          </a:p>
        </p:txBody>
      </p:sp>
      <p:sp>
        <p:nvSpPr>
          <p:cNvPr id="3" name="Content Placeholder 2">
            <a:extLst>
              <a:ext uri="{FF2B5EF4-FFF2-40B4-BE49-F238E27FC236}">
                <a16:creationId xmlns:a16="http://schemas.microsoft.com/office/drawing/2014/main" id="{53F6E589-A4CA-4B2A-91E7-32736B3F6A98}"/>
              </a:ext>
            </a:extLst>
          </p:cNvPr>
          <p:cNvSpPr>
            <a:spLocks noGrp="1"/>
          </p:cNvSpPr>
          <p:nvPr>
            <p:ph idx="1"/>
          </p:nvPr>
        </p:nvSpPr>
        <p:spPr>
          <a:xfrm>
            <a:off x="1524000" y="1600201"/>
            <a:ext cx="9067800" cy="4525963"/>
          </a:xfrm>
        </p:spPr>
        <p:txBody>
          <a:bodyPr/>
          <a:lstStyle/>
          <a:p>
            <a:pPr algn="just"/>
            <a:r>
              <a:rPr lang="en-US"/>
              <a:t>Ziegler-Natta catalysts are prepared by reacting certain transition metal halides with organometallic reagents such as alkyl aluminum, lithium and zinc reagents.</a:t>
            </a:r>
            <a:endParaRPr lang="en-US" dirty="0"/>
          </a:p>
        </p:txBody>
      </p:sp>
      <p:sp>
        <p:nvSpPr>
          <p:cNvPr id="4" name="Slide Number Placeholder 3">
            <a:extLst>
              <a:ext uri="{FF2B5EF4-FFF2-40B4-BE49-F238E27FC236}">
                <a16:creationId xmlns:a16="http://schemas.microsoft.com/office/drawing/2014/main" id="{67A54AE6-29F5-45C6-97AA-8780A0E3A91C}"/>
              </a:ext>
            </a:extLst>
          </p:cNvPr>
          <p:cNvSpPr>
            <a:spLocks noGrp="1"/>
          </p:cNvSpPr>
          <p:nvPr>
            <p:ph type="sldNum" sz="quarter" idx="12"/>
          </p:nvPr>
        </p:nvSpPr>
        <p:spPr>
          <a:xfrm>
            <a:off x="8077200" y="6356351"/>
            <a:ext cx="2133600" cy="365125"/>
          </a:xfrm>
        </p:spPr>
        <p:txBody>
          <a:bodyPr/>
          <a:lstStyle/>
          <a:p>
            <a:fld id="{B6F15528-21DE-4FAA-801E-634DDDAF4B2B}" type="slidenum">
              <a:rPr lang="en-US" smtClean="0"/>
              <a:pPr/>
              <a:t>30</a:t>
            </a:fld>
            <a:endParaRPr lang="en-US"/>
          </a:p>
        </p:txBody>
      </p:sp>
      <p:sp>
        <p:nvSpPr>
          <p:cNvPr id="6" name="AutoShape 2" descr="data:image/png;base64,iVBORw0KGgoAAAANSUhEUgAAAksAAAEaCAIAAACO5YSaAAAapklEQVR4nO3dzZHbuBaGYdYsXA5g9pPHBOBAXDcQrZ2HVxPATeRunYCT4F1oTLPxc3jwDxy8T3W5LIoEQAKNTxQp9XECAGDRMboBAAA0QcKhsuM4jqPCuKpVjl9m9WLPstY2apIB2UeGQ4o3BoF9j9N68Nnhk0v1SapKgYenvPCmR+yxZGerwn5Xbl53tYobwhgGgX3KhPOnOWOTS92GVSytbsI5RfVJOL+QpPULVwNiGD3GXXOEMFloEi72Ct1ffnwkryys/9iA4K7FdjNYi1yvcMRizUs6XLE2Z7cquILmGMbI+xLb9+CzQqWavRb+L1QhrIBN0N/GXb/V8gzlrHnqJhd/HpFX8FuVV9F94b1SeU+TZk95QvSfKtkj/f8fWxXcTbn9wmF53OvHTZSValbT/D+1LphHxxt3/XrrZ0Z//VqTS3Carl6RciJO3VwoKmMvyo9A8EgGNwxuEitZrkhzYIPPypVqVtMfGc0K2AQdb9z16y38nisnEc089VhI3v/vbUiqKNawjM1j5cRKkA9XlUPtt8FvT95xFvZLeUCyK31cza/OXxjbMNhIGEaXW+ZPl7EZ6r6+/H+/fGFhrf9nFy60NnXzvL1u1PhYw/z1U2tUHiVl2zIqfVwt9fBq2gmr6G/L5Mnrvlze1i9HWJ46jytnt8IN5aOh2VxfuOZwKWtXtspZ+b5JRo2aoyTsfuoup66W0QWP7YdV9Ldl8uR1X67c1i/BX66coZImwWDtykqF3X8sNlaIvBfKw5W0rdyqax15l4O135fLD/VH5nGXlbXESnusN1ZyrPGwii4HBmDCzcNxQxLGCtAP5xMlOG5IxXABANhEwgEAbCLhAAA2kXAAAJtIOADAeZ7nj8+fRjehMhIOAPby4/On+899+cBWtUDCAcBenCS7HpJwAIC1xRLOHhIOAPZCwgEAbIpdh7OHhAOAvRi+8OYg4QBgL7bvn7wj4QBgL1yHAwDY5Eea1ZAj4QAANi2QcF+O787P6BYBABYwe8Idx/G6IeQAoCLbf1R26n17vV7Hcfzxz883Eg4A6iLhhnmfwJFwGf7675+jm+CasEkASLhhSDi9gfmhrDqjhYQi0BoJNwwJp0fCAchAwo10XYe7x9s+CffXf/+8foLL/dXeC+9P3bd6LFmoJbiVX3Ws8NQmBUsGUBcJN9JxHJzAvckJ4UdgxsqxhfIKcvz4q2mapCkZAGQDEi7pJUOthDPwOiUpDPwUERIrL12yE07TJGUbgM0dx/8elwjbXj+p6+trGavtvH/c3BcmleB8Eu4x4cornUfsPcDgmrGHwTh5fA8wtlDTnsfV/Cbdt5LbAOCSnXDOapqtMjYZruG874TK9TA1bL4c3/UncLUqnYHmjcfHlU/1CZNcoL49+vdLY81Qnh0CyEu4vHAi4W7lxhMlI+Hy4q2k0hlUvLSW9DBWS8WEi1UqbwLAQcLJSLipxd5LDL676NyI6DwllPxYe2p7NG9mxhr/+NYlgItzbex+hSz41PtZOZyErbgO96tcddhoskeIN+XFtkUTzjBCCyg35BxulXg7V0k4ZUUk3CqIN6CKUe9SrhJygxOu5E4Qf1sSDsBWuJdSNvheyvf/g1nlixUlnMYtfS9lCf/zAHP+jD5OwNo6fx4uu65Rpvg8nB9UwsqaTcx8Hi7DWsmxVmsBrGWieV+TcNuek+ktFxjLNRiwZP7zsBKz50Td21LMWzQtFm02YAAJNxIJl2TRqFi02av78fnT6CZgPBJuJBIuSc+oqDg/knBN/fj86f5zXz6wVZgECdeVc5NIMOGcu0hwaREVHeZHEq4pp6euhyQcThKuZmViLGnugQx+nKBK7TY0SrjgQxJuFbEeBE4SLrNc9S37wufe/E2c0oSt9vzAQM+Eq4iEa4qEg4CESy9Ud4u/nG3KipJO+1LLXw4JB1/sfWbAvPqTvhAkmjOtjDLvJehrN6nndbiKSLimuPCGoOB3mqz4xSWCkQl3qu8Zkdch4S5Nz+HazY8kXFPcPwlf7EsmSbinEhtkTJXbSUi4PB3mRxKuKa7DwSGEFgn3VCIJNw7X4eDzu4yQ2xwJV1AiCTdOh4QLLilEwgE9yQkX+6Ph92e7NLOCkfdSNsK9lMtZtNnL2eFXABp553D8BdRbuUM/kcbn4daS2uzsv2uc9wo09Zaz2Ovf4Xb4FYBG+buUUw1swewj/tvXv0c3YSWtE67RFNkh4bL/PHHGLWd9/hRy3udH+1eKOZXcS7lKvJ0knDFJUTHPFNk64VKvOgi/7Zo2VE+4Wu9JJG0y/xshh/cttbGP2Ar7ci1UlnZfTajF2SS4/nB5n4dbKN5OEs6YWFRMPkUOTLjUijRtqDsj+NNocHlGUX0qbUceWrGmOgEWK02/lVy7slWrWCveThLOmGBUzD9FZiRc0u1ejRJOOPOrdR1OM+c+rplamr7SseQjoEk4zfrKrXZIuGkvMAtmP9wkXBI/KurOVspNUiuteA4XDLZR53BV3p9UPlU4ddpIOM37hPrsSdpKWB5r1SQmbFJFs+8bCZekJOFKTgL0RbVOuODCgdfh+pzDVTkv1xQy1WyYetLmPEw6Bax1Djeh+VtYYvZ9I+GSjEq4MzLhKktokXDyxbBV7qVMOuDBrJLPbOTNk9rTX6NMKi8t6UxxuAmbVNHs+0bCJSlPuOzhPlXCxU7p8i4hpN5yVvHu6qQjKfSgfH5TeAo+SvAIBN8MDGb8416nbnVfM7h8qqN3mbNVtcy+b9++/u38jG7R1LITTvP6/bGc7JOAuh/jW+UauJLyZCK2fnYhH9+tfc/a1e4vEG4UsmGh2FioqRks79uGsu+ljL1PdYTEihJO4+QptWLCmZw35YOvLEF4GNnkfQzvpy+VEy72cFEznKuVvELtWWk387YMGfI+DycElb9ycHlsE+W8vOiXjS0kO+HkJQXtMZhwnZW/7snYpFal3czbMmQoiQr5NCv1ba4kJFxrJNxUyk/1Kv4+6jdpOgk0Mm/L2pm5Pwq1i4qMKVKPhKvOmUML3qVscsHM/HW4R8dHqdsqn9J1dNql+qQShpu3Ze3M3B93GaOfhJtWtys0mveR5jmHSyrzsE5/HJRP6ct8LE1f6VTmbVk7M/eHI/UXYFTCJf1++nZIuLPsZXtq4Y/9FVz+cZ1O71JyDpc6GJRho+nlx3J0Q2XeGXXellVX8qLpsZyehLZVvSnxQ3VHfIo8juP1ev38+VPTwiC52X2Pbm+px+qMvLzILjO2Ptfh2inp/TMx4Y5QVgljxlnf3zypPcPN27J2Zu4PR+rMpUw4uSh53DsPj1/x9sc///68Xq/UX2DO4TSb3Bc+rhMrTf+UkHBl39ISfnNyt5ArkdiPdW6QJuGWMXN/3GW80At+4vtxivTX9OsVEu4dclfCvb1er9fr9eX4ntdsezJ6UzjmwcJTC0x61ls5nEbCzSNkWEX6sSEsLyzkcf0ZzNuydmbuj0JOVChHpJxtj47badzlSjhNyO2QcKlavGQuT8GPaz6ch21+pa01/YtXoQThYaNKO5u3Zchwjwr9FKnPttgKX47v75ALJtxjyJFwvlEJl1p+3l2RmEFGwi3H4C7tLC/hzuK3ud4xdoWcE28kXIaBCZe3Pgm3HCHhMt7LmZOFfcAlO+GUhA2vMHv9QsKVmCHhkjYh4ebnvFUTTLj3CoV3R89j4abDNzDhzlvIOT+PxZJwvkkSLqVwEm5emutnV8KV3x09j/VaDMHYhDsjIfdYLAkXFHsTadREI9dLwk3o8DjP+g+vc7iSu6PnQcKZkncvZXVJ8XaScHGal9792xN/9uGPxKId/5ddyLbHogrvjp7HgF+VH58/9a90EyWfhxuIhGut258O3vnLlLtRvuWozLbgCoV3R89jZML9+Pzp/qPd/j9/nP/542HJrtpFRdMpkoRrrUX3LXphZnX6N2aUHRRLuJK7o+cxOOGCyx+QcHEkHILadR8h11PPi+sld0fPY+TozE+461//4d5IOAT1eZeSi3Ctdb59LPvu6HmQcKaQcAgi4Wzof4M0CZcvdh3OvwvowyVTEi6OhEMQCWdD/4R7WzTezuEJ5/xH5Z5tTs5tj4RDEAlnw6iEW9cUCXcmhRwJF0fCIYiEM2PUh1wXNUvC+Q+jgmFGwp3nScIh4tvXv52fFrWQcH0s8SHXSUyUcMElASRcXNOEazdFknBAf92+B2AgYt+URaNi0WbDx3eaLISEw2IWjYpFmw0H30u5FhIOi1k0KhZtNu44b1sOCYf1LJcWyzUYQSTccnZMuJ/oqEWP/vXfPxfKjLVaCwEJt5y9Em70bL+vFv36To75f1rsO4Yg4ZZDwqGHgd0P1ELCLWejhBs9ye9u7CAASlzBxr2Ua+nzPQBjjU+44zi6bTWtsYMAyObEWPDzcEQdRokm3PtbH+UlGd7fNOMsedykVkXZuej/lYO8cmLGDgLA57/r6OeWPrrkolJLA5RIuBwkHMwTQigvje5bkXDoQ0q461//YZ4rGO4JkZdwyq2cGp16887J/MaXn9iNHQSAr2kIkXDoo0LCBf9UqZwNwxMu9Twytqazs9khN3YQAD4SDgb0O4eLhcpCCeevlp2UjrGDoIODP+2xmvs9I9W/T7lp4cDlIeF+frz8VnIONyThfn48zeqccEK9zppjB4Hk/mdmY0s+ug+D+8JGDUQjnMPBgAoJpxRLwVUSLim2U40dBJLEhDv4A8RWkHAw4DnhHhdqCPHweB3rcWHGVs7meaX5y1dMuIfseYfZFWnOQ3VRJNxySDgYsEbC+Sd/VXIxqTTNCSgJl1kL5kPCwYDx32lyl5cQ2bkSLKG8tAwjR0BuwjmRLxdFwgHob6KE6xxv/glZSWmFBnR8SGC9e7Y5ORcqU6iurL0AkGyihNvZyBGgOYc7STgA6yHhpjByBCgT7nFhqLSDeykBjMPfhxtvYPeftRPu5PNwwJpM/pKScOMN7H4AeDOecG+jZ/u9DOlyAPBtkXAAgA2RcAAAm/ZKuG9f/+7ZDgDAQCTcRqKfgBY3US6sxeSIBDCEyfkkP+HsHY7gh7f0uyknXIvDZa8LAIxicj7hHC4gr6c5hwOwLpPzSZ1zOOmLDUPPPnwXYuQsKraVs1C5mr/w+tdfqClBfw4X3ER/lB6PHgCkMjmfVEg4/XGJTffCmo9b+Ztnb6tfOWNHSjZJ2hwAMpicT2qewwlrOuccFRPOrz22rdyMx4oeSyhMOGXhJByAFkzOJzXvNCnPqpKtUk/1/IWFJZQkXMWzRgDIYHI+kRLO+XG39E5uonWkn/rot/Jr9zcUlt+XZJxmCdX57UwtJ6kZAFDC5HxicZfW6aeFmgrANpPTkcVdmr6fOAMDMBv5fTj9yvd18ua62LtcsTYcH31YJ6liAIBJdRPOv0iU14zgVRv5qQ+5qKwVAGBYxYSTiwoqaQMJBwCQ9Em4Fm0g4QAAktQTL/9ZTVEt2sB1OACApPz8SfNmY9M2BNbJawcAwJLydymVl9OaXofjHA4A4CpMOOFimFy4shyuwwEAMpUkXOyULnhtTNMSzbU9VfglVQwAMKnFxbPh5m0ZAKCbvKAS7mOcwXQNAgD0N2E+lTO4SwCAVCQcAMAmEg4AYBMJBwCwiYQDANhEwgEAbCLhAAA2kXAAAJtIOACANe9su/9rhqmdAQCkmvybt0qY2hkAQCoSDgBglsl4O0k4AAAJBwAwy168nSQcAOAk4QAAWAgJBwCwiYQDANhEwgEAbCLhAAA2kXAAAJtIOACATSQcnv34/Gl0E9AbnQ4DSDj89uPzp/vPffnAVqEpOh2GkXD4zZnUrodMdobR6TCMhMNvsckOhtHpMIyEw29Mdhui02EYCYffYpdkYBidDsNIOPzGNZgN0ekIsjEeSDj8xq10G6LTN2f7ZloSDr9xSWZDdPrmbN9MS8LhN39M2xjlENDpm7P9EoeEA4B9kXAAAJts30xLwiHsOBgb26HTN2TswpuDAY0wJrsN0ekbsnf/5B0DGmFMdhui0zfEdTjsiMluQ3T6hmzfTMuARhiT3YbodBjDgEYYk92G6HQYw4BGGJPdhuj0zdkbANb2B7XYG+t4RKdvzt4AsLY/qDVG6451e785U6HTUYW9LrO2P2Cy2xCdjirsdZm1/dlcxQFafazb++WZBJ2OWuz1l7X92RyT3YbodNRir7+s7c/O5n+Lyd7vz3B0OiBg8Nkx/1QyfwuXM/8hnb+FZhzH/x6XCNteP6nr62vpj8Fnx30qmXOsM9lVR6fjkj0AnNU0W2VsMgSDzwhnHpl2rDPfVUSn4y5vAOSFEwmHrqpMdh3GOpNdRXQ67qYdAAMx8oxgstsQnY47563j+xvIwafezwp9J2/FdTj04092c451JruK6HTcDXmJM3O8nSScDf4MMvNYZ76rgk6HY9RJ/Mwhx7CzYJLJTl0Lo64COh2OvAHgr5YxbKYNOYadBbUmO3+1FmOdya4KOh2O7AFwfnzbuXVdPTHsLKg42Z3txzqTXRV0OvCIYWfBWtPHWq2d1lqHca3WbmvO87ASDDsL2nydYKuxzmRXBZ2O6kg4zIjJbkN0Oqoj4TAjJrsN0emojoTDjJjsNkSnozoSDjNistsQnY7qSDjMiMluQ3Q6qiPhMCMmuw3R6cAjhp0Rq8wgq7RzCasczFXaubPgR/5X+eISASPPiIqTSNOxzmRXEZ2OKmLfwUbCYRa1JpHWY53JriI6HeWEPiXhMIsqk0iHsc5kVxGdjnIkHNZQPo+0HuvMdNXR6SgkDwD/x3+2SzMzMfjsaD3ZlY91Jrvq6HQUynuJI1+vnQeDz45RL+f1Y53Jrjo6HYXKT+JJOHRSOJs0HevMdI3Q6ShUcqvRzPF2knDGVH9FX3GsM9k1QqejXN7HRSaPt5OEs6fKfFd9rDPTNUWno7/54+0k4ewZMq1wu8FYdDo6i91/NBuGIEo9jnVmOnuyO/34pXEDkcNev1jbH9Rib6zjUetOv5fPAJuQvU6xtj+opcNkx8v52fTsC/p9QvY6xdr+oBZezmdbd3e6tXzdQ2SbvX6xtj+ohYTLtu7u9Gn5usfHPHtdY21/UIulhHuXf39HNPge6X01p0mx91T95cdHTferug4NXu6YrCvjUNf42Mlc/TtXa9DIhGO9c8IJ1TnhFFweXN+vRV6hszk7vUX8K1/BxJY7m9d9PeRs0uilj9DC1HL6V9rUXK1BOca6z5+Agg9Tl8dq6b/jm3e63AZNf/k5JNQlV1o4ijIoa8woqk+lTc3VGhRirAf5LXTEVpPX958KltMana58BRPbKil7spOsUcJpwrhKjcrXMfP81r/N1RqUYKzHpE55zsNa67dAp/uVFr4i8Xch9fVQbHmsVSUYALK5WoMSjPUY5Wv8RsubotP9SgtfkfQZLbUo+6KkGf62sw0AwVytQQnGeoz8qjy40J+nHpcHi2qwN+6OaJ6y3emNMqm8tPsYqPuCQ1OOPwCCXenzS4htntSeIeZqDUow1gst1+CTTo9UGtyd09vf4OZyaZqt7msGl1c8Skl94TfpsZzgJrMNAEGPA91ow6mqmAFjvdByDT7p9On1n98eX4hoBoCiEOcPLR2/voa7wv463+td8rcLclojvOjLK+2xipLyY1U02mqsQWM9bX3URafPpsW5WkaNSbXrX8T8WuHfPLsqrZ5wsYdpRWVVX7Pbkn7fKlbRaKvh+o/1KpWiBJ2OQnkJJy8paMx8Cee8iAu+hNH/SsivEO8lxF4uHR/JxfoNDm6+ibovL+ras0c6mLnT0QEJd6/+IeE0r+liqRNcqCz8Mck0y+WGCczMvMGj5L+26NykbV9w9KF/TTkcw6AK/av/yObupbLqCTfLdbhrofOf4EN/eWrClaymXC633FnHwMyrGevvFV6v18+fP3vu72FXh6OnObDXQ+fZ+2r9+9031dFbWvAwxgZAvJAe53DlZbZ6lzK4cnCMxkrL6AbNr6tmubAw1sKmhGYU0h/k49c098c///68Xq8OLfTb2aE62/Sdfo7u97PvL9o8+hxJ51n/odCSbu9SjjmHExbGDpxyubBQKKRnG5x1Wo/LFvLG+nEcr9frmuneXq/X6/X6cnzv3PI+1cktGd2ENBmdfk7T7377u9W7Ir83s49efCre+DpcyXJhoVCIUOa9R5XL5TbEzPmLV3esXy/nL9dM13OyG2LCzo2p2OnnfP1OyN0Fu1UYAI+lKZcLCVd0yhV5czI75OZ9l1JZdazz7guDbRCWywun1WGsfzm+vye74ExnO+TmHAZ9Jrid+31msck2Nk+mFqh8KrRyOI2Em0cqngJ+KLZ6iRiiz1h/T2fXZOdMc6PeszqfXqD4s7+cCrGDFnx5lN0SYbn+IAQfVp/g5ul3XGqlUZUNQ0U9nIfVutL20IxG5aKnnmP9mtRev4xKuMf/B9ePBdtjIZo4eSxZWJ6q8wQ3Sb/jMirhkgqveFdkHhLOglGTnfOTV1F581ITTi7nsQShQMMJd87R77gMPIfLKJ+EQ75JJru8ivJoEs5/a/EclHDBltyfEvc1bMgEN7zfcRn+LmXeyVxnJJwFo8b6wGmu1plT/3M4TeEaAyc44m0GwxMuaX0SDvlmGOudtUg4/6FmzeyWKOtVtqewtMINMUSjN8DLWxJagYRDgXnGeh8t3qX0H/qVXkXpE85pibwwyW6dDl9saA1pydMK4Xspm+I3wY55xvq6ljtcdDqq+Pb17w61VP+O5uca+1SDhfQZ6xPaORi27XS81R0A8/wqzdIOzIPJbkN0+uaqD4BJQm6KRmAqTHYbotM312EA9L8Id5Jw8DHZbYhO31zTAfDr5iwSDhNgstsQnb45zuGwCya7DdHpmyPhsAsmuw3R6Zsj4bALJrsN0emb+/b1b+enehUkHKbQYaxjNnQ6TCLhAAA98J0mAACD+F5KAIBB/G0BAIBNJBwAwCYSDgBgEwkHALCJhAMAWHMFG/dSAgDscGIs+Hm4plFHwgEA0vjvOvq5pY8uuajU0j5smLENAGBnQgjlpdF9KxIOADBMxRBqWjgJBwBIQ8IBAGy63zNS/fuUKxZOwgEA0nAOBwCwiYQDANhEwgEAbCLhAAAYiYQDANj0f6V8dAXEbXM4AAAAAElFTkSuQmCC">
            <a:extLst>
              <a:ext uri="{FF2B5EF4-FFF2-40B4-BE49-F238E27FC236}">
                <a16:creationId xmlns:a16="http://schemas.microsoft.com/office/drawing/2014/main" id="{B71763F2-E297-4EF4-BAA5-6E9504BE04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picture containing text, map&#10;&#10;Description generated with very high confidence">
            <a:extLst>
              <a:ext uri="{FF2B5EF4-FFF2-40B4-BE49-F238E27FC236}">
                <a16:creationId xmlns:a16="http://schemas.microsoft.com/office/drawing/2014/main" id="{96EA1CEF-5407-433E-8A3E-876D9F09C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092" y="3466515"/>
            <a:ext cx="6924708" cy="3326691"/>
          </a:xfrm>
          <a:prstGeom prst="rect">
            <a:avLst/>
          </a:prstGeom>
        </p:spPr>
      </p:pic>
    </p:spTree>
    <p:extLst>
      <p:ext uri="{BB962C8B-B14F-4D97-AF65-F5344CB8AC3E}">
        <p14:creationId xmlns:p14="http://schemas.microsoft.com/office/powerpoint/2010/main" val="2981714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PE</a:t>
            </a:r>
          </a:p>
        </p:txBody>
      </p:sp>
      <p:sp>
        <p:nvSpPr>
          <p:cNvPr id="3" name="Content Placeholder 2"/>
          <p:cNvSpPr>
            <a:spLocks noGrp="1"/>
          </p:cNvSpPr>
          <p:nvPr>
            <p:ph idx="1"/>
          </p:nvPr>
        </p:nvSpPr>
        <p:spPr/>
        <p:txBody>
          <a:bodyPr/>
          <a:lstStyle/>
          <a:p>
            <a:r>
              <a:rPr lang="en-US" dirty="0"/>
              <a:t>Three main types of PE plastics are obtained—low density polyethylene</a:t>
            </a:r>
            <a:br>
              <a:rPr lang="en-US" dirty="0"/>
            </a:br>
            <a:r>
              <a:rPr lang="en-US" dirty="0"/>
              <a:t>(LDPE, branched 0.92 gm/cc), linear low density polyethylene (LLDPE, linear or less branched, 0.92-0.93 gm/cc), and high density polyethylene (HDPE, crystalline, 0.96 gm/cc)</a:t>
            </a: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b="1" dirty="0"/>
              <a:t>Low Density Polyethylene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953126" y="882316"/>
            <a:ext cx="8458200" cy="59436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1026" name="Picture 2"/>
          <p:cNvPicPr>
            <a:picLocks noChangeAspect="1" noChangeArrowheads="1"/>
          </p:cNvPicPr>
          <p:nvPr/>
        </p:nvPicPr>
        <p:blipFill>
          <a:blip r:embed="rId2"/>
          <a:srcRect/>
          <a:stretch>
            <a:fillRect/>
          </a:stretch>
        </p:blipFill>
        <p:spPr bwMode="auto">
          <a:xfrm>
            <a:off x="1981200" y="1600200"/>
            <a:ext cx="8370550" cy="28194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normAutofit/>
          </a:bodyPr>
          <a:lstStyle/>
          <a:p>
            <a:r>
              <a:rPr lang="en-US" b="1" dirty="0"/>
              <a:t>High Density Polyethylene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895600" y="1295400"/>
            <a:ext cx="7086600" cy="539002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HDPE is manufactured by the suspension polymerization method. </a:t>
            </a:r>
          </a:p>
          <a:p>
            <a:r>
              <a:rPr lang="en-US" dirty="0"/>
              <a:t>High purity ethylene is introduced into the reactor vessel in which a catalyst (Ziegler-Natta catalyst, TiCl</a:t>
            </a:r>
            <a:r>
              <a:rPr lang="en-US" baseline="-25000" dirty="0"/>
              <a:t>4</a:t>
            </a:r>
            <a:r>
              <a:rPr lang="en-US" dirty="0"/>
              <a:t> in alkyl </a:t>
            </a:r>
            <a:r>
              <a:rPr lang="en-US" dirty="0" err="1"/>
              <a:t>aluminium</a:t>
            </a:r>
            <a:r>
              <a:rPr lang="en-US" dirty="0"/>
              <a:t>) is suspended in benzene at a pressure of 20−35 </a:t>
            </a:r>
            <a:r>
              <a:rPr lang="en-US" dirty="0" err="1"/>
              <a:t>atm</a:t>
            </a:r>
            <a:r>
              <a:rPr lang="en-US" dirty="0"/>
              <a:t> and at a temperature of 60°C−80°C. </a:t>
            </a:r>
          </a:p>
          <a:p>
            <a:r>
              <a:rPr lang="en-US" dirty="0"/>
              <a:t>The ratio of alkyl </a:t>
            </a:r>
            <a:r>
              <a:rPr lang="en-US" dirty="0" err="1"/>
              <a:t>aluminium</a:t>
            </a:r>
            <a:r>
              <a:rPr lang="en-US" dirty="0"/>
              <a:t> and titanium chloride determines the size of the polymer. The greater the ratio, the greater the molecular weight of the polymer.</a:t>
            </a:r>
          </a:p>
          <a:p>
            <a:r>
              <a:rPr lang="en-US" dirty="0"/>
              <a:t>The polymer mixture is separated from ethylene and </a:t>
            </a:r>
            <a:r>
              <a:rPr lang="en-US" dirty="0" err="1"/>
              <a:t>inerts</a:t>
            </a:r>
            <a:r>
              <a:rPr lang="en-US" dirty="0"/>
              <a:t> in a flash drum</a:t>
            </a:r>
          </a:p>
          <a:p>
            <a:r>
              <a:rPr lang="en-US" dirty="0"/>
              <a:t>Polymer is water washed and filtered to recover the catalyst (water soluble) and reused.</a:t>
            </a:r>
          </a:p>
          <a:p>
            <a:r>
              <a:rPr lang="en-US" dirty="0"/>
              <a:t>Recovery of the catalyst from the polymer is not complete. Catalyst consumption is about 1 g of titanium (Ti) per 1500 kg of polymer. </a:t>
            </a:r>
          </a:p>
          <a:p>
            <a:r>
              <a:rPr lang="en-US" dirty="0"/>
              <a:t>Modern catalyst consumption is about 1 gm/6000 kg of polymer</a:t>
            </a:r>
          </a:p>
          <a:p>
            <a:r>
              <a:rPr lang="en-US" dirty="0"/>
              <a:t>Catalyst in </a:t>
            </a:r>
            <a:r>
              <a:rPr lang="en-US" dirty="0" err="1"/>
              <a:t>ppm</a:t>
            </a:r>
            <a:r>
              <a:rPr lang="en-US" dirty="0"/>
              <a:t> level is remained with polymer as impurity.</a:t>
            </a: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LINEAR LOW DENSITY POLYETHYLENE</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2133600" y="1295400"/>
            <a:ext cx="8219090" cy="5334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52600" y="1600201"/>
            <a:ext cx="8915400" cy="4525963"/>
          </a:xfrm>
        </p:spPr>
        <p:txBody>
          <a:bodyPr>
            <a:normAutofit fontScale="85000" lnSpcReduction="20000"/>
          </a:bodyPr>
          <a:lstStyle/>
          <a:p>
            <a:r>
              <a:rPr lang="en-US" dirty="0"/>
              <a:t>LLDPE is a copolymer of ethylene and 1-butene having linear structure.</a:t>
            </a:r>
          </a:p>
          <a:p>
            <a:r>
              <a:rPr lang="en-US" dirty="0"/>
              <a:t>It is produced by a low pressure fluidized bed process where the temperature and pressure are 100°C and 7−20 atm (0.7−2 MPa), respectively.</a:t>
            </a:r>
          </a:p>
          <a:p>
            <a:r>
              <a:rPr lang="en-US" dirty="0"/>
              <a:t>Gaseous monomers are used to fluidize the polymer granules (seeding) previously prepared. </a:t>
            </a:r>
          </a:p>
          <a:p>
            <a:r>
              <a:rPr lang="en-US" dirty="0"/>
              <a:t>During polymerization, additional polymers are produced of specific sizes depending on the seed polymers present.</a:t>
            </a:r>
          </a:p>
          <a:p>
            <a:r>
              <a:rPr lang="en-US" dirty="0"/>
              <a:t>Unreacted monomers are separated from the effluent and recycled to the reactor. </a:t>
            </a:r>
          </a:p>
          <a:p>
            <a:r>
              <a:rPr lang="en-US" dirty="0"/>
              <a:t>A long residence time in the range of 3−5 h is required for a reaction. </a:t>
            </a:r>
          </a:p>
          <a:p>
            <a:r>
              <a:rPr lang="en-US" dirty="0"/>
              <a:t>The process is shown in Figure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C229-7715-4D01-9323-DF3A27F63AB8}"/>
              </a:ext>
            </a:extLst>
          </p:cNvPr>
          <p:cNvSpPr>
            <a:spLocks noGrp="1"/>
          </p:cNvSpPr>
          <p:nvPr>
            <p:ph type="title"/>
          </p:nvPr>
        </p:nvSpPr>
        <p:spPr/>
        <p:txBody>
          <a:bodyPr>
            <a:noAutofit/>
          </a:bodyPr>
          <a:lstStyle/>
          <a:p>
            <a:r>
              <a:rPr lang="en-US" sz="3600" dirty="0">
                <a:solidFill>
                  <a:srgbClr val="0070C0"/>
                </a:solidFill>
                <a:latin typeface="TimesLTStd-Roman"/>
              </a:rPr>
              <a:t>Low pressure Ziegler process for high density polyethylene manufacture</a:t>
            </a:r>
            <a:r>
              <a:rPr lang="en-US" sz="3600" dirty="0">
                <a:solidFill>
                  <a:srgbClr val="0070C0"/>
                </a:solidFill>
              </a:rPr>
              <a:t> </a:t>
            </a:r>
            <a:br>
              <a:rPr lang="en-US" sz="3600" dirty="0">
                <a:solidFill>
                  <a:srgbClr val="0070C0"/>
                </a:solidFill>
              </a:rPr>
            </a:br>
            <a:endParaRPr lang="en-US" sz="3600" dirty="0">
              <a:solidFill>
                <a:srgbClr val="0070C0"/>
              </a:solidFill>
            </a:endParaRPr>
          </a:p>
        </p:txBody>
      </p:sp>
      <p:sp>
        <p:nvSpPr>
          <p:cNvPr id="4" name="Slide Number Placeholder 3">
            <a:extLst>
              <a:ext uri="{FF2B5EF4-FFF2-40B4-BE49-F238E27FC236}">
                <a16:creationId xmlns:a16="http://schemas.microsoft.com/office/drawing/2014/main" id="{94446DAE-390C-4CF3-8A2C-258ED15FBB69}"/>
              </a:ext>
            </a:extLst>
          </p:cNvPr>
          <p:cNvSpPr>
            <a:spLocks noGrp="1"/>
          </p:cNvSpPr>
          <p:nvPr>
            <p:ph type="sldNum" sz="quarter" idx="12"/>
          </p:nvPr>
        </p:nvSpPr>
        <p:spPr/>
        <p:txBody>
          <a:bodyPr/>
          <a:lstStyle/>
          <a:p>
            <a:fld id="{B6F15528-21DE-4FAA-801E-634DDDAF4B2B}" type="slidenum">
              <a:rPr lang="en-US" smtClean="0"/>
              <a:pPr/>
              <a:t>38</a:t>
            </a:fld>
            <a:endParaRPr lang="en-US"/>
          </a:p>
        </p:txBody>
      </p:sp>
      <p:pic>
        <p:nvPicPr>
          <p:cNvPr id="6" name="Picture 5">
            <a:extLst>
              <a:ext uri="{FF2B5EF4-FFF2-40B4-BE49-F238E27FC236}">
                <a16:creationId xmlns:a16="http://schemas.microsoft.com/office/drawing/2014/main" id="{16D74B2F-E543-4D10-B7D0-B7050F21A12F}"/>
              </a:ext>
            </a:extLst>
          </p:cNvPr>
          <p:cNvPicPr>
            <a:picLocks noChangeAspect="1"/>
          </p:cNvPicPr>
          <p:nvPr/>
        </p:nvPicPr>
        <p:blipFill>
          <a:blip r:embed="rId2"/>
          <a:stretch>
            <a:fillRect/>
          </a:stretch>
        </p:blipFill>
        <p:spPr>
          <a:xfrm>
            <a:off x="2209801" y="1417639"/>
            <a:ext cx="7848599" cy="5303837"/>
          </a:xfrm>
          <a:prstGeom prst="rect">
            <a:avLst/>
          </a:prstGeom>
        </p:spPr>
      </p:pic>
    </p:spTree>
    <p:extLst>
      <p:ext uri="{BB962C8B-B14F-4D97-AF65-F5344CB8AC3E}">
        <p14:creationId xmlns:p14="http://schemas.microsoft.com/office/powerpoint/2010/main" val="2800320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12F7-D3A6-4FAB-98D0-6BA87C483FC7}"/>
              </a:ext>
            </a:extLst>
          </p:cNvPr>
          <p:cNvSpPr>
            <a:spLocks noGrp="1"/>
          </p:cNvSpPr>
          <p:nvPr>
            <p:ph type="title"/>
          </p:nvPr>
        </p:nvSpPr>
        <p:spPr/>
        <p:txBody>
          <a:bodyPr/>
          <a:lstStyle/>
          <a:p>
            <a:r>
              <a:rPr lang="en-US" dirty="0"/>
              <a:t>HDPE</a:t>
            </a:r>
          </a:p>
        </p:txBody>
      </p:sp>
      <p:sp>
        <p:nvSpPr>
          <p:cNvPr id="3" name="Content Placeholder 2">
            <a:extLst>
              <a:ext uri="{FF2B5EF4-FFF2-40B4-BE49-F238E27FC236}">
                <a16:creationId xmlns:a16="http://schemas.microsoft.com/office/drawing/2014/main" id="{8968FE12-F668-4E91-9232-B501659ECCB3}"/>
              </a:ext>
            </a:extLst>
          </p:cNvPr>
          <p:cNvSpPr>
            <a:spLocks noGrp="1"/>
          </p:cNvSpPr>
          <p:nvPr>
            <p:ph idx="1"/>
          </p:nvPr>
        </p:nvSpPr>
        <p:spPr>
          <a:xfrm>
            <a:off x="1981200" y="1373188"/>
            <a:ext cx="8686800" cy="4983162"/>
          </a:xfrm>
        </p:spPr>
        <p:txBody>
          <a:bodyPr>
            <a:normAutofit fontScale="85000" lnSpcReduction="10000"/>
          </a:bodyPr>
          <a:lstStyle/>
          <a:p>
            <a:pPr marL="0" indent="0" algn="just">
              <a:buNone/>
            </a:pPr>
            <a:r>
              <a:rPr lang="en-US" sz="2400" dirty="0"/>
              <a:t>HDPE is manufactured by the suspension polymerization method. In this method, high purity ethylene is introduced into the reactor vessel in which a catalyst (Ziegler-</a:t>
            </a:r>
            <a:r>
              <a:rPr lang="en-US" sz="2400" dirty="0" err="1"/>
              <a:t>Nutta</a:t>
            </a:r>
            <a:r>
              <a:rPr lang="en-US" sz="2400" dirty="0"/>
              <a:t> catalyst, TiCl</a:t>
            </a:r>
            <a:r>
              <a:rPr lang="en-US" sz="2400" baseline="-25000" dirty="0"/>
              <a:t>4</a:t>
            </a:r>
            <a:r>
              <a:rPr lang="en-US" sz="2400" dirty="0"/>
              <a:t> in alkyl aluminum) is suspended in benzene at a pressure of 20−35 atm and at a temperature of 60°C−80°C. The ratio of alkyl </a:t>
            </a:r>
            <a:r>
              <a:rPr lang="en-US" sz="2400" dirty="0" err="1"/>
              <a:t>aluminium</a:t>
            </a:r>
            <a:r>
              <a:rPr lang="en-US" sz="2400" dirty="0"/>
              <a:t> and titanium chloride determines the size of the polymer. The greater the ratio, the greater the molecular weight of the polymer. After the reaction, the polymer mixture is separated from ethylene and </a:t>
            </a:r>
            <a:r>
              <a:rPr lang="en-US" sz="2400" dirty="0" err="1"/>
              <a:t>inerts</a:t>
            </a:r>
            <a:r>
              <a:rPr lang="en-US" sz="2400" dirty="0"/>
              <a:t> in a ﬂash drum. The polymer is water washed and filtered to recover the catalyst (water soluble) and reused.</a:t>
            </a:r>
          </a:p>
          <a:p>
            <a:pPr marL="0" indent="0" algn="just">
              <a:buNone/>
            </a:pPr>
            <a:r>
              <a:rPr lang="en-US" sz="2400" dirty="0"/>
              <a:t>However, recovery of the catalyst from the polymer is not complete. Catalyst consumption is about 1 g of titanium (</a:t>
            </a:r>
            <a:r>
              <a:rPr lang="en-US" sz="2400" dirty="0" err="1"/>
              <a:t>Ti</a:t>
            </a:r>
            <a:r>
              <a:rPr lang="en-US" sz="2400" dirty="0"/>
              <a:t>) per 1500 kg of polymer. This is due to the high residual presence of the catalyst within the polymer. The presence of this impurity limits the HDPE’s applications. A modern catalyst has been developed that can yield 6000 kg polymer per gram of </a:t>
            </a:r>
            <a:r>
              <a:rPr lang="en-US" sz="2400" dirty="0" err="1"/>
              <a:t>Ti</a:t>
            </a:r>
            <a:r>
              <a:rPr lang="en-US" sz="2400" dirty="0"/>
              <a:t>, where the contamination of </a:t>
            </a:r>
            <a:r>
              <a:rPr lang="en-US" sz="2400" dirty="0" err="1"/>
              <a:t>Ti</a:t>
            </a:r>
            <a:r>
              <a:rPr lang="en-US" sz="2400" dirty="0"/>
              <a:t> metal in the polymer is a few parts per million.</a:t>
            </a:r>
          </a:p>
          <a:p>
            <a:pPr marL="0" indent="0" algn="just">
              <a:buNone/>
            </a:pPr>
            <a:r>
              <a:rPr lang="en-US" sz="2400" dirty="0"/>
              <a:t>HDPE has a rigid and translucent property and is suitable for making electrical goods, bottles, ropes, etc. The main economic advantage of HDPE is that it can be manufactured at much lower pressure as compared to LDPE.</a:t>
            </a:r>
          </a:p>
          <a:p>
            <a:pPr marL="0" indent="0" algn="just">
              <a:buNone/>
            </a:pPr>
            <a:endParaRPr lang="en-US" sz="2400" dirty="0"/>
          </a:p>
        </p:txBody>
      </p:sp>
      <p:sp>
        <p:nvSpPr>
          <p:cNvPr id="4" name="Slide Number Placeholder 3">
            <a:extLst>
              <a:ext uri="{FF2B5EF4-FFF2-40B4-BE49-F238E27FC236}">
                <a16:creationId xmlns:a16="http://schemas.microsoft.com/office/drawing/2014/main" id="{1F2B9305-5E9A-4E86-BA47-E39D8E92B6BB}"/>
              </a:ext>
            </a:extLst>
          </p:cNvPr>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12802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5160-8C47-4802-8FA1-30113319C435}"/>
              </a:ext>
            </a:extLst>
          </p:cNvPr>
          <p:cNvSpPr>
            <a:spLocks noGrp="1"/>
          </p:cNvSpPr>
          <p:nvPr>
            <p:ph type="title"/>
          </p:nvPr>
        </p:nvSpPr>
        <p:spPr>
          <a:xfrm>
            <a:off x="261581" y="136525"/>
            <a:ext cx="11816687" cy="639762"/>
          </a:xfrm>
        </p:spPr>
        <p:txBody>
          <a:bodyPr>
            <a:normAutofit fontScale="90000"/>
          </a:bodyPr>
          <a:lstStyle/>
          <a:p>
            <a:r>
              <a:rPr lang="en-US" i="1" dirty="0">
                <a:solidFill>
                  <a:srgbClr val="0070C0"/>
                </a:solidFill>
              </a:rPr>
              <a:t>Process description of Methanol production from Syn gas</a:t>
            </a:r>
          </a:p>
        </p:txBody>
      </p:sp>
      <p:sp>
        <p:nvSpPr>
          <p:cNvPr id="3" name="Content Placeholder 2">
            <a:extLst>
              <a:ext uri="{FF2B5EF4-FFF2-40B4-BE49-F238E27FC236}">
                <a16:creationId xmlns:a16="http://schemas.microsoft.com/office/drawing/2014/main" id="{75E9588B-5371-4B9E-AAF6-A8B080BA87BA}"/>
              </a:ext>
            </a:extLst>
          </p:cNvPr>
          <p:cNvSpPr>
            <a:spLocks noGrp="1"/>
          </p:cNvSpPr>
          <p:nvPr>
            <p:ph idx="1"/>
          </p:nvPr>
        </p:nvSpPr>
        <p:spPr>
          <a:xfrm>
            <a:off x="353704" y="953708"/>
            <a:ext cx="11484592" cy="5807075"/>
          </a:xfrm>
        </p:spPr>
        <p:txBody>
          <a:bodyPr>
            <a:noAutofit/>
          </a:bodyPr>
          <a:lstStyle/>
          <a:p>
            <a:pPr marL="0" indent="0">
              <a:buNone/>
            </a:pPr>
            <a:r>
              <a:rPr lang="en-US" sz="2000" dirty="0">
                <a:solidFill>
                  <a:srgbClr val="000000"/>
                </a:solidFill>
              </a:rPr>
              <a:t>H</a:t>
            </a:r>
            <a:r>
              <a:rPr lang="en-US" sz="2000" baseline="-25000" dirty="0">
                <a:solidFill>
                  <a:srgbClr val="000000"/>
                </a:solidFill>
              </a:rPr>
              <a:t>2</a:t>
            </a:r>
            <a:r>
              <a:rPr lang="en-US" sz="2000" dirty="0">
                <a:solidFill>
                  <a:srgbClr val="000000"/>
                </a:solidFill>
              </a:rPr>
              <a:t> and CO adjusted to molar ratio of 2.25</a:t>
            </a:r>
            <a:br>
              <a:rPr lang="en-US" sz="2000" dirty="0">
                <a:solidFill>
                  <a:srgbClr val="000000"/>
                </a:solidFill>
              </a:rPr>
            </a:br>
            <a:r>
              <a:rPr lang="en-US" sz="2000" dirty="0">
                <a:solidFill>
                  <a:srgbClr val="000000"/>
                </a:solidFill>
              </a:rPr>
              <a:t>- The mixture is compressed to 200 – 350 </a:t>
            </a:r>
            <a:r>
              <a:rPr lang="en-US" sz="2000" dirty="0" err="1">
                <a:solidFill>
                  <a:srgbClr val="000000"/>
                </a:solidFill>
              </a:rPr>
              <a:t>atms</a:t>
            </a:r>
            <a:br>
              <a:rPr lang="en-US" sz="2000" dirty="0">
                <a:solidFill>
                  <a:srgbClr val="000000"/>
                </a:solidFill>
              </a:rPr>
            </a:br>
            <a:r>
              <a:rPr lang="en-US" sz="2000" dirty="0">
                <a:solidFill>
                  <a:srgbClr val="000000"/>
                </a:solidFill>
              </a:rPr>
              <a:t>- Recycle gas (Unreacted feed) is also mixed and sent to the compressor</a:t>
            </a:r>
            <a:br>
              <a:rPr lang="en-US" sz="2000" dirty="0">
                <a:solidFill>
                  <a:srgbClr val="000000"/>
                </a:solidFill>
              </a:rPr>
            </a:br>
            <a:r>
              <a:rPr lang="en-US" sz="2000" dirty="0">
                <a:solidFill>
                  <a:srgbClr val="000000"/>
                </a:solidFill>
              </a:rPr>
              <a:t>- Then eventually the mixture is fed to a reactor. Steam is circulated in the heating tubes to maintain a temperature of 300 – 375 </a:t>
            </a:r>
            <a:r>
              <a:rPr lang="en-US" sz="2000" baseline="30000" dirty="0" err="1">
                <a:solidFill>
                  <a:srgbClr val="000000"/>
                </a:solidFill>
              </a:rPr>
              <a:t>o</a:t>
            </a:r>
            <a:r>
              <a:rPr lang="en-US" sz="2000" dirty="0" err="1">
                <a:solidFill>
                  <a:srgbClr val="000000"/>
                </a:solidFill>
              </a:rPr>
              <a:t>C.</a:t>
            </a:r>
            <a:endParaRPr lang="en-US" sz="2000" dirty="0">
              <a:solidFill>
                <a:srgbClr val="000000"/>
              </a:solidFill>
            </a:endParaRPr>
          </a:p>
          <a:p>
            <a:pPr marL="457200" lvl="1" indent="0">
              <a:buNone/>
            </a:pPr>
            <a:r>
              <a:rPr lang="en-US" sz="2000" dirty="0">
                <a:solidFill>
                  <a:srgbClr val="000000"/>
                </a:solidFill>
              </a:rPr>
              <a:t>After reaction, the exit gases are cooled</a:t>
            </a:r>
            <a:br>
              <a:rPr lang="en-US" sz="2000" dirty="0">
                <a:solidFill>
                  <a:srgbClr val="000000"/>
                </a:solidFill>
              </a:rPr>
            </a:br>
            <a:r>
              <a:rPr lang="en-US" sz="2000" dirty="0">
                <a:solidFill>
                  <a:srgbClr val="000000"/>
                </a:solidFill>
              </a:rPr>
              <a:t>- After cooling, phase separation is allowed. In this phase separation operation methanol and other high molecular weight compounds enter the liquid phase and unreacted feed is produced as the gas phase.</a:t>
            </a:r>
            <a:br>
              <a:rPr lang="en-US" sz="2000" dirty="0">
                <a:solidFill>
                  <a:srgbClr val="000000"/>
                </a:solidFill>
              </a:rPr>
            </a:br>
            <a:r>
              <a:rPr lang="en-US" sz="2000" dirty="0">
                <a:solidFill>
                  <a:srgbClr val="000000"/>
                </a:solidFill>
              </a:rPr>
              <a:t>- The gas phase stream is purged to remove inert components and most of the gas stream is sent as a recycle to the reactor.</a:t>
            </a:r>
            <a:br>
              <a:rPr lang="en-US" sz="2000" dirty="0">
                <a:solidFill>
                  <a:srgbClr val="000000"/>
                </a:solidFill>
              </a:rPr>
            </a:br>
            <a:r>
              <a:rPr lang="en-US" sz="2000" dirty="0">
                <a:solidFill>
                  <a:srgbClr val="000000"/>
                </a:solidFill>
              </a:rPr>
              <a:t>- The liquid stream is further depressurized to about 14 </a:t>
            </a:r>
            <a:r>
              <a:rPr lang="en-US" sz="2000" dirty="0" err="1">
                <a:solidFill>
                  <a:srgbClr val="000000"/>
                </a:solidFill>
              </a:rPr>
              <a:t>atms</a:t>
            </a:r>
            <a:r>
              <a:rPr lang="en-US" sz="2000" dirty="0">
                <a:solidFill>
                  <a:srgbClr val="000000"/>
                </a:solidFill>
              </a:rPr>
              <a:t> to enter a second phase separator that produces fuel gas as the gaseous product and the liquid stream bereft of the fuel gas components is rich of the methanol component.</a:t>
            </a:r>
            <a:br>
              <a:rPr lang="en-US" sz="2000" dirty="0">
                <a:solidFill>
                  <a:srgbClr val="000000"/>
                </a:solidFill>
              </a:rPr>
            </a:br>
            <a:r>
              <a:rPr lang="en-US" sz="2000" dirty="0">
                <a:solidFill>
                  <a:srgbClr val="000000"/>
                </a:solidFill>
              </a:rPr>
              <a:t>- The liquid stream then enters a mixer fed with KMNO4 so as to remove traces of impurities such as ketones, aldehydes etc.</a:t>
            </a:r>
            <a:br>
              <a:rPr lang="en-US" sz="2000" dirty="0">
                <a:solidFill>
                  <a:srgbClr val="000000"/>
                </a:solidFill>
              </a:rPr>
            </a:br>
            <a:r>
              <a:rPr lang="en-US" sz="2000" dirty="0">
                <a:solidFill>
                  <a:srgbClr val="000000"/>
                </a:solidFill>
              </a:rPr>
              <a:t>- Eventually, the liquid stream enters a distillation column that separates dimethyl ether as a top product.</a:t>
            </a:r>
            <a:br>
              <a:rPr lang="en-US" sz="2000" dirty="0">
                <a:solidFill>
                  <a:srgbClr val="000000"/>
                </a:solidFill>
              </a:rPr>
            </a:br>
            <a:r>
              <a:rPr lang="en-US" sz="2000" dirty="0">
                <a:solidFill>
                  <a:srgbClr val="000000"/>
                </a:solidFill>
              </a:rPr>
              <a:t>- The bottom product from the first distillation column enters a fractionator that produces methanol, other high molecular weight alcohols and water as three different products.</a:t>
            </a:r>
            <a:r>
              <a:rPr lang="en-US" sz="2000" dirty="0"/>
              <a:t> </a:t>
            </a:r>
            <a:br>
              <a:rPr lang="en-US" sz="2000" dirty="0"/>
            </a:br>
            <a:br>
              <a:rPr lang="en-US" sz="2000" dirty="0"/>
            </a:br>
            <a:endParaRPr lang="en-US" sz="2000" dirty="0"/>
          </a:p>
        </p:txBody>
      </p:sp>
      <p:sp>
        <p:nvSpPr>
          <p:cNvPr id="4" name="Slide Number Placeholder 3">
            <a:extLst>
              <a:ext uri="{FF2B5EF4-FFF2-40B4-BE49-F238E27FC236}">
                <a16:creationId xmlns:a16="http://schemas.microsoft.com/office/drawing/2014/main" id="{2387C5EE-F5A1-40AD-B31E-476E52EF0C5C}"/>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57757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524000" y="24886"/>
            <a:ext cx="9144000" cy="683311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Propylene and allied chemicals</a:t>
            </a:r>
          </a:p>
        </p:txBody>
      </p:sp>
      <p:sp>
        <p:nvSpPr>
          <p:cNvPr id="3" name="Content Placeholder 2"/>
          <p:cNvSpPr>
            <a:spLocks noGrp="1"/>
          </p:cNvSpPr>
          <p:nvPr>
            <p:ph idx="1"/>
          </p:nvPr>
        </p:nvSpPr>
        <p:spPr/>
        <p:txBody>
          <a:bodyPr/>
          <a:lstStyle/>
          <a:p>
            <a:r>
              <a:rPr lang="en-US" dirty="0"/>
              <a:t>Sources of propylene</a:t>
            </a:r>
          </a:p>
          <a:p>
            <a:r>
              <a:rPr lang="en-US" dirty="0"/>
              <a:t>1. steam cracking of naphtha</a:t>
            </a:r>
          </a:p>
          <a:p>
            <a:r>
              <a:rPr lang="en-US" dirty="0"/>
              <a:t>2. catalytic cracking of petroleum distillate- fluidized catalytic cracking of petroleum distillate (</a:t>
            </a:r>
            <a:r>
              <a:rPr lang="en-US" dirty="0" err="1"/>
              <a:t>bp</a:t>
            </a:r>
            <a:r>
              <a:rPr lang="en-US" dirty="0"/>
              <a:t> 350-550°C)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Mechanism of formation of olefin in catalytic cracking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524000" y="1600200"/>
            <a:ext cx="9144000" cy="52578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2051" name="Picture 3"/>
          <p:cNvPicPr>
            <a:picLocks noGrp="1" noChangeAspect="1" noChangeArrowheads="1"/>
          </p:cNvPicPr>
          <p:nvPr>
            <p:ph idx="1"/>
          </p:nvPr>
        </p:nvPicPr>
        <p:blipFill>
          <a:blip r:embed="rId2"/>
          <a:srcRect/>
          <a:stretch>
            <a:fillRect/>
          </a:stretch>
        </p:blipFill>
        <p:spPr bwMode="auto">
          <a:xfrm>
            <a:off x="1524000" y="1"/>
            <a:ext cx="9144000" cy="6858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Polypropylene</a:t>
            </a:r>
          </a:p>
        </p:txBody>
      </p:sp>
      <p:sp>
        <p:nvSpPr>
          <p:cNvPr id="3" name="Content Placeholder 2"/>
          <p:cNvSpPr>
            <a:spLocks noGrp="1"/>
          </p:cNvSpPr>
          <p:nvPr>
            <p:ph idx="1"/>
          </p:nvPr>
        </p:nvSpPr>
        <p:spPr>
          <a:xfrm>
            <a:off x="1524000" y="1600200"/>
            <a:ext cx="8686800" cy="5029200"/>
          </a:xfrm>
        </p:spPr>
        <p:txBody>
          <a:bodyPr>
            <a:normAutofit fontScale="92500" lnSpcReduction="20000"/>
          </a:bodyPr>
          <a:lstStyle/>
          <a:p>
            <a:pPr algn="just"/>
            <a:r>
              <a:rPr lang="en-US" dirty="0"/>
              <a:t>Polypropylene is a valuable polymer and is used as plastic for making pipes, ropes, fibers, etc.</a:t>
            </a:r>
          </a:p>
          <a:p>
            <a:pPr algn="just"/>
            <a:r>
              <a:rPr lang="en-US" dirty="0"/>
              <a:t>It is manufactured by catalytic reaction in a stirred tank reactor, where Ti and aluminum halides are used as catalysts at a temperature of 60°C−70°C and a pressure of 1−2 </a:t>
            </a:r>
            <a:r>
              <a:rPr lang="en-US" dirty="0" err="1"/>
              <a:t>Mpa</a:t>
            </a:r>
            <a:r>
              <a:rPr lang="en-US" dirty="0"/>
              <a:t>.</a:t>
            </a:r>
          </a:p>
          <a:p>
            <a:pPr algn="just"/>
            <a:r>
              <a:rPr lang="en-US" dirty="0"/>
              <a:t>Unreacted monomer is recycled after it is separated from the catalyst and polymer mixture in a flash chamber under vigorous stirring conditions. </a:t>
            </a:r>
          </a:p>
          <a:p>
            <a:pPr algn="just"/>
            <a:r>
              <a:rPr lang="en-US" dirty="0"/>
              <a:t>The mixture of polymer and catalyst is then passed to a centrifugal separator where a catalyst and polypropylene polymer is recovered.</a:t>
            </a:r>
          </a:p>
          <a:p>
            <a:pPr algn="just"/>
            <a:r>
              <a:rPr lang="en-US" dirty="0"/>
              <a:t>The spent catalyst in the presence of alcohol is carried out to recover the active components of the catalyst for its reuse.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PFD-Polypropylene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pic>
        <p:nvPicPr>
          <p:cNvPr id="5122" name="Picture 2"/>
          <p:cNvPicPr>
            <a:picLocks noChangeAspect="1" noChangeArrowheads="1"/>
          </p:cNvPicPr>
          <p:nvPr/>
        </p:nvPicPr>
        <p:blipFill>
          <a:blip r:embed="rId2"/>
          <a:srcRect/>
          <a:stretch>
            <a:fillRect/>
          </a:stretch>
        </p:blipFill>
        <p:spPr bwMode="auto">
          <a:xfrm>
            <a:off x="1524000" y="1417638"/>
            <a:ext cx="9144000" cy="55626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Petrochemicals from propylene</a:t>
            </a:r>
          </a:p>
        </p:txBody>
      </p:sp>
      <p:sp>
        <p:nvSpPr>
          <p:cNvPr id="3" name="Content Placeholder 2"/>
          <p:cNvSpPr>
            <a:spLocks noGrp="1"/>
          </p:cNvSpPr>
          <p:nvPr>
            <p:ph idx="1"/>
          </p:nvPr>
        </p:nvSpPr>
        <p:spPr/>
        <p:txBody>
          <a:bodyPr/>
          <a:lstStyle/>
          <a:p>
            <a:r>
              <a:rPr lang="en-US" dirty="0">
                <a:solidFill>
                  <a:srgbClr val="00A44A"/>
                </a:solidFill>
              </a:rPr>
              <a:t>Isopropanol</a:t>
            </a:r>
            <a:r>
              <a:rPr lang="en-US" dirty="0"/>
              <a:t> </a:t>
            </a:r>
          </a:p>
          <a:p>
            <a:r>
              <a:rPr lang="en-US" dirty="0"/>
              <a:t>Molecular wt. 60.1</a:t>
            </a:r>
          </a:p>
          <a:p>
            <a:r>
              <a:rPr lang="en-US" dirty="0"/>
              <a:t>M.P. -89.5 Deg C</a:t>
            </a:r>
          </a:p>
          <a:p>
            <a:r>
              <a:rPr lang="en-US" dirty="0"/>
              <a:t>B.P. 82.5 deg C</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pic>
        <p:nvPicPr>
          <p:cNvPr id="2050" name="Picture 2"/>
          <p:cNvPicPr>
            <a:picLocks noChangeAspect="1" noChangeArrowheads="1"/>
          </p:cNvPicPr>
          <p:nvPr/>
        </p:nvPicPr>
        <p:blipFill>
          <a:blip r:embed="rId2"/>
          <a:srcRect/>
          <a:stretch>
            <a:fillRect/>
          </a:stretch>
        </p:blipFill>
        <p:spPr bwMode="auto">
          <a:xfrm>
            <a:off x="5105400" y="1371600"/>
            <a:ext cx="1407746" cy="8382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6" y="10305"/>
            <a:ext cx="10515600" cy="1325563"/>
          </a:xfrm>
        </p:spPr>
        <p:txBody>
          <a:bodyPr>
            <a:normAutofit/>
          </a:bodyPr>
          <a:lstStyle/>
          <a:p>
            <a:r>
              <a:rPr lang="en-US" dirty="0">
                <a:solidFill>
                  <a:srgbClr val="00A44A"/>
                </a:solidFill>
              </a:rPr>
              <a:t>Isopropanol </a:t>
            </a:r>
          </a:p>
        </p:txBody>
      </p:sp>
      <p:sp>
        <p:nvSpPr>
          <p:cNvPr id="3" name="Content Placeholder 2"/>
          <p:cNvSpPr>
            <a:spLocks noGrp="1"/>
          </p:cNvSpPr>
          <p:nvPr>
            <p:ph idx="1"/>
          </p:nvPr>
        </p:nvSpPr>
        <p:spPr>
          <a:xfrm>
            <a:off x="1752600" y="996169"/>
            <a:ext cx="8763000" cy="4525963"/>
          </a:xfrm>
        </p:spPr>
        <p:txBody>
          <a:bodyPr>
            <a:normAutofit/>
          </a:bodyPr>
          <a:lstStyle/>
          <a:p>
            <a:r>
              <a:rPr lang="en-US" dirty="0"/>
              <a:t>Direct catalytic hydration of propylene</a:t>
            </a:r>
          </a:p>
          <a:p>
            <a:r>
              <a:rPr lang="en-US" dirty="0">
                <a:solidFill>
                  <a:srgbClr val="FF0000"/>
                </a:solidFill>
              </a:rPr>
              <a:t>Hydration of propylene via sulfation and hydrolysis.</a:t>
            </a:r>
          </a:p>
          <a:p>
            <a:r>
              <a:rPr lang="en-US" sz="2400" dirty="0">
                <a:solidFill>
                  <a:srgbClr val="000000"/>
                </a:solidFill>
              </a:rPr>
              <a:t>The primary reaction is a liquid-liquid reaction in which propylene is absorbed into a tray tower fed with </a:t>
            </a:r>
            <a:r>
              <a:rPr lang="en-US" sz="2400" dirty="0" err="1">
                <a:solidFill>
                  <a:srgbClr val="000000"/>
                </a:solidFill>
              </a:rPr>
              <a:t>sulphuric</a:t>
            </a:r>
            <a:r>
              <a:rPr lang="en-US" sz="2400" dirty="0">
                <a:solidFill>
                  <a:srgbClr val="000000"/>
                </a:solidFill>
              </a:rPr>
              <a:t> acid</a:t>
            </a:r>
            <a:r>
              <a:rPr lang="en-US" sz="4000" dirty="0"/>
              <a:t> </a:t>
            </a:r>
          </a:p>
          <a:p>
            <a:r>
              <a:rPr lang="en-US" sz="2400" dirty="0">
                <a:solidFill>
                  <a:srgbClr val="000000"/>
                </a:solidFill>
                <a:latin typeface="Times New Roman" panose="02020603050405020304" pitchFamily="18" charset="0"/>
              </a:rPr>
              <a:t>Operating conditions: Room temperature, but 20 – 25 </a:t>
            </a:r>
            <a:r>
              <a:rPr lang="en-US" sz="2400" dirty="0" err="1">
                <a:solidFill>
                  <a:srgbClr val="000000"/>
                </a:solidFill>
                <a:latin typeface="Times New Roman" panose="02020603050405020304" pitchFamily="18" charset="0"/>
              </a:rPr>
              <a:t>atms</a:t>
            </a:r>
            <a:r>
              <a:rPr lang="en-US" sz="2400" dirty="0">
                <a:solidFill>
                  <a:srgbClr val="000000"/>
                </a:solidFill>
                <a:latin typeface="Times New Roman" panose="02020603050405020304" pitchFamily="18" charset="0"/>
              </a:rPr>
              <a:t> pressure</a:t>
            </a:r>
          </a:p>
          <a:p>
            <a:r>
              <a:rPr lang="en-US" sz="2400" dirty="0">
                <a:solidFill>
                  <a:srgbClr val="000000"/>
                </a:solidFill>
                <a:latin typeface="Times New Roman" panose="02020603050405020304" pitchFamily="18" charset="0"/>
              </a:rPr>
              <a:t>Reaction is highly exothermic</a:t>
            </a:r>
            <a:r>
              <a:rPr lang="en-US" sz="2400" dirty="0"/>
              <a:t> </a:t>
            </a:r>
            <a:endParaRPr lang="en-US" sz="4000" dirty="0"/>
          </a:p>
          <a:p>
            <a:r>
              <a:rPr lang="en-US" sz="2400" dirty="0"/>
              <a:t>Chemical reaction:</a:t>
            </a:r>
          </a:p>
          <a:p>
            <a:r>
              <a:rPr lang="en-US" sz="2400" dirty="0" err="1"/>
              <a:t>Sulfation</a:t>
            </a:r>
            <a:r>
              <a:rPr lang="en-US" sz="2400" dirty="0"/>
              <a:t> and Hydrolysis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pic>
        <p:nvPicPr>
          <p:cNvPr id="10" name="Picture 9">
            <a:extLst>
              <a:ext uri="{FF2B5EF4-FFF2-40B4-BE49-F238E27FC236}">
                <a16:creationId xmlns:a16="http://schemas.microsoft.com/office/drawing/2014/main" id="{9E49B4DE-879A-48CE-9F54-3457118F9C76}"/>
              </a:ext>
            </a:extLst>
          </p:cNvPr>
          <p:cNvPicPr>
            <a:picLocks noChangeAspect="1"/>
          </p:cNvPicPr>
          <p:nvPr/>
        </p:nvPicPr>
        <p:blipFill>
          <a:blip r:embed="rId2"/>
          <a:stretch>
            <a:fillRect/>
          </a:stretch>
        </p:blipFill>
        <p:spPr>
          <a:xfrm>
            <a:off x="2008897" y="5012006"/>
            <a:ext cx="6048375" cy="135255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Side reaction: ether formation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pic>
        <p:nvPicPr>
          <p:cNvPr id="4099" name="Picture 3"/>
          <p:cNvPicPr>
            <a:picLocks noChangeAspect="1" noChangeArrowheads="1"/>
          </p:cNvPicPr>
          <p:nvPr/>
        </p:nvPicPr>
        <p:blipFill>
          <a:blip r:embed="rId2"/>
          <a:srcRect/>
          <a:stretch>
            <a:fillRect/>
          </a:stretch>
        </p:blipFill>
        <p:spPr bwMode="auto">
          <a:xfrm>
            <a:off x="2362201" y="2514600"/>
            <a:ext cx="7579895" cy="1371600"/>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F964ED62-E37E-4669-AAC7-AF2CB3980244}"/>
              </a:ext>
            </a:extLst>
          </p:cNvPr>
          <p:cNvSpPr txBox="1"/>
          <p:nvPr/>
        </p:nvSpPr>
        <p:spPr>
          <a:xfrm>
            <a:off x="3124200" y="4267200"/>
            <a:ext cx="2101986" cy="369332"/>
          </a:xfrm>
          <a:prstGeom prst="rect">
            <a:avLst/>
          </a:prstGeom>
          <a:noFill/>
        </p:spPr>
        <p:txBody>
          <a:bodyPr wrap="none" rtlCol="0">
            <a:spAutoFit/>
          </a:bodyPr>
          <a:lstStyle/>
          <a:p>
            <a:r>
              <a:rPr lang="en-US" dirty="0" err="1"/>
              <a:t>Diisopropyl</a:t>
            </a:r>
            <a:r>
              <a:rPr lang="en-US" dirty="0"/>
              <a:t> sulphate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8" name="Picture 7">
            <a:extLst>
              <a:ext uri="{FF2B5EF4-FFF2-40B4-BE49-F238E27FC236}">
                <a16:creationId xmlns:a16="http://schemas.microsoft.com/office/drawing/2014/main" id="{5D450BAF-F069-4AB6-872F-4166DCCC48B6}"/>
              </a:ext>
            </a:extLst>
          </p:cNvPr>
          <p:cNvPicPr>
            <a:picLocks noChangeAspect="1"/>
          </p:cNvPicPr>
          <p:nvPr/>
        </p:nvPicPr>
        <p:blipFill>
          <a:blip r:embed="rId2"/>
          <a:stretch>
            <a:fillRect/>
          </a:stretch>
        </p:blipFill>
        <p:spPr>
          <a:xfrm>
            <a:off x="1524000" y="1504694"/>
            <a:ext cx="9134622" cy="5078668"/>
          </a:xfrm>
          <a:prstGeom prst="rect">
            <a:avLst/>
          </a:prstGeom>
        </p:spPr>
      </p:pic>
      <p:sp>
        <p:nvSpPr>
          <p:cNvPr id="9" name="TextBox 8">
            <a:extLst>
              <a:ext uri="{FF2B5EF4-FFF2-40B4-BE49-F238E27FC236}">
                <a16:creationId xmlns:a16="http://schemas.microsoft.com/office/drawing/2014/main" id="{483DC7E0-F844-4B7A-9751-0248DEEE0A45}"/>
              </a:ext>
            </a:extLst>
          </p:cNvPr>
          <p:cNvSpPr txBox="1"/>
          <p:nvPr/>
        </p:nvSpPr>
        <p:spPr>
          <a:xfrm>
            <a:off x="2667000" y="2514601"/>
            <a:ext cx="1219200" cy="276999"/>
          </a:xfrm>
          <a:prstGeom prst="rect">
            <a:avLst/>
          </a:prstGeom>
          <a:noFill/>
        </p:spPr>
        <p:txBody>
          <a:bodyPr wrap="square" rtlCol="0">
            <a:spAutoFit/>
          </a:bodyPr>
          <a:lstStyle/>
          <a:p>
            <a:r>
              <a:rPr lang="en-US" sz="1200" dirty="0"/>
              <a:t>25 atm, 20-30 </a:t>
            </a:r>
            <a:r>
              <a:rPr lang="en-US" sz="1200" baseline="30000" dirty="0"/>
              <a:t>0</a:t>
            </a:r>
            <a:r>
              <a:rPr lang="en-US" sz="1200" dirty="0"/>
              <a:t>C</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B1F7-5D50-4E17-9205-9C2E00D9D198}"/>
              </a:ext>
            </a:extLst>
          </p:cNvPr>
          <p:cNvSpPr>
            <a:spLocks noGrp="1"/>
          </p:cNvSpPr>
          <p:nvPr>
            <p:ph type="title"/>
          </p:nvPr>
        </p:nvSpPr>
        <p:spPr/>
        <p:txBody>
          <a:bodyPr>
            <a:normAutofit fontScale="90000"/>
          </a:bodyPr>
          <a:lstStyle/>
          <a:p>
            <a:r>
              <a:rPr lang="en-US" dirty="0"/>
              <a:t>Petrochemicals based on methane </a:t>
            </a:r>
            <a:br>
              <a:rPr lang="en-US" dirty="0"/>
            </a:br>
            <a:r>
              <a:rPr lang="en-US" sz="3100" dirty="0"/>
              <a:t>(Formaldehyde and Chloromethanes)</a:t>
            </a:r>
            <a:br>
              <a:rPr lang="en-US" dirty="0"/>
            </a:br>
            <a:endParaRPr lang="en-US" dirty="0"/>
          </a:p>
        </p:txBody>
      </p:sp>
      <p:sp>
        <p:nvSpPr>
          <p:cNvPr id="3" name="Content Placeholder 2">
            <a:extLst>
              <a:ext uri="{FF2B5EF4-FFF2-40B4-BE49-F238E27FC236}">
                <a16:creationId xmlns:a16="http://schemas.microsoft.com/office/drawing/2014/main" id="{D030CD37-DCBE-458B-B23A-59BF79EF5A3F}"/>
              </a:ext>
            </a:extLst>
          </p:cNvPr>
          <p:cNvSpPr>
            <a:spLocks noGrp="1"/>
          </p:cNvSpPr>
          <p:nvPr>
            <p:ph idx="1"/>
          </p:nvPr>
        </p:nvSpPr>
        <p:spPr>
          <a:xfrm>
            <a:off x="1524000" y="1600201"/>
            <a:ext cx="9144000" cy="4525963"/>
          </a:xfrm>
        </p:spPr>
        <p:txBody>
          <a:bodyPr/>
          <a:lstStyle/>
          <a:p>
            <a:r>
              <a:rPr lang="en-US" dirty="0"/>
              <a:t>Formaldehyde production </a:t>
            </a:r>
          </a:p>
          <a:p>
            <a:r>
              <a:rPr lang="en-US" dirty="0"/>
              <a:t>Reactions: </a:t>
            </a:r>
          </a:p>
          <a:p>
            <a:r>
              <a:rPr lang="en-US" sz="2400" dirty="0"/>
              <a:t>Oxidation: CH</a:t>
            </a:r>
            <a:r>
              <a:rPr lang="en-US" sz="2400" baseline="-25000" dirty="0"/>
              <a:t>3</a:t>
            </a:r>
            <a:r>
              <a:rPr lang="en-US" sz="2400" dirty="0"/>
              <a:t>OH + 0.5O</a:t>
            </a:r>
            <a:r>
              <a:rPr lang="en-US" sz="2400" baseline="-25000" dirty="0"/>
              <a:t>2</a:t>
            </a:r>
            <a:r>
              <a:rPr lang="en-US" sz="2400" dirty="0"/>
              <a:t> → HCHO + H</a:t>
            </a:r>
            <a:r>
              <a:rPr lang="en-US" sz="2400" baseline="-25000" dirty="0"/>
              <a:t>2</a:t>
            </a:r>
            <a:r>
              <a:rPr lang="en-US" sz="2400" dirty="0"/>
              <a:t>O  (exothermic)</a:t>
            </a:r>
          </a:p>
          <a:p>
            <a:pPr lvl="1" algn="ctr">
              <a:buFont typeface="Arial" panose="020B0604020202020204" pitchFamily="34" charset="0"/>
              <a:buChar char="•"/>
            </a:pPr>
            <a:r>
              <a:rPr lang="en-US" dirty="0"/>
              <a:t>Pyrolysis: CH</a:t>
            </a:r>
            <a:r>
              <a:rPr lang="en-US" baseline="-25000" dirty="0"/>
              <a:t>3</a:t>
            </a:r>
            <a:r>
              <a:rPr lang="en-US" dirty="0"/>
              <a:t>OH → HCHO + H</a:t>
            </a:r>
            <a:r>
              <a:rPr lang="en-US" baseline="-25000" dirty="0"/>
              <a:t>2</a:t>
            </a:r>
            <a:r>
              <a:rPr lang="en-US" dirty="0"/>
              <a:t> (endothermic)</a:t>
            </a:r>
          </a:p>
          <a:p>
            <a:pPr lvl="1" algn="ctr">
              <a:buFont typeface="Arial" panose="020B0604020202020204" pitchFamily="34" charset="0"/>
              <a:buChar char="•"/>
            </a:pPr>
            <a:r>
              <a:rPr lang="en-US" dirty="0"/>
              <a:t>Undesired reaction: CH</a:t>
            </a:r>
            <a:r>
              <a:rPr lang="en-US" baseline="-25000" dirty="0"/>
              <a:t>3</a:t>
            </a:r>
            <a:r>
              <a:rPr lang="en-US" dirty="0"/>
              <a:t>OH + 1.5 O</a:t>
            </a:r>
            <a:r>
              <a:rPr lang="en-US" baseline="-25000" dirty="0"/>
              <a:t>2</a:t>
            </a:r>
            <a:r>
              <a:rPr lang="en-US" dirty="0"/>
              <a:t> → 2H</a:t>
            </a:r>
            <a:r>
              <a:rPr lang="en-US" baseline="-25000" dirty="0"/>
              <a:t>2</a:t>
            </a:r>
            <a:r>
              <a:rPr lang="en-US" dirty="0"/>
              <a:t>O + CO</a:t>
            </a:r>
            <a:r>
              <a:rPr lang="en-US" baseline="-25000" dirty="0"/>
              <a:t>2 </a:t>
            </a:r>
            <a:r>
              <a:rPr lang="en-US" dirty="0"/>
              <a:t>(exothermic)</a:t>
            </a:r>
          </a:p>
          <a:p>
            <a:r>
              <a:rPr lang="en-US" sz="2000" dirty="0"/>
              <a:t>The reactions are carried out in vapour phase. Catalyst: Silver or zinc oxide catalysts on wire gauge are used</a:t>
            </a:r>
            <a:endParaRPr lang="en-US" sz="3600" dirty="0"/>
          </a:p>
        </p:txBody>
      </p:sp>
      <p:sp>
        <p:nvSpPr>
          <p:cNvPr id="4" name="Slide Number Placeholder 3">
            <a:extLst>
              <a:ext uri="{FF2B5EF4-FFF2-40B4-BE49-F238E27FC236}">
                <a16:creationId xmlns:a16="http://schemas.microsoft.com/office/drawing/2014/main" id="{0C152875-AB72-4DFC-8BDB-97E6ADFDE0B1}"/>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990394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CFA88-4434-44EE-A934-844D17A51A3D}"/>
              </a:ext>
            </a:extLst>
          </p:cNvPr>
          <p:cNvSpPr>
            <a:spLocks noGrp="1"/>
          </p:cNvSpPr>
          <p:nvPr>
            <p:ph type="title"/>
          </p:nvPr>
        </p:nvSpPr>
        <p:spPr>
          <a:xfrm>
            <a:off x="1981200" y="274638"/>
            <a:ext cx="8229600" cy="944562"/>
          </a:xfrm>
        </p:spPr>
        <p:txBody>
          <a:bodyPr>
            <a:normAutofit/>
          </a:bodyPr>
          <a:lstStyle/>
          <a:p>
            <a:r>
              <a:rPr lang="en-US" sz="4000" dirty="0">
                <a:solidFill>
                  <a:srgbClr val="00A44A"/>
                </a:solidFill>
              </a:rPr>
              <a:t>Acrylonitrile from Propylene</a:t>
            </a:r>
          </a:p>
        </p:txBody>
      </p:sp>
      <p:sp>
        <p:nvSpPr>
          <p:cNvPr id="3" name="Content Placeholder 2">
            <a:extLst>
              <a:ext uri="{FF2B5EF4-FFF2-40B4-BE49-F238E27FC236}">
                <a16:creationId xmlns:a16="http://schemas.microsoft.com/office/drawing/2014/main" id="{CB2DA353-FB4C-4AC5-8882-56D46254CE1F}"/>
              </a:ext>
            </a:extLst>
          </p:cNvPr>
          <p:cNvSpPr>
            <a:spLocks noGrp="1"/>
          </p:cNvSpPr>
          <p:nvPr>
            <p:ph idx="1"/>
          </p:nvPr>
        </p:nvSpPr>
        <p:spPr>
          <a:xfrm>
            <a:off x="1780735" y="2819401"/>
            <a:ext cx="8458200" cy="3902075"/>
          </a:xfrm>
        </p:spPr>
        <p:txBody>
          <a:bodyPr/>
          <a:lstStyle/>
          <a:p>
            <a:r>
              <a:rPr lang="pt-BR" sz="2400" b="1" dirty="0">
                <a:solidFill>
                  <a:srgbClr val="000000"/>
                </a:solidFill>
                <a:latin typeface="Times New Roman" panose="02020603050405020304" pitchFamily="18" charset="0"/>
              </a:rPr>
              <a:t>Reactions</a:t>
            </a:r>
            <a:br>
              <a:rPr lang="pt-BR" sz="1800" b="1" dirty="0">
                <a:solidFill>
                  <a:srgbClr val="000000"/>
                </a:solidFill>
                <a:latin typeface="Times New Roman" panose="02020603050405020304" pitchFamily="18" charset="0"/>
              </a:rPr>
            </a:br>
            <a:r>
              <a:rPr lang="pt-BR" sz="2400" dirty="0">
                <a:solidFill>
                  <a:srgbClr val="000000"/>
                </a:solidFill>
                <a:latin typeface="Times New Roman" panose="02020603050405020304" pitchFamily="18" charset="0"/>
              </a:rPr>
              <a:t>C</a:t>
            </a:r>
            <a:r>
              <a:rPr lang="pt-BR" sz="2400" baseline="-25000" dirty="0">
                <a:solidFill>
                  <a:srgbClr val="000000"/>
                </a:solidFill>
                <a:latin typeface="Times New Roman" panose="02020603050405020304" pitchFamily="18" charset="0"/>
              </a:rPr>
              <a:t>3</a:t>
            </a:r>
            <a:r>
              <a:rPr lang="pt-BR" sz="2400" dirty="0">
                <a:solidFill>
                  <a:srgbClr val="000000"/>
                </a:solidFill>
                <a:latin typeface="Times New Roman" panose="02020603050405020304" pitchFamily="18" charset="0"/>
              </a:rPr>
              <a:t>H</a:t>
            </a:r>
            <a:r>
              <a:rPr lang="pt-BR" sz="2400" baseline="-25000" dirty="0">
                <a:solidFill>
                  <a:srgbClr val="000000"/>
                </a:solidFill>
                <a:latin typeface="Times New Roman" panose="02020603050405020304" pitchFamily="18" charset="0"/>
              </a:rPr>
              <a:t>6 </a:t>
            </a:r>
            <a:r>
              <a:rPr lang="pt-BR" sz="2400" dirty="0">
                <a:solidFill>
                  <a:srgbClr val="000000"/>
                </a:solidFill>
                <a:latin typeface="Times New Roman" panose="02020603050405020304" pitchFamily="18" charset="0"/>
              </a:rPr>
              <a:t>+ NH</a:t>
            </a:r>
            <a:r>
              <a:rPr lang="pt-BR" sz="2400" baseline="-25000" dirty="0">
                <a:solidFill>
                  <a:srgbClr val="000000"/>
                </a:solidFill>
                <a:latin typeface="Times New Roman" panose="02020603050405020304" pitchFamily="18" charset="0"/>
              </a:rPr>
              <a:t>3</a:t>
            </a:r>
            <a:r>
              <a:rPr lang="pt-BR" sz="2400" dirty="0">
                <a:solidFill>
                  <a:srgbClr val="000000"/>
                </a:solidFill>
                <a:latin typeface="Times New Roman" panose="02020603050405020304" pitchFamily="18" charset="0"/>
              </a:rPr>
              <a:t> + O</a:t>
            </a:r>
            <a:r>
              <a:rPr lang="pt-BR" sz="2400" baseline="-25000" dirty="0">
                <a:solidFill>
                  <a:srgbClr val="000000"/>
                </a:solidFill>
                <a:latin typeface="Times New Roman" panose="02020603050405020304" pitchFamily="18" charset="0"/>
              </a:rPr>
              <a:t>2</a:t>
            </a:r>
            <a:r>
              <a:rPr lang="pt-BR" sz="2400" dirty="0">
                <a:solidFill>
                  <a:srgbClr val="000000"/>
                </a:solidFill>
                <a:latin typeface="Times New Roman" panose="02020603050405020304" pitchFamily="18" charset="0"/>
              </a:rPr>
              <a:t>→ C</a:t>
            </a:r>
            <a:r>
              <a:rPr lang="pt-BR" sz="2400" baseline="-25000" dirty="0">
                <a:solidFill>
                  <a:srgbClr val="000000"/>
                </a:solidFill>
                <a:latin typeface="Times New Roman" panose="02020603050405020304" pitchFamily="18" charset="0"/>
              </a:rPr>
              <a:t>3</a:t>
            </a:r>
            <a:r>
              <a:rPr lang="pt-BR" sz="2400" dirty="0">
                <a:solidFill>
                  <a:srgbClr val="000000"/>
                </a:solidFill>
                <a:latin typeface="Times New Roman" panose="02020603050405020304" pitchFamily="18" charset="0"/>
              </a:rPr>
              <a:t>H</a:t>
            </a:r>
            <a:r>
              <a:rPr lang="pt-BR" sz="2400" baseline="-25000" dirty="0">
                <a:solidFill>
                  <a:srgbClr val="000000"/>
                </a:solidFill>
                <a:latin typeface="Times New Roman" panose="02020603050405020304" pitchFamily="18" charset="0"/>
              </a:rPr>
              <a:t>3</a:t>
            </a:r>
            <a:r>
              <a:rPr lang="pt-BR" sz="2400" dirty="0">
                <a:solidFill>
                  <a:srgbClr val="000000"/>
                </a:solidFill>
                <a:latin typeface="Times New Roman" panose="02020603050405020304" pitchFamily="18" charset="0"/>
              </a:rPr>
              <a:t>N + H</a:t>
            </a:r>
            <a:r>
              <a:rPr lang="pt-BR" sz="2400" baseline="-25000" dirty="0">
                <a:solidFill>
                  <a:srgbClr val="000000"/>
                </a:solidFill>
                <a:latin typeface="Times New Roman" panose="02020603050405020304" pitchFamily="18" charset="0"/>
              </a:rPr>
              <a:t>2</a:t>
            </a:r>
            <a:r>
              <a:rPr lang="pt-BR" sz="2400" dirty="0">
                <a:solidFill>
                  <a:srgbClr val="000000"/>
                </a:solidFill>
                <a:latin typeface="Times New Roman" panose="02020603050405020304" pitchFamily="18" charset="0"/>
              </a:rPr>
              <a:t>O</a:t>
            </a:r>
          </a:p>
          <a:p>
            <a:r>
              <a:rPr lang="en-US" sz="2400" dirty="0">
                <a:solidFill>
                  <a:srgbClr val="000000"/>
                </a:solidFill>
              </a:rPr>
              <a:t>The reaction is exothermic</a:t>
            </a:r>
          </a:p>
          <a:p>
            <a:r>
              <a:rPr lang="en-US" sz="2400" dirty="0">
                <a:solidFill>
                  <a:srgbClr val="000000"/>
                </a:solidFill>
              </a:rPr>
              <a:t>Stoichiometric ratio: C</a:t>
            </a:r>
            <a:r>
              <a:rPr lang="en-US" sz="2400" baseline="-25000" dirty="0">
                <a:solidFill>
                  <a:srgbClr val="000000"/>
                </a:solidFill>
              </a:rPr>
              <a:t>3</a:t>
            </a:r>
            <a:r>
              <a:rPr lang="en-US" sz="2400" dirty="0">
                <a:solidFill>
                  <a:srgbClr val="000000"/>
                </a:solidFill>
              </a:rPr>
              <a:t>H</a:t>
            </a:r>
            <a:r>
              <a:rPr lang="en-US" sz="2400" baseline="-25000" dirty="0">
                <a:solidFill>
                  <a:srgbClr val="000000"/>
                </a:solidFill>
              </a:rPr>
              <a:t>6</a:t>
            </a:r>
            <a:r>
              <a:rPr lang="en-US" sz="2400" dirty="0">
                <a:solidFill>
                  <a:srgbClr val="000000"/>
                </a:solidFill>
              </a:rPr>
              <a:t> : NH</a:t>
            </a:r>
            <a:r>
              <a:rPr lang="en-US" sz="2400" baseline="-25000" dirty="0">
                <a:solidFill>
                  <a:srgbClr val="000000"/>
                </a:solidFill>
              </a:rPr>
              <a:t>3</a:t>
            </a:r>
            <a:r>
              <a:rPr lang="en-US" sz="2400" dirty="0">
                <a:solidFill>
                  <a:srgbClr val="000000"/>
                </a:solidFill>
              </a:rPr>
              <a:t> : O</a:t>
            </a:r>
            <a:r>
              <a:rPr lang="en-US" sz="2400" baseline="-25000" dirty="0">
                <a:solidFill>
                  <a:srgbClr val="000000"/>
                </a:solidFill>
              </a:rPr>
              <a:t>2</a:t>
            </a:r>
            <a:r>
              <a:rPr lang="en-US" sz="2400" dirty="0">
                <a:solidFill>
                  <a:srgbClr val="000000"/>
                </a:solidFill>
              </a:rPr>
              <a:t> = 1:1:1.5</a:t>
            </a:r>
          </a:p>
          <a:p>
            <a:r>
              <a:rPr lang="en-US" sz="2400" dirty="0">
                <a:solidFill>
                  <a:srgbClr val="000000"/>
                </a:solidFill>
              </a:rPr>
              <a:t>Operating conditions: 1.5 – 3 </a:t>
            </a:r>
            <a:r>
              <a:rPr lang="en-US" sz="2400" dirty="0" err="1">
                <a:solidFill>
                  <a:srgbClr val="000000"/>
                </a:solidFill>
              </a:rPr>
              <a:t>atms</a:t>
            </a:r>
            <a:r>
              <a:rPr lang="en-US" sz="2400" dirty="0">
                <a:solidFill>
                  <a:srgbClr val="000000"/>
                </a:solidFill>
              </a:rPr>
              <a:t> pressure and 400 – 500</a:t>
            </a:r>
            <a:r>
              <a:rPr lang="en-US" sz="2400" baseline="30000" dirty="0">
                <a:solidFill>
                  <a:srgbClr val="000000"/>
                </a:solidFill>
              </a:rPr>
              <a:t>o</a:t>
            </a:r>
            <a:r>
              <a:rPr lang="en-US" sz="2400" dirty="0">
                <a:solidFill>
                  <a:srgbClr val="000000"/>
                </a:solidFill>
              </a:rPr>
              <a:t>C</a:t>
            </a:r>
          </a:p>
          <a:p>
            <a:r>
              <a:rPr lang="en-US" sz="2400" dirty="0">
                <a:solidFill>
                  <a:srgbClr val="000000"/>
                </a:solidFill>
              </a:rPr>
              <a:t>By products: Acetonitrile and Hydrogen cyanide from side reactions</a:t>
            </a:r>
          </a:p>
          <a:p>
            <a:r>
              <a:rPr lang="en-US" sz="2400" dirty="0">
                <a:solidFill>
                  <a:srgbClr val="000000"/>
                </a:solidFill>
              </a:rPr>
              <a:t>Catalyst: Mo-Bi catalyst</a:t>
            </a:r>
            <a:r>
              <a:rPr lang="en-US" sz="2400" dirty="0"/>
              <a:t> </a:t>
            </a:r>
            <a:endParaRPr lang="en-US" dirty="0"/>
          </a:p>
        </p:txBody>
      </p:sp>
      <p:sp>
        <p:nvSpPr>
          <p:cNvPr id="4" name="Slide Number Placeholder 3">
            <a:extLst>
              <a:ext uri="{FF2B5EF4-FFF2-40B4-BE49-F238E27FC236}">
                <a16:creationId xmlns:a16="http://schemas.microsoft.com/office/drawing/2014/main" id="{51928905-097F-4BF2-916B-E61557A431D6}"/>
              </a:ext>
            </a:extLst>
          </p:cNvPr>
          <p:cNvSpPr>
            <a:spLocks noGrp="1"/>
          </p:cNvSpPr>
          <p:nvPr>
            <p:ph type="sldNum" sz="quarter" idx="12"/>
          </p:nvPr>
        </p:nvSpPr>
        <p:spPr/>
        <p:txBody>
          <a:bodyPr/>
          <a:lstStyle/>
          <a:p>
            <a:fld id="{B6F15528-21DE-4FAA-801E-634DDDAF4B2B}" type="slidenum">
              <a:rPr lang="en-US" smtClean="0"/>
              <a:pPr/>
              <a:t>50</a:t>
            </a:fld>
            <a:endParaRPr lang="en-US"/>
          </a:p>
        </p:txBody>
      </p:sp>
      <p:pic>
        <p:nvPicPr>
          <p:cNvPr id="5" name="Picture 4">
            <a:extLst>
              <a:ext uri="{FF2B5EF4-FFF2-40B4-BE49-F238E27FC236}">
                <a16:creationId xmlns:a16="http://schemas.microsoft.com/office/drawing/2014/main" id="{464BD621-B9C2-491D-8424-91C92EAEDC76}"/>
              </a:ext>
            </a:extLst>
          </p:cNvPr>
          <p:cNvPicPr>
            <a:picLocks noChangeAspect="1"/>
          </p:cNvPicPr>
          <p:nvPr/>
        </p:nvPicPr>
        <p:blipFill>
          <a:blip r:embed="rId2"/>
          <a:stretch>
            <a:fillRect/>
          </a:stretch>
        </p:blipFill>
        <p:spPr>
          <a:xfrm>
            <a:off x="2361872" y="1153044"/>
            <a:ext cx="1830336" cy="1452648"/>
          </a:xfrm>
          <a:prstGeom prst="rect">
            <a:avLst/>
          </a:prstGeom>
        </p:spPr>
      </p:pic>
      <p:pic>
        <p:nvPicPr>
          <p:cNvPr id="7" name="Picture 6">
            <a:extLst>
              <a:ext uri="{FF2B5EF4-FFF2-40B4-BE49-F238E27FC236}">
                <a16:creationId xmlns:a16="http://schemas.microsoft.com/office/drawing/2014/main" id="{8FD74248-6DC1-4945-82B7-DF270DB174A8}"/>
              </a:ext>
            </a:extLst>
          </p:cNvPr>
          <p:cNvPicPr>
            <a:picLocks noChangeAspect="1"/>
          </p:cNvPicPr>
          <p:nvPr/>
        </p:nvPicPr>
        <p:blipFill>
          <a:blip r:embed="rId3"/>
          <a:stretch>
            <a:fillRect/>
          </a:stretch>
        </p:blipFill>
        <p:spPr>
          <a:xfrm>
            <a:off x="4572881" y="1153045"/>
            <a:ext cx="2847975" cy="1895475"/>
          </a:xfrm>
          <a:prstGeom prst="rect">
            <a:avLst/>
          </a:prstGeom>
        </p:spPr>
      </p:pic>
      <p:pic>
        <p:nvPicPr>
          <p:cNvPr id="9" name="Picture 8">
            <a:extLst>
              <a:ext uri="{FF2B5EF4-FFF2-40B4-BE49-F238E27FC236}">
                <a16:creationId xmlns:a16="http://schemas.microsoft.com/office/drawing/2014/main" id="{CE50CE40-63FD-404F-A454-316341C48552}"/>
              </a:ext>
            </a:extLst>
          </p:cNvPr>
          <p:cNvPicPr>
            <a:picLocks noChangeAspect="1"/>
          </p:cNvPicPr>
          <p:nvPr/>
        </p:nvPicPr>
        <p:blipFill>
          <a:blip r:embed="rId4"/>
          <a:stretch>
            <a:fillRect/>
          </a:stretch>
        </p:blipFill>
        <p:spPr>
          <a:xfrm>
            <a:off x="8097129" y="1788621"/>
            <a:ext cx="1732999" cy="1012656"/>
          </a:xfrm>
          <a:prstGeom prst="rect">
            <a:avLst/>
          </a:prstGeom>
        </p:spPr>
      </p:pic>
      <p:sp>
        <p:nvSpPr>
          <p:cNvPr id="10" name="TextBox 9">
            <a:extLst>
              <a:ext uri="{FF2B5EF4-FFF2-40B4-BE49-F238E27FC236}">
                <a16:creationId xmlns:a16="http://schemas.microsoft.com/office/drawing/2014/main" id="{0DABF9D3-DCCC-4C45-888E-0F9DADFEAF19}"/>
              </a:ext>
            </a:extLst>
          </p:cNvPr>
          <p:cNvSpPr txBox="1"/>
          <p:nvPr/>
        </p:nvSpPr>
        <p:spPr>
          <a:xfrm>
            <a:off x="8149901" y="1497101"/>
            <a:ext cx="679994" cy="369332"/>
          </a:xfrm>
          <a:prstGeom prst="rect">
            <a:avLst/>
          </a:prstGeom>
          <a:noFill/>
        </p:spPr>
        <p:txBody>
          <a:bodyPr wrap="none" rtlCol="0">
            <a:spAutoFit/>
          </a:bodyPr>
          <a:lstStyle/>
          <a:p>
            <a:r>
              <a:rPr lang="en-US" b="1" dirty="0"/>
              <a:t>Uses</a:t>
            </a:r>
            <a:r>
              <a:rPr lang="en-US" dirty="0"/>
              <a:t> </a:t>
            </a:r>
          </a:p>
        </p:txBody>
      </p:sp>
    </p:spTree>
    <p:extLst>
      <p:ext uri="{BB962C8B-B14F-4D97-AF65-F5344CB8AC3E}">
        <p14:creationId xmlns:p14="http://schemas.microsoft.com/office/powerpoint/2010/main" val="4186825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9313-952D-4340-AF4A-32E93C0A295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0D5DF13-5B09-4D55-8FEB-13F9F157D3E3}"/>
              </a:ext>
            </a:extLst>
          </p:cNvPr>
          <p:cNvPicPr>
            <a:picLocks noGrp="1" noChangeAspect="1"/>
          </p:cNvPicPr>
          <p:nvPr>
            <p:ph idx="1"/>
          </p:nvPr>
        </p:nvPicPr>
        <p:blipFill>
          <a:blip r:embed="rId2"/>
          <a:stretch>
            <a:fillRect/>
          </a:stretch>
        </p:blipFill>
        <p:spPr>
          <a:xfrm>
            <a:off x="2209801" y="1710775"/>
            <a:ext cx="7724485" cy="4872587"/>
          </a:xfrm>
        </p:spPr>
      </p:pic>
      <p:sp>
        <p:nvSpPr>
          <p:cNvPr id="4" name="Slide Number Placeholder 3">
            <a:extLst>
              <a:ext uri="{FF2B5EF4-FFF2-40B4-BE49-F238E27FC236}">
                <a16:creationId xmlns:a16="http://schemas.microsoft.com/office/drawing/2014/main" id="{4A991B2D-E633-48C9-A5D5-3BD80E1A4FD4}"/>
              </a:ext>
            </a:extLst>
          </p:cNvPr>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968083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B23A-CB41-B1F9-978B-70AF229CD35D}"/>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62A28ECA-EFD6-4890-2641-4F31A5758905}"/>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31181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Synthesis gas (CO + H</a:t>
            </a:r>
            <a:r>
              <a:rPr lang="en-US" baseline="-25000" dirty="0"/>
              <a:t>2</a:t>
            </a:r>
            <a:r>
              <a:rPr lang="en-US" dirty="0"/>
              <a:t>)</a:t>
            </a:r>
          </a:p>
        </p:txBody>
      </p:sp>
      <p:sp>
        <p:nvSpPr>
          <p:cNvPr id="3" name="Content Placeholder 2"/>
          <p:cNvSpPr>
            <a:spLocks noGrp="1"/>
          </p:cNvSpPr>
          <p:nvPr>
            <p:ph idx="1"/>
          </p:nvPr>
        </p:nvSpPr>
        <p:spPr>
          <a:xfrm>
            <a:off x="1676400" y="1600201"/>
            <a:ext cx="8991600" cy="4525963"/>
          </a:xfrm>
        </p:spPr>
        <p:txBody>
          <a:bodyPr>
            <a:normAutofit lnSpcReduction="10000"/>
          </a:bodyPr>
          <a:lstStyle/>
          <a:p>
            <a:r>
              <a:rPr lang="en-US" dirty="0"/>
              <a:t>This is mixture of CO and H</a:t>
            </a:r>
            <a:r>
              <a:rPr lang="en-US" baseline="-25000" dirty="0"/>
              <a:t>2</a:t>
            </a:r>
          </a:p>
          <a:p>
            <a:r>
              <a:rPr lang="en-US" dirty="0"/>
              <a:t>This can be produced by </a:t>
            </a:r>
          </a:p>
          <a:p>
            <a:pPr marL="514350" indent="-514350">
              <a:buFont typeface="+mj-lt"/>
              <a:buAutoNum type="arabicPeriod"/>
            </a:pPr>
            <a:r>
              <a:rPr lang="en-US" dirty="0"/>
              <a:t>coal gasification (water gas process)- the process is based on reaction of coke with steam and air.  2C + O</a:t>
            </a:r>
            <a:r>
              <a:rPr lang="en-US" baseline="-25000" dirty="0"/>
              <a:t>2</a:t>
            </a:r>
            <a:r>
              <a:rPr lang="en-US" dirty="0"/>
              <a:t>→2CO, </a:t>
            </a:r>
          </a:p>
          <a:p>
            <a:pPr marL="514350" indent="-514350">
              <a:buFont typeface="+mj-lt"/>
              <a:buAutoNum type="arabicPeriod"/>
            </a:pPr>
            <a:r>
              <a:rPr lang="en-US" dirty="0"/>
              <a:t>C + H</a:t>
            </a:r>
            <a:r>
              <a:rPr lang="en-US" baseline="-25000" dirty="0"/>
              <a:t>2</a:t>
            </a:r>
            <a:r>
              <a:rPr lang="en-US" dirty="0"/>
              <a:t>O →CO + H</a:t>
            </a:r>
            <a:r>
              <a:rPr lang="en-US" baseline="-25000" dirty="0"/>
              <a:t>2</a:t>
            </a:r>
          </a:p>
          <a:p>
            <a:pPr marL="514350" indent="-514350">
              <a:buFont typeface="+mj-lt"/>
              <a:buAutoNum type="arabicPeriod"/>
            </a:pPr>
            <a:r>
              <a:rPr lang="en-US" dirty="0">
                <a:solidFill>
                  <a:srgbClr val="FF0000"/>
                </a:solidFill>
              </a:rPr>
              <a:t>Natural gas steam reforming process</a:t>
            </a:r>
            <a:r>
              <a:rPr lang="en-US" dirty="0"/>
              <a:t>-catalytic oxidation of methane by  steam. Catalyst is nickel on alumina, 700 deg C.</a:t>
            </a:r>
          </a:p>
          <a:p>
            <a:pPr marL="514350" indent="-514350">
              <a:buFont typeface="+mj-lt"/>
              <a:buAutoNum type="arabicPeriod"/>
            </a:pPr>
            <a:r>
              <a:rPr lang="en-US" dirty="0"/>
              <a:t>Naphtha reforming process</a:t>
            </a:r>
          </a:p>
          <a:p>
            <a:pPr marL="514350" indent="-51435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37972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Synthesis gas to petrochemicals</a:t>
            </a:r>
          </a:p>
        </p:txBody>
      </p:sp>
      <p:sp>
        <p:nvSpPr>
          <p:cNvPr id="3" name="Content Placeholder 2"/>
          <p:cNvSpPr>
            <a:spLocks noGrp="1"/>
          </p:cNvSpPr>
          <p:nvPr>
            <p:ph idx="1"/>
          </p:nvPr>
        </p:nvSpPr>
        <p:spPr/>
        <p:txBody>
          <a:bodyPr>
            <a:normAutofit/>
          </a:bodyPr>
          <a:lstStyle/>
          <a:p>
            <a:r>
              <a:rPr lang="en-US" dirty="0"/>
              <a:t>Methanol </a:t>
            </a:r>
          </a:p>
          <a:p>
            <a:r>
              <a:rPr lang="en-US" dirty="0"/>
              <a:t>Molecular wt. 32.04</a:t>
            </a:r>
          </a:p>
          <a:p>
            <a:r>
              <a:rPr lang="en-US" dirty="0"/>
              <a:t>Melting point -97.8 </a:t>
            </a:r>
            <a:r>
              <a:rPr lang="en-US" dirty="0" err="1"/>
              <a:t>degC</a:t>
            </a:r>
            <a:endParaRPr lang="en-US" dirty="0"/>
          </a:p>
          <a:p>
            <a:r>
              <a:rPr lang="en-US" dirty="0"/>
              <a:t>Boiling pt 64.7 </a:t>
            </a:r>
            <a:r>
              <a:rPr lang="en-US" dirty="0" err="1"/>
              <a:t>DegC</a:t>
            </a:r>
            <a:endParaRPr lang="en-US" dirty="0"/>
          </a:p>
          <a:p>
            <a:r>
              <a:rPr lang="en-US" dirty="0"/>
              <a:t>Process – catalytic hydrogenation of CO.</a:t>
            </a:r>
          </a:p>
          <a:p>
            <a:pPr>
              <a:buNone/>
            </a:pPr>
            <a:r>
              <a:rPr lang="en-US" dirty="0"/>
              <a:t>Chemical reaction- CO + 2H</a:t>
            </a:r>
            <a:r>
              <a:rPr lang="en-US" baseline="-25000" dirty="0"/>
              <a:t>2</a:t>
            </a:r>
            <a:r>
              <a:rPr lang="en-US" dirty="0"/>
              <a:t> → CH</a:t>
            </a:r>
            <a:r>
              <a:rPr lang="en-US" baseline="-25000" dirty="0"/>
              <a:t>3</a:t>
            </a:r>
            <a:r>
              <a:rPr lang="en-US" dirty="0"/>
              <a:t>OH</a:t>
            </a:r>
          </a:p>
          <a:p>
            <a:pPr>
              <a:buNone/>
            </a:pPr>
            <a:r>
              <a:rPr lang="en-US" dirty="0"/>
              <a:t>        side reactions CO + 3H</a:t>
            </a:r>
            <a:r>
              <a:rPr lang="en-US" baseline="-25000" dirty="0"/>
              <a:t>2</a:t>
            </a:r>
            <a:r>
              <a:rPr lang="en-US" dirty="0"/>
              <a:t> →CH</a:t>
            </a:r>
            <a:r>
              <a:rPr lang="en-US" baseline="-25000" dirty="0"/>
              <a:t>4</a:t>
            </a:r>
            <a:r>
              <a:rPr lang="en-US" dirty="0"/>
              <a:t> + CO</a:t>
            </a:r>
            <a:r>
              <a:rPr lang="en-US" baseline="-25000" dirty="0"/>
              <a:t>2</a:t>
            </a:r>
          </a:p>
          <a:p>
            <a:pPr>
              <a:buNone/>
            </a:pPr>
            <a:r>
              <a:rPr lang="en-US" dirty="0"/>
              <a:t>                                   2CO +2H</a:t>
            </a:r>
            <a:r>
              <a:rPr lang="en-US" baseline="-25000" dirty="0"/>
              <a:t>2</a:t>
            </a:r>
            <a:r>
              <a:rPr lang="en-US" dirty="0"/>
              <a:t> → CH</a:t>
            </a:r>
            <a:r>
              <a:rPr lang="en-US" baseline="-25000" dirty="0"/>
              <a:t>4</a:t>
            </a:r>
            <a:r>
              <a:rPr lang="en-US" dirty="0"/>
              <a:t> + CO</a:t>
            </a:r>
            <a:r>
              <a:rPr lang="en-US" baseline="-25000" dirty="0"/>
              <a:t>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11908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Hydrogen and CO in a mole ratio of 2.25 is compressed 3000-5000 psi, mixed with recycle gas, and fed to a high pressure converter. Internal preheat is usually used. The reactor is copper lined steel and contains a mixed catalyst of zinc oxide, chromium oxide, manganese oxide or aluminum oxide.</a:t>
            </a:r>
          </a:p>
          <a:p>
            <a:r>
              <a:rPr lang="en-US" dirty="0"/>
              <a:t>Temperature is maintained at 300-375 Deg C by proper space velocity and heat exchange design.</a:t>
            </a:r>
          </a:p>
          <a:p>
            <a:r>
              <a:rPr lang="en-US" dirty="0"/>
              <a:t>The exit gases are cooled by heat exchange reactant stream and then water</a:t>
            </a:r>
          </a:p>
          <a:p>
            <a:r>
              <a:rPr lang="en-US" dirty="0"/>
              <a:t>The methanol condenses.</a:t>
            </a:r>
          </a:p>
          <a:p>
            <a:r>
              <a:rPr lang="en-US" dirty="0"/>
              <a:t>The liquid methanol is depressurized, purified by permanganate to retraces of ketones, aldehydes, and other impurities, sent to a stripper to remove light ends such  as dimethyl ether, and to a fractionator to separate methanol from the higher molecular weight compounds.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50952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1028" name="Picture 4"/>
          <p:cNvPicPr>
            <a:picLocks noGrp="1" noChangeAspect="1" noChangeArrowheads="1"/>
          </p:cNvPicPr>
          <p:nvPr>
            <p:ph idx="1"/>
          </p:nvPr>
        </p:nvPicPr>
        <p:blipFill>
          <a:blip r:embed="rId2"/>
          <a:srcRect/>
          <a:stretch>
            <a:fillRect/>
          </a:stretch>
        </p:blipFill>
        <p:spPr bwMode="auto">
          <a:xfrm>
            <a:off x="1524000" y="152400"/>
            <a:ext cx="9144000" cy="6705600"/>
          </a:xfrm>
          <a:prstGeom prst="rect">
            <a:avLst/>
          </a:prstGeom>
          <a:noFill/>
          <a:ln w="9525">
            <a:noFill/>
            <a:miter lim="800000"/>
            <a:headEnd/>
            <a:tailEnd/>
          </a:ln>
          <a:effectLst/>
        </p:spPr>
      </p:pic>
      <p:sp>
        <p:nvSpPr>
          <p:cNvPr id="8" name="Rectangle 7"/>
          <p:cNvSpPr/>
          <p:nvPr/>
        </p:nvSpPr>
        <p:spPr>
          <a:xfrm>
            <a:off x="1524000" y="6356350"/>
            <a:ext cx="685800" cy="533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460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3008</Words>
  <Application>Microsoft Office PowerPoint</Application>
  <PresentationFormat>Widescreen</PresentationFormat>
  <Paragraphs>230</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Aptos</vt:lpstr>
      <vt:lpstr>Aptos Display</vt:lpstr>
      <vt:lpstr>Arial</vt:lpstr>
      <vt:lpstr>Calibri</vt:lpstr>
      <vt:lpstr>Times New Roman</vt:lpstr>
      <vt:lpstr>TimesLTStd-Roman</vt:lpstr>
      <vt:lpstr>Wingdings</vt:lpstr>
      <vt:lpstr>Office Theme</vt:lpstr>
      <vt:lpstr>PowerPoint Presentation</vt:lpstr>
      <vt:lpstr>Manufacture of Methanol from Synthesis Gas</vt:lpstr>
      <vt:lpstr>PFD-Methanol from synthesis gas</vt:lpstr>
      <vt:lpstr>Process description of Methanol production from Syn gas</vt:lpstr>
      <vt:lpstr>Petrochemicals based on methane  (Formaldehyde and Chloromethanes) </vt:lpstr>
      <vt:lpstr>Synthesis gas (CO + H2)</vt:lpstr>
      <vt:lpstr>Synthesis gas to petrochemicals</vt:lpstr>
      <vt:lpstr>PowerPoint Presentation</vt:lpstr>
      <vt:lpstr>PowerPoint Presentation</vt:lpstr>
      <vt:lpstr>Formaldehyde from Methanol</vt:lpstr>
      <vt:lpstr>Process description</vt:lpstr>
      <vt:lpstr>Flow sheet of Formaldehyde production  </vt:lpstr>
      <vt:lpstr>Manufacture of Chloromethanes from methane</vt:lpstr>
      <vt:lpstr>PFD-Chloromethanes</vt:lpstr>
      <vt:lpstr>PowerPoint Presentation</vt:lpstr>
      <vt:lpstr>Consumption pattern of Chloromethanes</vt:lpstr>
      <vt:lpstr>Petrochemicals from C2 compounds</vt:lpstr>
      <vt:lpstr>Ethylene dichloride</vt:lpstr>
      <vt:lpstr>PFD-Vinyl Chloride from Ethylene  </vt:lpstr>
      <vt:lpstr>Vinyl chloride production  </vt:lpstr>
      <vt:lpstr>PowerPoint Presentation</vt:lpstr>
      <vt:lpstr>Ethylene Oxide </vt:lpstr>
      <vt:lpstr>Flow sheet of production of ethylene oxide</vt:lpstr>
      <vt:lpstr>Ethanolamines </vt:lpstr>
      <vt:lpstr>PowerPoint Presentation</vt:lpstr>
      <vt:lpstr>Topic to be read by students from Dryden’s book</vt:lpstr>
      <vt:lpstr>Polyethylene </vt:lpstr>
      <vt:lpstr>The reaction steps</vt:lpstr>
      <vt:lpstr>PowerPoint Presentation</vt:lpstr>
      <vt:lpstr>PowerPoint Presentation</vt:lpstr>
      <vt:lpstr>Types of PE</vt:lpstr>
      <vt:lpstr>Low Density Polyethylene</vt:lpstr>
      <vt:lpstr>PowerPoint Presentation</vt:lpstr>
      <vt:lpstr>High Density Polyethylene</vt:lpstr>
      <vt:lpstr>PowerPoint Presentation</vt:lpstr>
      <vt:lpstr>LINEAR LOW DENSITY POLYETHYLENE</vt:lpstr>
      <vt:lpstr>PowerPoint Presentation</vt:lpstr>
      <vt:lpstr>Low pressure Ziegler process for high density polyethylene manufacture  </vt:lpstr>
      <vt:lpstr>HDPE</vt:lpstr>
      <vt:lpstr>PowerPoint Presentation</vt:lpstr>
      <vt:lpstr>Propylene and allied chemicals</vt:lpstr>
      <vt:lpstr>Mechanism of formation of olefin in catalytic cracking</vt:lpstr>
      <vt:lpstr>PowerPoint Presentation</vt:lpstr>
      <vt:lpstr>Polypropylene</vt:lpstr>
      <vt:lpstr>PFD-Polypropylene</vt:lpstr>
      <vt:lpstr>Petrochemicals from propylene</vt:lpstr>
      <vt:lpstr>Isopropanol </vt:lpstr>
      <vt:lpstr>PowerPoint Presentation</vt:lpstr>
      <vt:lpstr>PowerPoint Presentation</vt:lpstr>
      <vt:lpstr>Acrylonitrile from Propylene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2026-03-10T11:23:47Z</dcterms:created>
  <dcterms:modified xsi:type="dcterms:W3CDTF">2026-03-10T11:27:08Z</dcterms:modified>
</cp:coreProperties>
</file>