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92" r:id="rId2"/>
    <p:sldId id="795" r:id="rId3"/>
    <p:sldId id="311" r:id="rId4"/>
    <p:sldId id="481" r:id="rId5"/>
    <p:sldId id="482" r:id="rId6"/>
    <p:sldId id="483" r:id="rId7"/>
    <p:sldId id="793" r:id="rId8"/>
    <p:sldId id="895" r:id="rId9"/>
    <p:sldId id="796" r:id="rId10"/>
    <p:sldId id="797" r:id="rId11"/>
    <p:sldId id="798" r:id="rId12"/>
    <p:sldId id="811" r:id="rId13"/>
    <p:sldId id="800" r:id="rId14"/>
    <p:sldId id="801" r:id="rId15"/>
    <p:sldId id="802" r:id="rId16"/>
    <p:sldId id="803" r:id="rId17"/>
    <p:sldId id="799" r:id="rId18"/>
    <p:sldId id="804" r:id="rId19"/>
    <p:sldId id="805" r:id="rId20"/>
    <p:sldId id="806" r:id="rId21"/>
    <p:sldId id="807" r:id="rId22"/>
    <p:sldId id="810" r:id="rId23"/>
    <p:sldId id="808" r:id="rId24"/>
    <p:sldId id="809" r:id="rId25"/>
    <p:sldId id="813" r:id="rId26"/>
    <p:sldId id="812" r:id="rId27"/>
    <p:sldId id="814" r:id="rId28"/>
    <p:sldId id="815" r:id="rId29"/>
    <p:sldId id="817" r:id="rId30"/>
    <p:sldId id="818" r:id="rId31"/>
    <p:sldId id="267" r:id="rId32"/>
    <p:sldId id="816" r:id="rId33"/>
    <p:sldId id="819" r:id="rId34"/>
    <p:sldId id="820" r:id="rId35"/>
    <p:sldId id="821" r:id="rId36"/>
    <p:sldId id="822" r:id="rId37"/>
    <p:sldId id="823" r:id="rId38"/>
    <p:sldId id="824" r:id="rId39"/>
    <p:sldId id="825" r:id="rId40"/>
    <p:sldId id="25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51D9A-1F9C-ABED-9E59-6410BDC4E6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92BAF3D-69FE-31D4-0DB1-AF9D2C2F28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87D4B90-43D7-6B82-C21C-7E1C932FC036}"/>
              </a:ext>
            </a:extLst>
          </p:cNvPr>
          <p:cNvSpPr>
            <a:spLocks noGrp="1"/>
          </p:cNvSpPr>
          <p:nvPr>
            <p:ph type="dt" sz="half" idx="10"/>
          </p:nvPr>
        </p:nvSpPr>
        <p:spPr/>
        <p:txBody>
          <a:bodyPr/>
          <a:lstStyle/>
          <a:p>
            <a:fld id="{28E3676F-7193-4A0E-9252-F14B28CC3368}" type="datetimeFigureOut">
              <a:rPr lang="en-IN" smtClean="0"/>
              <a:t>10-03-2026</a:t>
            </a:fld>
            <a:endParaRPr lang="en-IN"/>
          </a:p>
        </p:txBody>
      </p:sp>
      <p:sp>
        <p:nvSpPr>
          <p:cNvPr id="5" name="Footer Placeholder 4">
            <a:extLst>
              <a:ext uri="{FF2B5EF4-FFF2-40B4-BE49-F238E27FC236}">
                <a16:creationId xmlns:a16="http://schemas.microsoft.com/office/drawing/2014/main" id="{8321CDCA-A51B-A978-E1D1-F751C729C7C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17FC80E-52E8-CF85-8E85-6048BC1EEE71}"/>
              </a:ext>
            </a:extLst>
          </p:cNvPr>
          <p:cNvSpPr>
            <a:spLocks noGrp="1"/>
          </p:cNvSpPr>
          <p:nvPr>
            <p:ph type="sldNum" sz="quarter" idx="12"/>
          </p:nvPr>
        </p:nvSpPr>
        <p:spPr/>
        <p:txBody>
          <a:bodyPr/>
          <a:lstStyle/>
          <a:p>
            <a:fld id="{3B735759-1829-4D93-815B-E17F7B14571B}" type="slidenum">
              <a:rPr lang="en-IN" smtClean="0"/>
              <a:t>‹#›</a:t>
            </a:fld>
            <a:endParaRPr lang="en-IN"/>
          </a:p>
        </p:txBody>
      </p:sp>
    </p:spTree>
    <p:extLst>
      <p:ext uri="{BB962C8B-B14F-4D97-AF65-F5344CB8AC3E}">
        <p14:creationId xmlns:p14="http://schemas.microsoft.com/office/powerpoint/2010/main" val="340805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E02E-5B02-CD9C-4FB2-D3E84DDD44B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019282E-A0FE-B6C1-5FBC-DC995CBC4D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E7D76D9-12B9-32D4-7DF7-89C35104BCF5}"/>
              </a:ext>
            </a:extLst>
          </p:cNvPr>
          <p:cNvSpPr>
            <a:spLocks noGrp="1"/>
          </p:cNvSpPr>
          <p:nvPr>
            <p:ph type="dt" sz="half" idx="10"/>
          </p:nvPr>
        </p:nvSpPr>
        <p:spPr/>
        <p:txBody>
          <a:bodyPr/>
          <a:lstStyle/>
          <a:p>
            <a:fld id="{28E3676F-7193-4A0E-9252-F14B28CC3368}" type="datetimeFigureOut">
              <a:rPr lang="en-IN" smtClean="0"/>
              <a:t>10-03-2026</a:t>
            </a:fld>
            <a:endParaRPr lang="en-IN"/>
          </a:p>
        </p:txBody>
      </p:sp>
      <p:sp>
        <p:nvSpPr>
          <p:cNvPr id="5" name="Footer Placeholder 4">
            <a:extLst>
              <a:ext uri="{FF2B5EF4-FFF2-40B4-BE49-F238E27FC236}">
                <a16:creationId xmlns:a16="http://schemas.microsoft.com/office/drawing/2014/main" id="{F7D9041B-F31F-4E37-23F7-90E66BD738C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4CD6C13-58FF-F674-2368-7BACDC5EDCE1}"/>
              </a:ext>
            </a:extLst>
          </p:cNvPr>
          <p:cNvSpPr>
            <a:spLocks noGrp="1"/>
          </p:cNvSpPr>
          <p:nvPr>
            <p:ph type="sldNum" sz="quarter" idx="12"/>
          </p:nvPr>
        </p:nvSpPr>
        <p:spPr/>
        <p:txBody>
          <a:bodyPr/>
          <a:lstStyle/>
          <a:p>
            <a:fld id="{3B735759-1829-4D93-815B-E17F7B14571B}" type="slidenum">
              <a:rPr lang="en-IN" smtClean="0"/>
              <a:t>‹#›</a:t>
            </a:fld>
            <a:endParaRPr lang="en-IN"/>
          </a:p>
        </p:txBody>
      </p:sp>
    </p:spTree>
    <p:extLst>
      <p:ext uri="{BB962C8B-B14F-4D97-AF65-F5344CB8AC3E}">
        <p14:creationId xmlns:p14="http://schemas.microsoft.com/office/powerpoint/2010/main" val="389465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FBE239-F985-A433-D43F-1E2C81CEF4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5AE9E25-1DA1-2F99-BA22-56EFFA38A6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A1A62B1-95C0-C4E4-DE1D-F4C2571CD163}"/>
              </a:ext>
            </a:extLst>
          </p:cNvPr>
          <p:cNvSpPr>
            <a:spLocks noGrp="1"/>
          </p:cNvSpPr>
          <p:nvPr>
            <p:ph type="dt" sz="half" idx="10"/>
          </p:nvPr>
        </p:nvSpPr>
        <p:spPr/>
        <p:txBody>
          <a:bodyPr/>
          <a:lstStyle/>
          <a:p>
            <a:fld id="{28E3676F-7193-4A0E-9252-F14B28CC3368}" type="datetimeFigureOut">
              <a:rPr lang="en-IN" smtClean="0"/>
              <a:t>10-03-2026</a:t>
            </a:fld>
            <a:endParaRPr lang="en-IN"/>
          </a:p>
        </p:txBody>
      </p:sp>
      <p:sp>
        <p:nvSpPr>
          <p:cNvPr id="5" name="Footer Placeholder 4">
            <a:extLst>
              <a:ext uri="{FF2B5EF4-FFF2-40B4-BE49-F238E27FC236}">
                <a16:creationId xmlns:a16="http://schemas.microsoft.com/office/drawing/2014/main" id="{B6FEDB31-501B-B5AC-6C67-C8F7E27E843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DD185D9-CAD8-3B24-1554-A1F7168B115A}"/>
              </a:ext>
            </a:extLst>
          </p:cNvPr>
          <p:cNvSpPr>
            <a:spLocks noGrp="1"/>
          </p:cNvSpPr>
          <p:nvPr>
            <p:ph type="sldNum" sz="quarter" idx="12"/>
          </p:nvPr>
        </p:nvSpPr>
        <p:spPr/>
        <p:txBody>
          <a:bodyPr/>
          <a:lstStyle/>
          <a:p>
            <a:fld id="{3B735759-1829-4D93-815B-E17F7B14571B}" type="slidenum">
              <a:rPr lang="en-IN" smtClean="0"/>
              <a:t>‹#›</a:t>
            </a:fld>
            <a:endParaRPr lang="en-IN"/>
          </a:p>
        </p:txBody>
      </p:sp>
    </p:spTree>
    <p:extLst>
      <p:ext uri="{BB962C8B-B14F-4D97-AF65-F5344CB8AC3E}">
        <p14:creationId xmlns:p14="http://schemas.microsoft.com/office/powerpoint/2010/main" val="300320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CEFA-ED55-0D10-6F22-604F0884944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7D82171-C25D-29F5-E22D-E91BA3F1EE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A6ACA61-6F6A-08E1-9ED5-3E9CB0470DDD}"/>
              </a:ext>
            </a:extLst>
          </p:cNvPr>
          <p:cNvSpPr>
            <a:spLocks noGrp="1"/>
          </p:cNvSpPr>
          <p:nvPr>
            <p:ph type="dt" sz="half" idx="10"/>
          </p:nvPr>
        </p:nvSpPr>
        <p:spPr/>
        <p:txBody>
          <a:bodyPr/>
          <a:lstStyle/>
          <a:p>
            <a:fld id="{28E3676F-7193-4A0E-9252-F14B28CC3368}" type="datetimeFigureOut">
              <a:rPr lang="en-IN" smtClean="0"/>
              <a:t>10-03-2026</a:t>
            </a:fld>
            <a:endParaRPr lang="en-IN"/>
          </a:p>
        </p:txBody>
      </p:sp>
      <p:sp>
        <p:nvSpPr>
          <p:cNvPr id="5" name="Footer Placeholder 4">
            <a:extLst>
              <a:ext uri="{FF2B5EF4-FFF2-40B4-BE49-F238E27FC236}">
                <a16:creationId xmlns:a16="http://schemas.microsoft.com/office/drawing/2014/main" id="{52ED55C4-9264-4FBB-4097-A6325BD5881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F0DEEB5-41B3-17A7-7236-7B75BED2BEAB}"/>
              </a:ext>
            </a:extLst>
          </p:cNvPr>
          <p:cNvSpPr>
            <a:spLocks noGrp="1"/>
          </p:cNvSpPr>
          <p:nvPr>
            <p:ph type="sldNum" sz="quarter" idx="12"/>
          </p:nvPr>
        </p:nvSpPr>
        <p:spPr/>
        <p:txBody>
          <a:bodyPr/>
          <a:lstStyle/>
          <a:p>
            <a:fld id="{3B735759-1829-4D93-815B-E17F7B14571B}" type="slidenum">
              <a:rPr lang="en-IN" smtClean="0"/>
              <a:t>‹#›</a:t>
            </a:fld>
            <a:endParaRPr lang="en-IN"/>
          </a:p>
        </p:txBody>
      </p:sp>
    </p:spTree>
    <p:extLst>
      <p:ext uri="{BB962C8B-B14F-4D97-AF65-F5344CB8AC3E}">
        <p14:creationId xmlns:p14="http://schemas.microsoft.com/office/powerpoint/2010/main" val="45185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5FC5D-DDDA-1562-5C28-21E8F706C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E22CD1E-4FF3-9EEB-7D82-3F3FB48608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7BC648-ABB5-8976-B614-08CF4F3747CE}"/>
              </a:ext>
            </a:extLst>
          </p:cNvPr>
          <p:cNvSpPr>
            <a:spLocks noGrp="1"/>
          </p:cNvSpPr>
          <p:nvPr>
            <p:ph type="dt" sz="half" idx="10"/>
          </p:nvPr>
        </p:nvSpPr>
        <p:spPr/>
        <p:txBody>
          <a:bodyPr/>
          <a:lstStyle/>
          <a:p>
            <a:fld id="{28E3676F-7193-4A0E-9252-F14B28CC3368}" type="datetimeFigureOut">
              <a:rPr lang="en-IN" smtClean="0"/>
              <a:t>10-03-2026</a:t>
            </a:fld>
            <a:endParaRPr lang="en-IN"/>
          </a:p>
        </p:txBody>
      </p:sp>
      <p:sp>
        <p:nvSpPr>
          <p:cNvPr id="5" name="Footer Placeholder 4">
            <a:extLst>
              <a:ext uri="{FF2B5EF4-FFF2-40B4-BE49-F238E27FC236}">
                <a16:creationId xmlns:a16="http://schemas.microsoft.com/office/drawing/2014/main" id="{E667B614-B096-FCDC-FDFC-AE70517C38D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853FB89-5A2B-6CE7-57D3-871D9C8C6312}"/>
              </a:ext>
            </a:extLst>
          </p:cNvPr>
          <p:cNvSpPr>
            <a:spLocks noGrp="1"/>
          </p:cNvSpPr>
          <p:nvPr>
            <p:ph type="sldNum" sz="quarter" idx="12"/>
          </p:nvPr>
        </p:nvSpPr>
        <p:spPr/>
        <p:txBody>
          <a:bodyPr/>
          <a:lstStyle/>
          <a:p>
            <a:fld id="{3B735759-1829-4D93-815B-E17F7B14571B}" type="slidenum">
              <a:rPr lang="en-IN" smtClean="0"/>
              <a:t>‹#›</a:t>
            </a:fld>
            <a:endParaRPr lang="en-IN"/>
          </a:p>
        </p:txBody>
      </p:sp>
    </p:spTree>
    <p:extLst>
      <p:ext uri="{BB962C8B-B14F-4D97-AF65-F5344CB8AC3E}">
        <p14:creationId xmlns:p14="http://schemas.microsoft.com/office/powerpoint/2010/main" val="2058210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9E30-16D1-F5EF-4052-36D25DB9C10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7A82E96-EB1B-FF6E-DE76-C69D5707A3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8CE8095-0EE1-7B0E-8AA4-49E6ABB23A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5E4F28C-0272-E4F6-6A35-5BD99DB38EBB}"/>
              </a:ext>
            </a:extLst>
          </p:cNvPr>
          <p:cNvSpPr>
            <a:spLocks noGrp="1"/>
          </p:cNvSpPr>
          <p:nvPr>
            <p:ph type="dt" sz="half" idx="10"/>
          </p:nvPr>
        </p:nvSpPr>
        <p:spPr/>
        <p:txBody>
          <a:bodyPr/>
          <a:lstStyle/>
          <a:p>
            <a:fld id="{28E3676F-7193-4A0E-9252-F14B28CC3368}" type="datetimeFigureOut">
              <a:rPr lang="en-IN" smtClean="0"/>
              <a:t>10-03-2026</a:t>
            </a:fld>
            <a:endParaRPr lang="en-IN"/>
          </a:p>
        </p:txBody>
      </p:sp>
      <p:sp>
        <p:nvSpPr>
          <p:cNvPr id="6" name="Footer Placeholder 5">
            <a:extLst>
              <a:ext uri="{FF2B5EF4-FFF2-40B4-BE49-F238E27FC236}">
                <a16:creationId xmlns:a16="http://schemas.microsoft.com/office/drawing/2014/main" id="{15D79C4B-CDBA-8789-4E12-2EF9C823B83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F6DD861-8C9E-FF0B-86A6-2AA8F894B0A4}"/>
              </a:ext>
            </a:extLst>
          </p:cNvPr>
          <p:cNvSpPr>
            <a:spLocks noGrp="1"/>
          </p:cNvSpPr>
          <p:nvPr>
            <p:ph type="sldNum" sz="quarter" idx="12"/>
          </p:nvPr>
        </p:nvSpPr>
        <p:spPr/>
        <p:txBody>
          <a:bodyPr/>
          <a:lstStyle/>
          <a:p>
            <a:fld id="{3B735759-1829-4D93-815B-E17F7B14571B}" type="slidenum">
              <a:rPr lang="en-IN" smtClean="0"/>
              <a:t>‹#›</a:t>
            </a:fld>
            <a:endParaRPr lang="en-IN"/>
          </a:p>
        </p:txBody>
      </p:sp>
    </p:spTree>
    <p:extLst>
      <p:ext uri="{BB962C8B-B14F-4D97-AF65-F5344CB8AC3E}">
        <p14:creationId xmlns:p14="http://schemas.microsoft.com/office/powerpoint/2010/main" val="806131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EF956-AF1B-12EF-A18D-823D293604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BE8B98E-DAE6-D0AE-1707-43264F0DEF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9DE470-581D-230D-5053-32FDCADCFF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9E5BDE5-05C6-8A69-E555-8265E58A1A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4207D7-139C-9756-5637-7DF56E9380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A39BCB5-1D1D-6DE3-188E-863B4E4819D8}"/>
              </a:ext>
            </a:extLst>
          </p:cNvPr>
          <p:cNvSpPr>
            <a:spLocks noGrp="1"/>
          </p:cNvSpPr>
          <p:nvPr>
            <p:ph type="dt" sz="half" idx="10"/>
          </p:nvPr>
        </p:nvSpPr>
        <p:spPr/>
        <p:txBody>
          <a:bodyPr/>
          <a:lstStyle/>
          <a:p>
            <a:fld id="{28E3676F-7193-4A0E-9252-F14B28CC3368}" type="datetimeFigureOut">
              <a:rPr lang="en-IN" smtClean="0"/>
              <a:t>10-03-2026</a:t>
            </a:fld>
            <a:endParaRPr lang="en-IN"/>
          </a:p>
        </p:txBody>
      </p:sp>
      <p:sp>
        <p:nvSpPr>
          <p:cNvPr id="8" name="Footer Placeholder 7">
            <a:extLst>
              <a:ext uri="{FF2B5EF4-FFF2-40B4-BE49-F238E27FC236}">
                <a16:creationId xmlns:a16="http://schemas.microsoft.com/office/drawing/2014/main" id="{C70D5A51-4863-4F0B-377D-3C8492310CF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F5CE970-3955-12FE-81A0-7B5731442F79}"/>
              </a:ext>
            </a:extLst>
          </p:cNvPr>
          <p:cNvSpPr>
            <a:spLocks noGrp="1"/>
          </p:cNvSpPr>
          <p:nvPr>
            <p:ph type="sldNum" sz="quarter" idx="12"/>
          </p:nvPr>
        </p:nvSpPr>
        <p:spPr/>
        <p:txBody>
          <a:bodyPr/>
          <a:lstStyle/>
          <a:p>
            <a:fld id="{3B735759-1829-4D93-815B-E17F7B14571B}" type="slidenum">
              <a:rPr lang="en-IN" smtClean="0"/>
              <a:t>‹#›</a:t>
            </a:fld>
            <a:endParaRPr lang="en-IN"/>
          </a:p>
        </p:txBody>
      </p:sp>
    </p:spTree>
    <p:extLst>
      <p:ext uri="{BB962C8B-B14F-4D97-AF65-F5344CB8AC3E}">
        <p14:creationId xmlns:p14="http://schemas.microsoft.com/office/powerpoint/2010/main" val="334653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83EE-C7A3-7A2B-D25A-49CA2C3B8A4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2C1D855-474A-6085-2807-CE4EE85E2BD3}"/>
              </a:ext>
            </a:extLst>
          </p:cNvPr>
          <p:cNvSpPr>
            <a:spLocks noGrp="1"/>
          </p:cNvSpPr>
          <p:nvPr>
            <p:ph type="dt" sz="half" idx="10"/>
          </p:nvPr>
        </p:nvSpPr>
        <p:spPr/>
        <p:txBody>
          <a:bodyPr/>
          <a:lstStyle/>
          <a:p>
            <a:fld id="{28E3676F-7193-4A0E-9252-F14B28CC3368}" type="datetimeFigureOut">
              <a:rPr lang="en-IN" smtClean="0"/>
              <a:t>10-03-2026</a:t>
            </a:fld>
            <a:endParaRPr lang="en-IN"/>
          </a:p>
        </p:txBody>
      </p:sp>
      <p:sp>
        <p:nvSpPr>
          <p:cNvPr id="4" name="Footer Placeholder 3">
            <a:extLst>
              <a:ext uri="{FF2B5EF4-FFF2-40B4-BE49-F238E27FC236}">
                <a16:creationId xmlns:a16="http://schemas.microsoft.com/office/drawing/2014/main" id="{6918EB48-405F-F348-16B1-95C8A2B6836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783ABB5-4B83-A02A-88EA-E8FDD485E3C6}"/>
              </a:ext>
            </a:extLst>
          </p:cNvPr>
          <p:cNvSpPr>
            <a:spLocks noGrp="1"/>
          </p:cNvSpPr>
          <p:nvPr>
            <p:ph type="sldNum" sz="quarter" idx="12"/>
          </p:nvPr>
        </p:nvSpPr>
        <p:spPr/>
        <p:txBody>
          <a:bodyPr/>
          <a:lstStyle/>
          <a:p>
            <a:fld id="{3B735759-1829-4D93-815B-E17F7B14571B}" type="slidenum">
              <a:rPr lang="en-IN" smtClean="0"/>
              <a:t>‹#›</a:t>
            </a:fld>
            <a:endParaRPr lang="en-IN"/>
          </a:p>
        </p:txBody>
      </p:sp>
    </p:spTree>
    <p:extLst>
      <p:ext uri="{BB962C8B-B14F-4D97-AF65-F5344CB8AC3E}">
        <p14:creationId xmlns:p14="http://schemas.microsoft.com/office/powerpoint/2010/main" val="16545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B4F0D-B330-875B-4623-E2D9A306899B}"/>
              </a:ext>
            </a:extLst>
          </p:cNvPr>
          <p:cNvSpPr>
            <a:spLocks noGrp="1"/>
          </p:cNvSpPr>
          <p:nvPr>
            <p:ph type="dt" sz="half" idx="10"/>
          </p:nvPr>
        </p:nvSpPr>
        <p:spPr/>
        <p:txBody>
          <a:bodyPr/>
          <a:lstStyle/>
          <a:p>
            <a:fld id="{28E3676F-7193-4A0E-9252-F14B28CC3368}" type="datetimeFigureOut">
              <a:rPr lang="en-IN" smtClean="0"/>
              <a:t>10-03-2026</a:t>
            </a:fld>
            <a:endParaRPr lang="en-IN"/>
          </a:p>
        </p:txBody>
      </p:sp>
      <p:sp>
        <p:nvSpPr>
          <p:cNvPr id="3" name="Footer Placeholder 2">
            <a:extLst>
              <a:ext uri="{FF2B5EF4-FFF2-40B4-BE49-F238E27FC236}">
                <a16:creationId xmlns:a16="http://schemas.microsoft.com/office/drawing/2014/main" id="{BF7F0CE4-16FA-CC2F-AB7E-F19DEE37237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4574DC5-BE88-70EE-6DF9-95405F120B7F}"/>
              </a:ext>
            </a:extLst>
          </p:cNvPr>
          <p:cNvSpPr>
            <a:spLocks noGrp="1"/>
          </p:cNvSpPr>
          <p:nvPr>
            <p:ph type="sldNum" sz="quarter" idx="12"/>
          </p:nvPr>
        </p:nvSpPr>
        <p:spPr/>
        <p:txBody>
          <a:bodyPr/>
          <a:lstStyle/>
          <a:p>
            <a:fld id="{3B735759-1829-4D93-815B-E17F7B14571B}" type="slidenum">
              <a:rPr lang="en-IN" smtClean="0"/>
              <a:t>‹#›</a:t>
            </a:fld>
            <a:endParaRPr lang="en-IN"/>
          </a:p>
        </p:txBody>
      </p:sp>
    </p:spTree>
    <p:extLst>
      <p:ext uri="{BB962C8B-B14F-4D97-AF65-F5344CB8AC3E}">
        <p14:creationId xmlns:p14="http://schemas.microsoft.com/office/powerpoint/2010/main" val="27240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84E9-3494-DDEB-9326-F57A9A03A3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3EB3647-743E-BD86-CAAD-E56DA7FB44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9F9E78A-7980-3E6D-C65B-D3B4CB9BB5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F8EEE7-C399-D33B-29A3-6FAAA3D0F47F}"/>
              </a:ext>
            </a:extLst>
          </p:cNvPr>
          <p:cNvSpPr>
            <a:spLocks noGrp="1"/>
          </p:cNvSpPr>
          <p:nvPr>
            <p:ph type="dt" sz="half" idx="10"/>
          </p:nvPr>
        </p:nvSpPr>
        <p:spPr/>
        <p:txBody>
          <a:bodyPr/>
          <a:lstStyle/>
          <a:p>
            <a:fld id="{28E3676F-7193-4A0E-9252-F14B28CC3368}" type="datetimeFigureOut">
              <a:rPr lang="en-IN" smtClean="0"/>
              <a:t>10-03-2026</a:t>
            </a:fld>
            <a:endParaRPr lang="en-IN"/>
          </a:p>
        </p:txBody>
      </p:sp>
      <p:sp>
        <p:nvSpPr>
          <p:cNvPr id="6" name="Footer Placeholder 5">
            <a:extLst>
              <a:ext uri="{FF2B5EF4-FFF2-40B4-BE49-F238E27FC236}">
                <a16:creationId xmlns:a16="http://schemas.microsoft.com/office/drawing/2014/main" id="{B2A439F3-4373-36B5-C2E5-AA5F9D93AB9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F83A397-F392-5D88-9A07-39EA93A6477F}"/>
              </a:ext>
            </a:extLst>
          </p:cNvPr>
          <p:cNvSpPr>
            <a:spLocks noGrp="1"/>
          </p:cNvSpPr>
          <p:nvPr>
            <p:ph type="sldNum" sz="quarter" idx="12"/>
          </p:nvPr>
        </p:nvSpPr>
        <p:spPr/>
        <p:txBody>
          <a:bodyPr/>
          <a:lstStyle/>
          <a:p>
            <a:fld id="{3B735759-1829-4D93-815B-E17F7B14571B}" type="slidenum">
              <a:rPr lang="en-IN" smtClean="0"/>
              <a:t>‹#›</a:t>
            </a:fld>
            <a:endParaRPr lang="en-IN"/>
          </a:p>
        </p:txBody>
      </p:sp>
    </p:spTree>
    <p:extLst>
      <p:ext uri="{BB962C8B-B14F-4D97-AF65-F5344CB8AC3E}">
        <p14:creationId xmlns:p14="http://schemas.microsoft.com/office/powerpoint/2010/main" val="1418452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52A6-A904-E061-5CA8-F8CF765166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43765DE-8941-64C6-774C-C04816316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B24AF70-8678-8401-535E-D5ECEC47F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7A131F-8F9C-6533-BDAF-9E920E058AA8}"/>
              </a:ext>
            </a:extLst>
          </p:cNvPr>
          <p:cNvSpPr>
            <a:spLocks noGrp="1"/>
          </p:cNvSpPr>
          <p:nvPr>
            <p:ph type="dt" sz="half" idx="10"/>
          </p:nvPr>
        </p:nvSpPr>
        <p:spPr/>
        <p:txBody>
          <a:bodyPr/>
          <a:lstStyle/>
          <a:p>
            <a:fld id="{28E3676F-7193-4A0E-9252-F14B28CC3368}" type="datetimeFigureOut">
              <a:rPr lang="en-IN" smtClean="0"/>
              <a:t>10-03-2026</a:t>
            </a:fld>
            <a:endParaRPr lang="en-IN"/>
          </a:p>
        </p:txBody>
      </p:sp>
      <p:sp>
        <p:nvSpPr>
          <p:cNvPr id="6" name="Footer Placeholder 5">
            <a:extLst>
              <a:ext uri="{FF2B5EF4-FFF2-40B4-BE49-F238E27FC236}">
                <a16:creationId xmlns:a16="http://schemas.microsoft.com/office/drawing/2014/main" id="{803FAB46-26B7-CD4D-F879-541A2D5359F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7B21E74-F7CA-6CE3-2951-7BE8ACC030A0}"/>
              </a:ext>
            </a:extLst>
          </p:cNvPr>
          <p:cNvSpPr>
            <a:spLocks noGrp="1"/>
          </p:cNvSpPr>
          <p:nvPr>
            <p:ph type="sldNum" sz="quarter" idx="12"/>
          </p:nvPr>
        </p:nvSpPr>
        <p:spPr/>
        <p:txBody>
          <a:bodyPr/>
          <a:lstStyle/>
          <a:p>
            <a:fld id="{3B735759-1829-4D93-815B-E17F7B14571B}" type="slidenum">
              <a:rPr lang="en-IN" smtClean="0"/>
              <a:t>‹#›</a:t>
            </a:fld>
            <a:endParaRPr lang="en-IN"/>
          </a:p>
        </p:txBody>
      </p:sp>
    </p:spTree>
    <p:extLst>
      <p:ext uri="{BB962C8B-B14F-4D97-AF65-F5344CB8AC3E}">
        <p14:creationId xmlns:p14="http://schemas.microsoft.com/office/powerpoint/2010/main" val="3902329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98BEF4-B188-1260-0B96-812A384E6B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4BE233C-9C4A-755A-1A0F-51FE79D1F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A82B87B-1338-511A-92A3-0576443CC5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E3676F-7193-4A0E-9252-F14B28CC3368}" type="datetimeFigureOut">
              <a:rPr lang="en-IN" smtClean="0"/>
              <a:t>10-03-2026</a:t>
            </a:fld>
            <a:endParaRPr lang="en-IN"/>
          </a:p>
        </p:txBody>
      </p:sp>
      <p:sp>
        <p:nvSpPr>
          <p:cNvPr id="5" name="Footer Placeholder 4">
            <a:extLst>
              <a:ext uri="{FF2B5EF4-FFF2-40B4-BE49-F238E27FC236}">
                <a16:creationId xmlns:a16="http://schemas.microsoft.com/office/drawing/2014/main" id="{738C22F1-5FF4-1D12-8A8E-55A75848C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03C6D3D9-6D55-5CC4-987C-F273EECE32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735759-1829-4D93-815B-E17F7B14571B}" type="slidenum">
              <a:rPr lang="en-IN" smtClean="0"/>
              <a:t>‹#›</a:t>
            </a:fld>
            <a:endParaRPr lang="en-IN"/>
          </a:p>
        </p:txBody>
      </p:sp>
    </p:spTree>
    <p:extLst>
      <p:ext uri="{BB962C8B-B14F-4D97-AF65-F5344CB8AC3E}">
        <p14:creationId xmlns:p14="http://schemas.microsoft.com/office/powerpoint/2010/main" val="179877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35588D-40C7-343F-7C3C-7D0A93DF48C2}"/>
              </a:ext>
            </a:extLst>
          </p:cNvPr>
          <p:cNvSpPr>
            <a:spLocks noGrp="1"/>
          </p:cNvSpPr>
          <p:nvPr>
            <p:ph type="title"/>
          </p:nvPr>
        </p:nvSpPr>
        <p:spPr>
          <a:xfrm>
            <a:off x="838200" y="2288236"/>
            <a:ext cx="10515600" cy="2852737"/>
          </a:xfrm>
        </p:spPr>
        <p:txBody>
          <a:bodyPr>
            <a:normAutofit/>
          </a:bodyPr>
          <a:lstStyle/>
          <a:p>
            <a:r>
              <a:rPr lang="en-IN" sz="4800" b="1" dirty="0">
                <a:solidFill>
                  <a:schemeClr val="accent2">
                    <a:lumMod val="50000"/>
                  </a:schemeClr>
                </a:solidFill>
                <a:latin typeface="Abadi" panose="020B0604020104020204" pitchFamily="34" charset="0"/>
              </a:rPr>
              <a:t>Aromatic based Chemicals</a:t>
            </a:r>
          </a:p>
        </p:txBody>
      </p:sp>
      <p:sp>
        <p:nvSpPr>
          <p:cNvPr id="7" name="Text Placeholder 6">
            <a:extLst>
              <a:ext uri="{FF2B5EF4-FFF2-40B4-BE49-F238E27FC236}">
                <a16:creationId xmlns:a16="http://schemas.microsoft.com/office/drawing/2014/main" id="{8566EC81-2B62-881A-8E81-BCCFC98BFD67}"/>
              </a:ext>
            </a:extLst>
          </p:cNvPr>
          <p:cNvSpPr>
            <a:spLocks noGrp="1"/>
          </p:cNvSpPr>
          <p:nvPr>
            <p:ph type="body" idx="1"/>
          </p:nvPr>
        </p:nvSpPr>
        <p:spPr>
          <a:xfrm>
            <a:off x="915826" y="3400814"/>
            <a:ext cx="10515600" cy="1500187"/>
          </a:xfrm>
        </p:spPr>
        <p:txBody>
          <a:bodyPr>
            <a:normAutofit/>
          </a:bodyPr>
          <a:lstStyle/>
          <a:p>
            <a:r>
              <a:rPr lang="en-IN" sz="3200" b="1" dirty="0">
                <a:solidFill>
                  <a:schemeClr val="accent5">
                    <a:lumMod val="50000"/>
                  </a:schemeClr>
                </a:solidFill>
              </a:rPr>
              <a:t>CL355 Petrochemicals Technology</a:t>
            </a:r>
          </a:p>
          <a:p>
            <a:r>
              <a:rPr lang="en-IN" sz="3200" dirty="0">
                <a:solidFill>
                  <a:srgbClr val="F60A96"/>
                </a:solidFill>
              </a:rPr>
              <a:t>Module 3</a:t>
            </a:r>
          </a:p>
        </p:txBody>
      </p:sp>
      <p:sp>
        <p:nvSpPr>
          <p:cNvPr id="5" name="Slide Number Placeholder 4">
            <a:extLst>
              <a:ext uri="{FF2B5EF4-FFF2-40B4-BE49-F238E27FC236}">
                <a16:creationId xmlns:a16="http://schemas.microsoft.com/office/drawing/2014/main" id="{8CCAFECC-2FDC-C793-1B35-DBF0A9997CE7}"/>
              </a:ext>
            </a:extLst>
          </p:cNvPr>
          <p:cNvSpPr>
            <a:spLocks noGrp="1"/>
          </p:cNvSpPr>
          <p:nvPr>
            <p:ph type="sldNum" sz="quarter" idx="12"/>
          </p:nvPr>
        </p:nvSpPr>
        <p:spPr/>
        <p:txBody>
          <a:bodyPr/>
          <a:lstStyle/>
          <a:p>
            <a:fld id="{0B70DE20-B937-49F7-BDB4-D052E7C40283}" type="slidenum">
              <a:rPr lang="en-US" smtClean="0"/>
              <a:t>1</a:t>
            </a:fld>
            <a:endParaRPr lang="en-US"/>
          </a:p>
        </p:txBody>
      </p:sp>
    </p:spTree>
    <p:extLst>
      <p:ext uri="{BB962C8B-B14F-4D97-AF65-F5344CB8AC3E}">
        <p14:creationId xmlns:p14="http://schemas.microsoft.com/office/powerpoint/2010/main" val="1927029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FDEC2-544B-B6E5-6ED5-9ACF052F546B}"/>
              </a:ext>
            </a:extLst>
          </p:cNvPr>
          <p:cNvSpPr>
            <a:spLocks noGrp="1"/>
          </p:cNvSpPr>
          <p:nvPr>
            <p:ph type="title"/>
          </p:nvPr>
        </p:nvSpPr>
        <p:spPr>
          <a:xfrm>
            <a:off x="210402" y="136525"/>
            <a:ext cx="11240069" cy="1325563"/>
          </a:xfrm>
        </p:spPr>
        <p:txBody>
          <a:bodyPr>
            <a:normAutofit/>
          </a:bodyPr>
          <a:lstStyle/>
          <a:p>
            <a:r>
              <a:rPr lang="en-US" sz="3800" b="1" dirty="0">
                <a:solidFill>
                  <a:srgbClr val="0070C0"/>
                </a:solidFill>
                <a:cs typeface="Calibri Light" panose="020F0302020204030204" pitchFamily="34" charset="0"/>
              </a:rPr>
              <a:t>PROCESSES OF MANUFACTURE OF CUMENE</a:t>
            </a:r>
            <a:br>
              <a:rPr lang="en-US" sz="3800" b="1" dirty="0">
                <a:solidFill>
                  <a:srgbClr val="0070C0"/>
                </a:solidFill>
                <a:cs typeface="Calibri Light" panose="020F0302020204030204" pitchFamily="34" charset="0"/>
              </a:rPr>
            </a:br>
            <a:endParaRPr lang="en-US" sz="3800" b="1" dirty="0">
              <a:solidFill>
                <a:srgbClr val="0070C0"/>
              </a:solidFill>
              <a:cs typeface="Calibri Light" panose="020F0302020204030204" pitchFamily="34" charset="0"/>
            </a:endParaRPr>
          </a:p>
        </p:txBody>
      </p:sp>
      <p:sp>
        <p:nvSpPr>
          <p:cNvPr id="3" name="Content Placeholder 2">
            <a:extLst>
              <a:ext uri="{FF2B5EF4-FFF2-40B4-BE49-F238E27FC236}">
                <a16:creationId xmlns:a16="http://schemas.microsoft.com/office/drawing/2014/main" id="{A71C5B28-A5BB-4075-1F13-99319F8B7E31}"/>
              </a:ext>
            </a:extLst>
          </p:cNvPr>
          <p:cNvSpPr>
            <a:spLocks noGrp="1"/>
          </p:cNvSpPr>
          <p:nvPr>
            <p:ph idx="1"/>
          </p:nvPr>
        </p:nvSpPr>
        <p:spPr>
          <a:xfrm>
            <a:off x="210402" y="914542"/>
            <a:ext cx="11881514" cy="5441808"/>
          </a:xfrm>
        </p:spPr>
        <p:txBody>
          <a:bodyPr>
            <a:noAutofit/>
          </a:bodyPr>
          <a:lstStyle/>
          <a:p>
            <a:r>
              <a:rPr lang="en-US" sz="2000" dirty="0"/>
              <a:t>Currently almost all cumene is produced commercially by two processes. </a:t>
            </a:r>
          </a:p>
          <a:p>
            <a:r>
              <a:rPr lang="en-US" sz="2000" dirty="0"/>
              <a:t>1. A fixed bed, </a:t>
            </a:r>
            <a:r>
              <a:rPr lang="en-US" sz="2000" dirty="0">
                <a:solidFill>
                  <a:srgbClr val="0070C0"/>
                </a:solidFill>
              </a:rPr>
              <a:t>Kieselguhr supported phosphoric acid catalyst</a:t>
            </a:r>
            <a:r>
              <a:rPr lang="en-US" sz="2000" dirty="0"/>
              <a:t> system developed by UOP (Universal Oil Products Platforming Process). </a:t>
            </a:r>
          </a:p>
          <a:p>
            <a:r>
              <a:rPr lang="en-US" sz="2000" dirty="0"/>
              <a:t>2. A homogeneous AlCl</a:t>
            </a:r>
            <a:r>
              <a:rPr lang="en-US" sz="2000" baseline="-25000" dirty="0"/>
              <a:t>3</a:t>
            </a:r>
            <a:r>
              <a:rPr lang="en-US" sz="2000" dirty="0"/>
              <a:t> and hydrogen chloride catalyst system developed by Monsanto.</a:t>
            </a:r>
          </a:p>
          <a:p>
            <a:pPr marL="0" indent="0">
              <a:buNone/>
            </a:pPr>
            <a:r>
              <a:rPr lang="en-US" sz="2000" dirty="0">
                <a:solidFill>
                  <a:srgbClr val="0066FF"/>
                </a:solidFill>
              </a:rPr>
              <a:t>UOP Cumene Process: </a:t>
            </a:r>
          </a:p>
          <a:p>
            <a:r>
              <a:rPr lang="en-US" sz="2000" dirty="0"/>
              <a:t>Propylene feed fresh benzene feed and recycle benzene are charged to the </a:t>
            </a:r>
            <a:r>
              <a:rPr lang="en-US" sz="2000" dirty="0" err="1"/>
              <a:t>upflow</a:t>
            </a:r>
            <a:r>
              <a:rPr lang="en-US" sz="2000" dirty="0"/>
              <a:t> reactor, which operates at 25 atm. and at 200-260°C. The solid phosphoric acid catalyst provides an essentially complete conversion of propylene on a one-pass basis. The typical reactor effluent yield contains 94.8 Wt. % cumene and 3.1 Wt. % of diisopropylbenzene. The remaining 2.1 % is primarily heavy aromatics. This high yield of cumene is achieved without </a:t>
            </a:r>
            <a:r>
              <a:rPr lang="en-US" sz="2000" dirty="0" err="1"/>
              <a:t>transalkylation</a:t>
            </a:r>
            <a:r>
              <a:rPr lang="en-US" sz="2000" dirty="0"/>
              <a:t> of diisopropylbenzene and is unique to the solid phosphoric acid catalyst process.</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The cumene product is 99.9 Wt. % pure and the heavy aromatics, which have an octane number of 109, can either be used as high octane gasoline blending components or combined with additional benzene and sent to a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transalkylation</a:t>
            </a:r>
            <a:r>
              <a:rPr lang="en-US" sz="2000" dirty="0">
                <a:effectLst/>
                <a:latin typeface="Calibri" panose="020F0502020204030204" pitchFamily="34" charset="0"/>
                <a:ea typeface="Calibri" panose="020F0502020204030204" pitchFamily="34" charset="0"/>
                <a:cs typeface="Times New Roman" panose="02020603050405020304" pitchFamily="18" charset="0"/>
              </a:rPr>
              <a:t> section of the plant where diisopropylbenzene is converted to cumene. The overall yields of cumene for this process are typically 97-98 Wt. % with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transalkylation</a:t>
            </a:r>
            <a:r>
              <a:rPr lang="en-US" sz="2000" dirty="0">
                <a:effectLst/>
                <a:latin typeface="Calibri" panose="020F0502020204030204" pitchFamily="34" charset="0"/>
                <a:ea typeface="Calibri" panose="020F0502020204030204" pitchFamily="34" charset="0"/>
                <a:cs typeface="Times New Roman" panose="02020603050405020304" pitchFamily="18" charset="0"/>
              </a:rPr>
              <a:t> and 94-96 Wt. % without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transalkylation</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2000" dirty="0"/>
          </a:p>
          <a:p>
            <a:pPr marL="0" indent="0">
              <a:buNone/>
            </a:pPr>
            <a:r>
              <a:rPr lang="en-US" sz="2000" dirty="0"/>
              <a:t> </a:t>
            </a:r>
          </a:p>
          <a:p>
            <a:endParaRPr lang="en-US" sz="2000" dirty="0"/>
          </a:p>
        </p:txBody>
      </p:sp>
      <p:sp>
        <p:nvSpPr>
          <p:cNvPr id="5" name="Slide Number Placeholder 4">
            <a:extLst>
              <a:ext uri="{FF2B5EF4-FFF2-40B4-BE49-F238E27FC236}">
                <a16:creationId xmlns:a16="http://schemas.microsoft.com/office/drawing/2014/main" id="{C43FB026-B767-1BE1-E802-BB30370603BB}"/>
              </a:ext>
            </a:extLst>
          </p:cNvPr>
          <p:cNvSpPr>
            <a:spLocks noGrp="1"/>
          </p:cNvSpPr>
          <p:nvPr>
            <p:ph type="sldNum" sz="quarter" idx="12"/>
          </p:nvPr>
        </p:nvSpPr>
        <p:spPr/>
        <p:txBody>
          <a:bodyPr/>
          <a:lstStyle/>
          <a:p>
            <a:fld id="{0B70DE20-B937-49F7-BDB4-D052E7C40283}" type="slidenum">
              <a:rPr lang="en-US" smtClean="0"/>
              <a:t>10</a:t>
            </a:fld>
            <a:endParaRPr lang="en-US" dirty="0"/>
          </a:p>
        </p:txBody>
      </p:sp>
      <p:pic>
        <p:nvPicPr>
          <p:cNvPr id="7" name="Picture 6">
            <a:extLst>
              <a:ext uri="{FF2B5EF4-FFF2-40B4-BE49-F238E27FC236}">
                <a16:creationId xmlns:a16="http://schemas.microsoft.com/office/drawing/2014/main" id="{39855583-5FBB-FD8E-453E-B1B6514E21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9198" y="5408613"/>
            <a:ext cx="3286125" cy="1130300"/>
          </a:xfrm>
          <a:prstGeom prst="rect">
            <a:avLst/>
          </a:prstGeom>
          <a:noFill/>
          <a:ln>
            <a:noFill/>
          </a:ln>
        </p:spPr>
      </p:pic>
      <p:pic>
        <p:nvPicPr>
          <p:cNvPr id="6" name="Picture 5">
            <a:extLst>
              <a:ext uri="{FF2B5EF4-FFF2-40B4-BE49-F238E27FC236}">
                <a16:creationId xmlns:a16="http://schemas.microsoft.com/office/drawing/2014/main" id="{0A0BAABA-716D-F32F-BD32-823CB3AAFD75}"/>
              </a:ext>
            </a:extLst>
          </p:cNvPr>
          <p:cNvPicPr>
            <a:picLocks noChangeAspect="1"/>
          </p:cNvPicPr>
          <p:nvPr/>
        </p:nvPicPr>
        <p:blipFill>
          <a:blip r:embed="rId3"/>
          <a:stretch>
            <a:fillRect/>
          </a:stretch>
        </p:blipFill>
        <p:spPr>
          <a:xfrm>
            <a:off x="7731657" y="5469226"/>
            <a:ext cx="1119332" cy="1119332"/>
          </a:xfrm>
          <a:prstGeom prst="rect">
            <a:avLst/>
          </a:prstGeom>
        </p:spPr>
      </p:pic>
      <p:sp>
        <p:nvSpPr>
          <p:cNvPr id="8" name="TextBox 7">
            <a:extLst>
              <a:ext uri="{FF2B5EF4-FFF2-40B4-BE49-F238E27FC236}">
                <a16:creationId xmlns:a16="http://schemas.microsoft.com/office/drawing/2014/main" id="{4D638CF9-DE48-FBD8-3E93-F1B442B6390F}"/>
              </a:ext>
            </a:extLst>
          </p:cNvPr>
          <p:cNvSpPr txBox="1"/>
          <p:nvPr/>
        </p:nvSpPr>
        <p:spPr>
          <a:xfrm>
            <a:off x="7581616" y="5973763"/>
            <a:ext cx="300082"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138550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757843A-A75E-4409-4ACE-908FB6C6B70C}"/>
              </a:ext>
            </a:extLst>
          </p:cNvPr>
          <p:cNvSpPr>
            <a:spLocks noGrp="1"/>
          </p:cNvSpPr>
          <p:nvPr>
            <p:ph type="sldNum" sz="quarter" idx="12"/>
          </p:nvPr>
        </p:nvSpPr>
        <p:spPr/>
        <p:txBody>
          <a:bodyPr/>
          <a:lstStyle/>
          <a:p>
            <a:fld id="{0B70DE20-B937-49F7-BDB4-D052E7C40283}" type="slidenum">
              <a:rPr lang="en-US" smtClean="0"/>
              <a:t>11</a:t>
            </a:fld>
            <a:endParaRPr lang="en-US"/>
          </a:p>
        </p:txBody>
      </p:sp>
      <p:pic>
        <p:nvPicPr>
          <p:cNvPr id="8" name="Content Placeholder 7">
            <a:extLst>
              <a:ext uri="{FF2B5EF4-FFF2-40B4-BE49-F238E27FC236}">
                <a16:creationId xmlns:a16="http://schemas.microsoft.com/office/drawing/2014/main" id="{50FB42DF-0349-4BA7-9874-931E637C54CE}"/>
              </a:ext>
            </a:extLst>
          </p:cNvPr>
          <p:cNvPicPr>
            <a:picLocks noGrp="1" noChangeAspect="1"/>
          </p:cNvPicPr>
          <p:nvPr>
            <p:ph idx="1"/>
          </p:nvPr>
        </p:nvPicPr>
        <p:blipFill>
          <a:blip r:embed="rId2"/>
          <a:stretch>
            <a:fillRect/>
          </a:stretch>
        </p:blipFill>
        <p:spPr>
          <a:xfrm>
            <a:off x="1849945" y="410546"/>
            <a:ext cx="9369188" cy="644745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Title 1">
            <a:extLst>
              <a:ext uri="{FF2B5EF4-FFF2-40B4-BE49-F238E27FC236}">
                <a16:creationId xmlns:a16="http://schemas.microsoft.com/office/drawing/2014/main" id="{1297CA06-AF21-6C33-4403-D03AA5ADF5F3}"/>
              </a:ext>
            </a:extLst>
          </p:cNvPr>
          <p:cNvSpPr>
            <a:spLocks noGrp="1"/>
          </p:cNvSpPr>
          <p:nvPr>
            <p:ph type="title"/>
          </p:nvPr>
        </p:nvSpPr>
        <p:spPr>
          <a:xfrm>
            <a:off x="30476" y="0"/>
            <a:ext cx="10515600" cy="522514"/>
          </a:xfrm>
        </p:spPr>
        <p:txBody>
          <a:bodyPr>
            <a:normAutofit fontScale="90000"/>
          </a:bodyPr>
          <a:lstStyle/>
          <a:p>
            <a:r>
              <a:rPr lang="en-US" b="1" i="1" dirty="0">
                <a:solidFill>
                  <a:schemeClr val="accent2">
                    <a:lumMod val="50000"/>
                  </a:schemeClr>
                </a:solidFill>
              </a:rPr>
              <a:t>Cumene from Benzene: PFD</a:t>
            </a:r>
          </a:p>
        </p:txBody>
      </p:sp>
    </p:spTree>
    <p:extLst>
      <p:ext uri="{BB962C8B-B14F-4D97-AF65-F5344CB8AC3E}">
        <p14:creationId xmlns:p14="http://schemas.microsoft.com/office/powerpoint/2010/main" val="3985736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31C9-860B-8A42-D51A-A5FB001D710D}"/>
              </a:ext>
            </a:extLst>
          </p:cNvPr>
          <p:cNvSpPr>
            <a:spLocks noGrp="1"/>
          </p:cNvSpPr>
          <p:nvPr>
            <p:ph type="title"/>
          </p:nvPr>
        </p:nvSpPr>
        <p:spPr>
          <a:xfrm>
            <a:off x="394855" y="136525"/>
            <a:ext cx="10515600" cy="315912"/>
          </a:xfrm>
        </p:spPr>
        <p:txBody>
          <a:bodyPr>
            <a:normAutofit fontScale="90000"/>
          </a:bodyPr>
          <a:lstStyle/>
          <a:p>
            <a:r>
              <a:rPr lang="en-US" b="1" dirty="0">
                <a:solidFill>
                  <a:srgbClr val="0070C0"/>
                </a:solidFill>
              </a:rPr>
              <a:t>Cumene production </a:t>
            </a:r>
          </a:p>
        </p:txBody>
      </p:sp>
      <p:sp>
        <p:nvSpPr>
          <p:cNvPr id="3" name="Content Placeholder 2">
            <a:extLst>
              <a:ext uri="{FF2B5EF4-FFF2-40B4-BE49-F238E27FC236}">
                <a16:creationId xmlns:a16="http://schemas.microsoft.com/office/drawing/2014/main" id="{7F16A9E1-1642-6234-A83F-B26A8B12C3B5}"/>
              </a:ext>
            </a:extLst>
          </p:cNvPr>
          <p:cNvSpPr>
            <a:spLocks noGrp="1"/>
          </p:cNvSpPr>
          <p:nvPr>
            <p:ph idx="1"/>
          </p:nvPr>
        </p:nvSpPr>
        <p:spPr>
          <a:xfrm>
            <a:off x="394855" y="717261"/>
            <a:ext cx="11672454" cy="6004214"/>
          </a:xfrm>
        </p:spPr>
        <p:txBody>
          <a:bodyPr>
            <a:normAutofit/>
          </a:bodyPr>
          <a:lstStyle/>
          <a:p>
            <a:r>
              <a:rPr lang="en-US" sz="1800" dirty="0"/>
              <a:t>Propylene obtained from refinery processes as a mixture of propylene and propane. </a:t>
            </a:r>
          </a:p>
          <a:p>
            <a:r>
              <a:rPr lang="en-US" sz="1800" dirty="0"/>
              <a:t>The mixture along with benzene is compressed to 25 atm. pressure. </a:t>
            </a:r>
          </a:p>
          <a:p>
            <a:r>
              <a:rPr lang="en-US" sz="1800" dirty="0"/>
              <a:t>Eventually the mixture enters a heat integrated exchanger to heat the pre-heat the feed mixture.</a:t>
            </a:r>
          </a:p>
          <a:p>
            <a:r>
              <a:rPr lang="en-US" sz="1800" dirty="0"/>
              <a:t>The feed mixture enters a packed bed reactor.</a:t>
            </a:r>
          </a:p>
          <a:p>
            <a:r>
              <a:rPr lang="en-US" sz="1800" dirty="0"/>
              <a:t>The stream distribution in the packed bed reactor corresponds to cold shot arrangement i.e., cold propane from the distillation column in the process is added after every reactor with the product stream so that the temperature of the stream is controlled.</a:t>
            </a:r>
          </a:p>
          <a:p>
            <a:r>
              <a:rPr lang="en-US" sz="1800" dirty="0"/>
              <a:t>Here, propylene is the limiting reactant and therefore, presumably all propylene undergoes conversion.</a:t>
            </a:r>
          </a:p>
          <a:p>
            <a:r>
              <a:rPr lang="en-US" sz="1800" dirty="0"/>
              <a:t>Here, propane does not react but is a diluents or inert in the system. In that way it controls the reaction temperature.</a:t>
            </a:r>
          </a:p>
          <a:p>
            <a:r>
              <a:rPr lang="en-US" sz="1800" dirty="0"/>
              <a:t>The reactor units are maintained at about 250 </a:t>
            </a:r>
            <a:r>
              <a:rPr lang="en-US" sz="1800" baseline="30000" dirty="0" err="1"/>
              <a:t>o</a:t>
            </a:r>
            <a:r>
              <a:rPr lang="en-US" sz="1800" dirty="0" err="1"/>
              <a:t>C.</a:t>
            </a:r>
            <a:endParaRPr lang="en-US" sz="1800" dirty="0"/>
          </a:p>
          <a:p>
            <a:r>
              <a:rPr lang="en-US" sz="1800" dirty="0"/>
              <a:t>The product vapors are cooled using the heat integrated exchanger.</a:t>
            </a:r>
          </a:p>
          <a:p>
            <a:r>
              <a:rPr lang="en-US" sz="1800" dirty="0"/>
              <a:t>The vapors then pass to a </a:t>
            </a:r>
            <a:r>
              <a:rPr lang="en-US" sz="1800" dirty="0" err="1"/>
              <a:t>depropanizer</a:t>
            </a:r>
            <a:r>
              <a:rPr lang="en-US" sz="1800" dirty="0"/>
              <a:t> which separates propane from the product mixture.</a:t>
            </a:r>
          </a:p>
          <a:p>
            <a:r>
              <a:rPr lang="en-US" sz="1800" dirty="0"/>
              <a:t>The bottom product consisting of benzene, cumene and polyalkyl benzenes enters another distillation column which separates benzene from the mixture of cumene and polyalkyl benzene. The benzene stream is recycled to enter the compressor. </a:t>
            </a:r>
          </a:p>
          <a:p>
            <a:r>
              <a:rPr lang="en-US" sz="1800" dirty="0"/>
              <a:t>The bottom product from the benzene column is sent to a cumene column which produces cumene as top product and poly alkyl benzene as bottom product.</a:t>
            </a:r>
          </a:p>
        </p:txBody>
      </p:sp>
      <p:sp>
        <p:nvSpPr>
          <p:cNvPr id="5" name="Slide Number Placeholder 4">
            <a:extLst>
              <a:ext uri="{FF2B5EF4-FFF2-40B4-BE49-F238E27FC236}">
                <a16:creationId xmlns:a16="http://schemas.microsoft.com/office/drawing/2014/main" id="{0EB97909-0A63-F26A-AC6E-D104A46B8025}"/>
              </a:ext>
            </a:extLst>
          </p:cNvPr>
          <p:cNvSpPr>
            <a:spLocks noGrp="1"/>
          </p:cNvSpPr>
          <p:nvPr>
            <p:ph type="sldNum" sz="quarter" idx="12"/>
          </p:nvPr>
        </p:nvSpPr>
        <p:spPr/>
        <p:txBody>
          <a:bodyPr/>
          <a:lstStyle/>
          <a:p>
            <a:fld id="{0B70DE20-B937-49F7-BDB4-D052E7C40283}" type="slidenum">
              <a:rPr lang="en-US" smtClean="0"/>
              <a:t>12</a:t>
            </a:fld>
            <a:endParaRPr lang="en-US"/>
          </a:p>
        </p:txBody>
      </p:sp>
    </p:spTree>
    <p:extLst>
      <p:ext uri="{BB962C8B-B14F-4D97-AF65-F5344CB8AC3E}">
        <p14:creationId xmlns:p14="http://schemas.microsoft.com/office/powerpoint/2010/main" val="3797127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A60CF-47B9-F412-84E9-48B0D9020835}"/>
              </a:ext>
            </a:extLst>
          </p:cNvPr>
          <p:cNvSpPr>
            <a:spLocks noGrp="1"/>
          </p:cNvSpPr>
          <p:nvPr>
            <p:ph type="title"/>
          </p:nvPr>
        </p:nvSpPr>
        <p:spPr>
          <a:xfrm>
            <a:off x="688910" y="243827"/>
            <a:ext cx="10515600" cy="1325563"/>
          </a:xfrm>
        </p:spPr>
        <p:txBody>
          <a:bodyPr/>
          <a:lstStyle/>
          <a:p>
            <a:r>
              <a:rPr lang="en-US" sz="3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Monsanto – Lummus Crest Cumene Process:</a:t>
            </a:r>
            <a:br>
              <a:rPr lang="en-IN" sz="3200"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endParaRPr lang="en-IN" dirty="0">
              <a:solidFill>
                <a:srgbClr val="0070C0"/>
              </a:solidFill>
            </a:endParaRPr>
          </a:p>
        </p:txBody>
      </p:sp>
      <p:sp>
        <p:nvSpPr>
          <p:cNvPr id="3" name="Content Placeholder 2">
            <a:extLst>
              <a:ext uri="{FF2B5EF4-FFF2-40B4-BE49-F238E27FC236}">
                <a16:creationId xmlns:a16="http://schemas.microsoft.com/office/drawing/2014/main" id="{B3ADF0E7-7B4F-17E3-3AA7-2A9C4B34CEBC}"/>
              </a:ext>
            </a:extLst>
          </p:cNvPr>
          <p:cNvSpPr>
            <a:spLocks noGrp="1"/>
          </p:cNvSpPr>
          <p:nvPr>
            <p:ph idx="1"/>
          </p:nvPr>
        </p:nvSpPr>
        <p:spPr>
          <a:xfrm>
            <a:off x="399660" y="1216008"/>
            <a:ext cx="11524861" cy="5250106"/>
          </a:xfrm>
        </p:spPr>
        <p:txBody>
          <a:bodyPr>
            <a:normAutofit/>
          </a:bodyPr>
          <a:lstStyle/>
          <a:p>
            <a:pPr>
              <a:lnSpc>
                <a:spcPct val="115000"/>
              </a:lnSpc>
              <a:spcAft>
                <a:spcPts val="10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Dry benzene, fresh and recycle and propylene are mixed in the alkylation reaction zone with AlCl</a:t>
            </a:r>
            <a:r>
              <a:rPr lang="en-US" sz="20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2000" dirty="0">
                <a:effectLst/>
                <a:latin typeface="Calibri" panose="020F0502020204030204" pitchFamily="34" charset="0"/>
                <a:ea typeface="Calibri" panose="020F0502020204030204" pitchFamily="34" charset="0"/>
                <a:cs typeface="Times New Roman" panose="02020603050405020304" pitchFamily="18" charset="0"/>
              </a:rPr>
              <a:t> and hydrogen chloride catalyst at a temperature of less than 135°C and a pressure of less than 0.4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Mpa</a:t>
            </a:r>
            <a:r>
              <a:rPr lang="en-US" sz="2000" dirty="0">
                <a:effectLst/>
                <a:latin typeface="Calibri" panose="020F0502020204030204" pitchFamily="34" charset="0"/>
                <a:ea typeface="Calibri" panose="020F0502020204030204" pitchFamily="34" charset="0"/>
                <a:cs typeface="Times New Roman" panose="02020603050405020304" pitchFamily="18" charset="0"/>
              </a:rPr>
              <a:t>. The effluent from the alkylation zone is combined with recycle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polyisopropyl</a:t>
            </a:r>
            <a:r>
              <a:rPr lang="en-US" sz="2000" dirty="0">
                <a:effectLst/>
                <a:latin typeface="Calibri" panose="020F0502020204030204" pitchFamily="34" charset="0"/>
                <a:ea typeface="Calibri" panose="020F0502020204030204" pitchFamily="34" charset="0"/>
                <a:cs typeface="Times New Roman" panose="02020603050405020304" pitchFamily="18" charset="0"/>
              </a:rPr>
              <a:t> benzene and fed to the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transalkylation</a:t>
            </a:r>
            <a:r>
              <a:rPr lang="en-US" sz="2000" dirty="0">
                <a:effectLst/>
                <a:latin typeface="Calibri" panose="020F0502020204030204" pitchFamily="34" charset="0"/>
                <a:ea typeface="Calibri" panose="020F0502020204030204" pitchFamily="34" charset="0"/>
                <a:cs typeface="Times New Roman" panose="02020603050405020304" pitchFamily="18" charset="0"/>
              </a:rPr>
              <a:t> zone, where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polyisopropyl</a:t>
            </a:r>
            <a:r>
              <a:rPr lang="en-US" sz="2000" dirty="0">
                <a:effectLst/>
                <a:latin typeface="Calibri" panose="020F0502020204030204" pitchFamily="34" charset="0"/>
                <a:ea typeface="Calibri" panose="020F0502020204030204" pitchFamily="34" charset="0"/>
                <a:cs typeface="Times New Roman" panose="02020603050405020304" pitchFamily="18" charset="0"/>
              </a:rPr>
              <a:t> benzenes are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transalkylated</a:t>
            </a:r>
            <a:r>
              <a:rPr lang="en-US" sz="2000" dirty="0">
                <a:effectLst/>
                <a:latin typeface="Calibri" panose="020F0502020204030204" pitchFamily="34" charset="0"/>
                <a:ea typeface="Calibri" panose="020F0502020204030204" pitchFamily="34" charset="0"/>
                <a:cs typeface="Times New Roman" panose="02020603050405020304" pitchFamily="18" charset="0"/>
              </a:rPr>
              <a:t> to cumene. The strongly acidic catalyst is separated from the organic phase by washing the reactor effluent with water and caustic.</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distillation system is designed to recover a high purity cumene product. The unconverted benzene and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polyisopropyl</a:t>
            </a:r>
            <a:r>
              <a:rPr lang="en-US" sz="2000" dirty="0">
                <a:effectLst/>
                <a:latin typeface="Calibri" panose="020F0502020204030204" pitchFamily="34" charset="0"/>
                <a:ea typeface="Calibri" panose="020F0502020204030204" pitchFamily="34" charset="0"/>
                <a:cs typeface="Times New Roman" panose="02020603050405020304" pitchFamily="18" charset="0"/>
              </a:rPr>
              <a:t> benzene are separated and recycled to the reaction system. Propane in the propylene feed is recovered as liquid petroleum gas. The overall yields of cumene for this process can be high as 99 Wt. % based on benzene and 98 Wt. % based on propylene. But these processes have been used more extensively for the production of ethylbenzene than for the production of cumene.</a:t>
            </a:r>
            <a:endParaRPr lang="en-IN" sz="3200" dirty="0"/>
          </a:p>
        </p:txBody>
      </p:sp>
      <p:sp>
        <p:nvSpPr>
          <p:cNvPr id="5" name="Slide Number Placeholder 4">
            <a:extLst>
              <a:ext uri="{FF2B5EF4-FFF2-40B4-BE49-F238E27FC236}">
                <a16:creationId xmlns:a16="http://schemas.microsoft.com/office/drawing/2014/main" id="{9909B703-C9D4-A863-EC38-41629399C168}"/>
              </a:ext>
            </a:extLst>
          </p:cNvPr>
          <p:cNvSpPr>
            <a:spLocks noGrp="1"/>
          </p:cNvSpPr>
          <p:nvPr>
            <p:ph type="sldNum" sz="quarter" idx="12"/>
          </p:nvPr>
        </p:nvSpPr>
        <p:spPr/>
        <p:txBody>
          <a:bodyPr/>
          <a:lstStyle/>
          <a:p>
            <a:fld id="{0B70DE20-B937-49F7-BDB4-D052E7C40283}" type="slidenum">
              <a:rPr lang="en-US" smtClean="0"/>
              <a:t>13</a:t>
            </a:fld>
            <a:endParaRPr lang="en-US"/>
          </a:p>
        </p:txBody>
      </p:sp>
    </p:spTree>
    <p:extLst>
      <p:ext uri="{BB962C8B-B14F-4D97-AF65-F5344CB8AC3E}">
        <p14:creationId xmlns:p14="http://schemas.microsoft.com/office/powerpoint/2010/main" val="423720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B84B3-13E9-B241-0CCA-B732B7C6E054}"/>
              </a:ext>
            </a:extLst>
          </p:cNvPr>
          <p:cNvSpPr>
            <a:spLocks noGrp="1"/>
          </p:cNvSpPr>
          <p:nvPr>
            <p:ph type="title"/>
          </p:nvPr>
        </p:nvSpPr>
        <p:spPr>
          <a:xfrm>
            <a:off x="539620" y="42733"/>
            <a:ext cx="10515600" cy="917834"/>
          </a:xfrm>
        </p:spPr>
        <p:txBody>
          <a:bodyPr>
            <a:normAutofit/>
          </a:bodyPr>
          <a:lstStyle/>
          <a:p>
            <a:r>
              <a:rPr lang="en-US"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Phenol manufacture from cumene</a:t>
            </a:r>
            <a:endParaRPr lang="en-IN" sz="7200" dirty="0">
              <a:solidFill>
                <a:srgbClr val="0070C0"/>
              </a:solidFill>
            </a:endParaRPr>
          </a:p>
        </p:txBody>
      </p:sp>
      <p:sp>
        <p:nvSpPr>
          <p:cNvPr id="3" name="Content Placeholder 2">
            <a:extLst>
              <a:ext uri="{FF2B5EF4-FFF2-40B4-BE49-F238E27FC236}">
                <a16:creationId xmlns:a16="http://schemas.microsoft.com/office/drawing/2014/main" id="{C2A1C145-962B-B6F0-CD3A-72C6467252EF}"/>
              </a:ext>
            </a:extLst>
          </p:cNvPr>
          <p:cNvSpPr>
            <a:spLocks noGrp="1"/>
          </p:cNvSpPr>
          <p:nvPr>
            <p:ph idx="1"/>
          </p:nvPr>
        </p:nvSpPr>
        <p:spPr>
          <a:xfrm>
            <a:off x="380999" y="960567"/>
            <a:ext cx="11736355" cy="5598367"/>
          </a:xfrm>
        </p:spPr>
        <p:txBody>
          <a:bodyPr>
            <a:noAutofit/>
          </a:bodyPr>
          <a:lstStyle/>
          <a:p>
            <a:r>
              <a:rPr lang="en-US" sz="1900" dirty="0">
                <a:effectLst/>
                <a:latin typeface="Calibri" panose="020F0502020204030204" pitchFamily="34" charset="0"/>
                <a:ea typeface="Calibri" panose="020F0502020204030204" pitchFamily="34" charset="0"/>
                <a:cs typeface="Times New Roman" panose="02020603050405020304" pitchFamily="18" charset="0"/>
              </a:rPr>
              <a:t> This process is now widely used method for phenol production. Benzene is alkylated first with propylene to cumene, which is air-oxidized to </a:t>
            </a:r>
            <a:r>
              <a:rPr lang="en-US" sz="1900" dirty="0" err="1">
                <a:effectLst/>
                <a:latin typeface="Calibri" panose="020F0502020204030204" pitchFamily="34" charset="0"/>
                <a:ea typeface="Calibri" panose="020F0502020204030204" pitchFamily="34" charset="0"/>
                <a:cs typeface="Times New Roman" panose="02020603050405020304" pitchFamily="18" charset="0"/>
              </a:rPr>
              <a:t>cumenehydroperoxide</a:t>
            </a:r>
            <a:r>
              <a:rPr lang="en-US" sz="1900" dirty="0">
                <a:effectLst/>
                <a:latin typeface="Calibri" panose="020F0502020204030204" pitchFamily="34" charset="0"/>
                <a:ea typeface="Calibri" panose="020F0502020204030204" pitchFamily="34" charset="0"/>
                <a:cs typeface="Times New Roman" panose="02020603050405020304" pitchFamily="18" charset="0"/>
              </a:rPr>
              <a:t>. The latter is catalytically decomposed into an equimolar mixture of phenol and acetone. </a:t>
            </a:r>
          </a:p>
          <a:p>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900" dirty="0">
              <a:latin typeface="Calibri" panose="020F0502020204030204" pitchFamily="34" charset="0"/>
              <a:ea typeface="Calibri" panose="020F0502020204030204" pitchFamily="34" charset="0"/>
              <a:cs typeface="Times New Roman" panose="02020603050405020304" pitchFamily="18" charset="0"/>
            </a:endParaRPr>
          </a:p>
          <a:p>
            <a:r>
              <a:rPr lang="en-US" sz="1900" dirty="0">
                <a:effectLst/>
                <a:latin typeface="Calibri" panose="020F0502020204030204" pitchFamily="34" charset="0"/>
                <a:ea typeface="Calibri" panose="020F0502020204030204" pitchFamily="34" charset="0"/>
                <a:cs typeface="Times New Roman" panose="02020603050405020304" pitchFamily="18" charset="0"/>
              </a:rPr>
              <a:t>The purified cumene is air-oxidized to cumene hydroperoxide at about 100-130</a:t>
            </a:r>
            <a:r>
              <a:rPr lang="en-US" sz="19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en-US" sz="1900" dirty="0">
                <a:effectLst/>
                <a:latin typeface="Calibri" panose="020F0502020204030204" pitchFamily="34" charset="0"/>
                <a:ea typeface="Calibri" panose="020F0502020204030204" pitchFamily="34" charset="0"/>
                <a:cs typeface="Times New Roman" panose="02020603050405020304" pitchFamily="18" charset="0"/>
              </a:rPr>
              <a:t>C and near atm. pressure in slightly alkaline condition. The conversion per pass is of order of 35-40% restrict the formation of by-products. The cumene hydroperoxide is separated from the unconverted cumene , which is recycled.</a:t>
            </a:r>
          </a:p>
          <a:p>
            <a:r>
              <a:rPr lang="en-US" sz="1900" dirty="0">
                <a:effectLst/>
                <a:latin typeface="Calibri" panose="020F0502020204030204" pitchFamily="34" charset="0"/>
                <a:ea typeface="Calibri" panose="020F0502020204030204" pitchFamily="34" charset="0"/>
                <a:cs typeface="Times New Roman" panose="02020603050405020304" pitchFamily="18" charset="0"/>
              </a:rPr>
              <a:t>The final stage of the process is the decomposition of cumene hydroperoxide, which is carried out in the presence of hot (70-90</a:t>
            </a:r>
            <a:r>
              <a:rPr lang="en-US" sz="19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en-US" sz="1900" dirty="0">
                <a:effectLst/>
                <a:latin typeface="Calibri" panose="020F0502020204030204" pitchFamily="34" charset="0"/>
                <a:ea typeface="Calibri" panose="020F0502020204030204" pitchFamily="34" charset="0"/>
                <a:cs typeface="Times New Roman" panose="02020603050405020304" pitchFamily="18" charset="0"/>
              </a:rPr>
              <a:t>C) dilute H</a:t>
            </a:r>
            <a:r>
              <a:rPr lang="en-US" sz="19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1900" dirty="0">
                <a:effectLst/>
                <a:latin typeface="Calibri" panose="020F0502020204030204" pitchFamily="34" charset="0"/>
                <a:ea typeface="Calibri" panose="020F0502020204030204" pitchFamily="34" charset="0"/>
                <a:cs typeface="Times New Roman" panose="02020603050405020304" pitchFamily="18" charset="0"/>
              </a:rPr>
              <a:t>SO</a:t>
            </a:r>
            <a:r>
              <a:rPr lang="en-US" sz="19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en-US" sz="1900" dirty="0">
                <a:effectLst/>
                <a:latin typeface="Calibri" panose="020F0502020204030204" pitchFamily="34" charset="0"/>
                <a:ea typeface="Calibri" panose="020F0502020204030204" pitchFamily="34" charset="0"/>
                <a:cs typeface="Times New Roman" panose="02020603050405020304" pitchFamily="18" charset="0"/>
              </a:rPr>
              <a:t> (10-25%). The decomposition products are neutralized by alkali wash and separated by distillation.</a:t>
            </a:r>
          </a:p>
          <a:p>
            <a:r>
              <a:rPr lang="en-US" sz="1900" dirty="0">
                <a:effectLst/>
                <a:latin typeface="Calibri" panose="020F0502020204030204" pitchFamily="34" charset="0"/>
                <a:ea typeface="Calibri" panose="020F0502020204030204" pitchFamily="34" charset="0"/>
                <a:cs typeface="Times New Roman" panose="02020603050405020304" pitchFamily="18" charset="0"/>
              </a:rPr>
              <a:t>The product yield is 60 </a:t>
            </a:r>
            <a:r>
              <a:rPr lang="en-US" sz="1900" dirty="0" err="1">
                <a:effectLst/>
                <a:latin typeface="Calibri" panose="020F0502020204030204" pitchFamily="34" charset="0"/>
                <a:ea typeface="Calibri" panose="020F0502020204030204" pitchFamily="34" charset="0"/>
                <a:cs typeface="Times New Roman" panose="02020603050405020304" pitchFamily="18" charset="0"/>
              </a:rPr>
              <a:t>wt</a:t>
            </a:r>
            <a:r>
              <a:rPr lang="en-US" sz="1900" dirty="0">
                <a:effectLst/>
                <a:latin typeface="Calibri" panose="020F0502020204030204" pitchFamily="34" charset="0"/>
                <a:ea typeface="Calibri" panose="020F0502020204030204" pitchFamily="34" charset="0"/>
                <a:cs typeface="Times New Roman" panose="02020603050405020304" pitchFamily="18" charset="0"/>
              </a:rPr>
              <a:t>% phenol. This process is also a production method for acetone.</a:t>
            </a:r>
          </a:p>
          <a:p>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1900" dirty="0"/>
          </a:p>
        </p:txBody>
      </p:sp>
      <p:sp>
        <p:nvSpPr>
          <p:cNvPr id="5" name="Slide Number Placeholder 4">
            <a:extLst>
              <a:ext uri="{FF2B5EF4-FFF2-40B4-BE49-F238E27FC236}">
                <a16:creationId xmlns:a16="http://schemas.microsoft.com/office/drawing/2014/main" id="{504F5F1B-A2A0-351B-AB83-9FA243BE933A}"/>
              </a:ext>
            </a:extLst>
          </p:cNvPr>
          <p:cNvSpPr>
            <a:spLocks noGrp="1"/>
          </p:cNvSpPr>
          <p:nvPr>
            <p:ph type="sldNum" sz="quarter" idx="12"/>
          </p:nvPr>
        </p:nvSpPr>
        <p:spPr/>
        <p:txBody>
          <a:bodyPr/>
          <a:lstStyle/>
          <a:p>
            <a:fld id="{0B70DE20-B937-49F7-BDB4-D052E7C40283}" type="slidenum">
              <a:rPr lang="en-US" smtClean="0"/>
              <a:t>14</a:t>
            </a:fld>
            <a:endParaRPr lang="en-US"/>
          </a:p>
        </p:txBody>
      </p:sp>
      <p:pic>
        <p:nvPicPr>
          <p:cNvPr id="7" name="Picture 6">
            <a:extLst>
              <a:ext uri="{FF2B5EF4-FFF2-40B4-BE49-F238E27FC236}">
                <a16:creationId xmlns:a16="http://schemas.microsoft.com/office/drawing/2014/main" id="{8F7752BB-1E61-C652-7C25-4255BF97CD15}"/>
              </a:ext>
            </a:extLst>
          </p:cNvPr>
          <p:cNvPicPr>
            <a:picLocks noChangeAspect="1"/>
          </p:cNvPicPr>
          <p:nvPr/>
        </p:nvPicPr>
        <p:blipFill>
          <a:blip r:embed="rId2"/>
          <a:stretch>
            <a:fillRect/>
          </a:stretch>
        </p:blipFill>
        <p:spPr>
          <a:xfrm>
            <a:off x="3708139" y="1771436"/>
            <a:ext cx="4448175" cy="2714625"/>
          </a:xfrm>
          <a:prstGeom prst="rect">
            <a:avLst/>
          </a:prstGeom>
        </p:spPr>
      </p:pic>
    </p:spTree>
    <p:extLst>
      <p:ext uri="{BB962C8B-B14F-4D97-AF65-F5344CB8AC3E}">
        <p14:creationId xmlns:p14="http://schemas.microsoft.com/office/powerpoint/2010/main" val="1289641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BF8F-508E-CAD8-0DC5-C15AF49724CC}"/>
              </a:ext>
            </a:extLst>
          </p:cNvPr>
          <p:cNvSpPr>
            <a:spLocks noGrp="1"/>
          </p:cNvSpPr>
          <p:nvPr>
            <p:ph type="title"/>
          </p:nvPr>
        </p:nvSpPr>
        <p:spPr>
          <a:xfrm>
            <a:off x="276208" y="136525"/>
            <a:ext cx="9882673" cy="365125"/>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9B8AAE11-029B-A52E-DE92-5CD941C7256F}"/>
              </a:ext>
            </a:extLst>
          </p:cNvPr>
          <p:cNvSpPr>
            <a:spLocks noGrp="1"/>
          </p:cNvSpPr>
          <p:nvPr>
            <p:ph idx="1"/>
          </p:nvPr>
        </p:nvSpPr>
        <p:spPr>
          <a:xfrm>
            <a:off x="276208" y="662733"/>
            <a:ext cx="10295375" cy="6058742"/>
          </a:xfrm>
          <a:ln>
            <a:solidFill>
              <a:srgbClr val="00B050"/>
            </a:solidFill>
          </a:ln>
        </p:spPr>
        <p:txBody>
          <a:bodyPr>
            <a:noAutofit/>
          </a:bodyPr>
          <a:lstStyle/>
          <a:p>
            <a:r>
              <a:rPr lang="en-US" sz="2200" dirty="0"/>
              <a:t>Fresh cumene is mixed with hydrogenated unreacted cumene, cumene + alpha methyl styrene (recycle streams) .  The pre-purification step involves converting </a:t>
            </a:r>
            <a:r>
              <a:rPr lang="en-US" sz="2200" dirty="0" err="1"/>
              <a:t>unsaturates</a:t>
            </a:r>
            <a:r>
              <a:rPr lang="en-US" sz="2200" dirty="0"/>
              <a:t> such as </a:t>
            </a:r>
            <a:r>
              <a:rPr lang="en-US" sz="2200" u="sng" dirty="0"/>
              <a:t>alpha methyl styrene </a:t>
            </a:r>
            <a:r>
              <a:rPr lang="en-US" sz="2200" dirty="0"/>
              <a:t>and others to saturates. This is done by using nickel catalyst at 100 </a:t>
            </a:r>
            <a:r>
              <a:rPr lang="en-US" sz="2200" baseline="30000" dirty="0" err="1"/>
              <a:t>o</a:t>
            </a:r>
            <a:r>
              <a:rPr lang="en-US" sz="2200" dirty="0" err="1"/>
              <a:t>C</a:t>
            </a:r>
            <a:r>
              <a:rPr lang="en-US" sz="2200" dirty="0"/>
              <a:t> and feeding hydrogen to the pre-purification reactor. The product from this unit then mixes with the fresh cumene.</a:t>
            </a:r>
          </a:p>
          <a:p>
            <a:r>
              <a:rPr lang="en-US" sz="2200" dirty="0"/>
              <a:t>The fresh cumene and processed cumene and alpha methyl styrene are fed to the oxidation reactor. The oxidation reactor refers to a gas liquid reaction between air (Oxygen) and the cumene.</a:t>
            </a:r>
          </a:p>
          <a:p>
            <a:r>
              <a:rPr lang="en-US" sz="2200" dirty="0"/>
              <a:t>An emulsion of cumene is prepared in the oxidation reactor by adding alkali to it.</a:t>
            </a:r>
          </a:p>
          <a:p>
            <a:r>
              <a:rPr lang="en-US" sz="2200" dirty="0"/>
              <a:t>The pH is maintained in the range of 8.5 – 10.5 to suit good emulsification conditions.</a:t>
            </a:r>
          </a:p>
          <a:p>
            <a:r>
              <a:rPr lang="en-US" sz="2200" dirty="0"/>
              <a:t>After reaction, vent gases are condensed and recycled back and the product is sent to a cleavage unit. The cleavage unit consists of a stirrer and is fed with fresh and recycled H</a:t>
            </a:r>
            <a:r>
              <a:rPr lang="en-US" sz="2200" baseline="-25000" dirty="0"/>
              <a:t>2</a:t>
            </a:r>
            <a:r>
              <a:rPr lang="en-US" sz="2200" dirty="0"/>
              <a:t>SO</a:t>
            </a:r>
            <a:r>
              <a:rPr lang="en-US" sz="2200" baseline="-25000" dirty="0"/>
              <a:t>4 </a:t>
            </a:r>
            <a:r>
              <a:rPr lang="en-US" sz="2200" dirty="0"/>
              <a:t>aqueous solution to enable the hydrolysis of </a:t>
            </a:r>
            <a:r>
              <a:rPr lang="en-US" sz="2200" dirty="0" err="1"/>
              <a:t>cumenehydroperoxide</a:t>
            </a:r>
            <a:r>
              <a:rPr lang="en-US" sz="2200" dirty="0"/>
              <a:t>.</a:t>
            </a:r>
          </a:p>
          <a:p>
            <a:r>
              <a:rPr lang="en-US" sz="2200" dirty="0"/>
              <a:t>The product streams from the cleavage unit enter a settler (phase separator) which upon gravity settling yields two streams namely the acid rich aqueous stream and the phenol rich organic stream. </a:t>
            </a:r>
            <a:r>
              <a:rPr lang="en-US" sz="2200" b="0" i="0" dirty="0">
                <a:solidFill>
                  <a:srgbClr val="000000"/>
                </a:solidFill>
                <a:effectLst/>
                <a:latin typeface="Times New Roman" panose="02020603050405020304" pitchFamily="18" charset="0"/>
              </a:rPr>
              <a:t>The aqueous stream consists of the </a:t>
            </a:r>
            <a:r>
              <a:rPr lang="en-US" sz="2200" b="0" i="0" dirty="0" err="1">
                <a:solidFill>
                  <a:srgbClr val="000000"/>
                </a:solidFill>
                <a:effectLst/>
                <a:latin typeface="Times New Roman" panose="02020603050405020304" pitchFamily="18" charset="0"/>
              </a:rPr>
              <a:t>sulphuric</a:t>
            </a:r>
            <a:r>
              <a:rPr lang="en-US" sz="2200" b="0" i="0" dirty="0">
                <a:solidFill>
                  <a:srgbClr val="000000"/>
                </a:solidFill>
                <a:effectLst/>
                <a:latin typeface="Times New Roman" panose="02020603050405020304" pitchFamily="18" charset="0"/>
              </a:rPr>
              <a:t> acid and is sent back to the cleavage unit as a recycle stream.</a:t>
            </a:r>
          </a:p>
        </p:txBody>
      </p:sp>
      <p:sp>
        <p:nvSpPr>
          <p:cNvPr id="5" name="Slide Number Placeholder 4">
            <a:extLst>
              <a:ext uri="{FF2B5EF4-FFF2-40B4-BE49-F238E27FC236}">
                <a16:creationId xmlns:a16="http://schemas.microsoft.com/office/drawing/2014/main" id="{99845E74-75B4-9E83-1407-1CF123407A26}"/>
              </a:ext>
            </a:extLst>
          </p:cNvPr>
          <p:cNvSpPr>
            <a:spLocks noGrp="1"/>
          </p:cNvSpPr>
          <p:nvPr>
            <p:ph type="sldNum" sz="quarter" idx="12"/>
          </p:nvPr>
        </p:nvSpPr>
        <p:spPr/>
        <p:txBody>
          <a:bodyPr/>
          <a:lstStyle/>
          <a:p>
            <a:fld id="{0B70DE20-B937-49F7-BDB4-D052E7C40283}" type="slidenum">
              <a:rPr lang="en-US" smtClean="0"/>
              <a:t>15</a:t>
            </a:fld>
            <a:endParaRPr lang="en-US"/>
          </a:p>
        </p:txBody>
      </p:sp>
      <p:pic>
        <p:nvPicPr>
          <p:cNvPr id="7" name="Picture 6">
            <a:extLst>
              <a:ext uri="{FF2B5EF4-FFF2-40B4-BE49-F238E27FC236}">
                <a16:creationId xmlns:a16="http://schemas.microsoft.com/office/drawing/2014/main" id="{4C8C7DC7-4C14-EAE4-ABC5-4AA1D7236365}"/>
              </a:ext>
            </a:extLst>
          </p:cNvPr>
          <p:cNvPicPr>
            <a:picLocks noChangeAspect="1"/>
          </p:cNvPicPr>
          <p:nvPr/>
        </p:nvPicPr>
        <p:blipFill>
          <a:blip r:embed="rId2"/>
          <a:stretch>
            <a:fillRect/>
          </a:stretch>
        </p:blipFill>
        <p:spPr>
          <a:xfrm>
            <a:off x="10866212" y="651816"/>
            <a:ext cx="787364" cy="994564"/>
          </a:xfrm>
          <a:prstGeom prst="rect">
            <a:avLst/>
          </a:prstGeom>
          <a:ln>
            <a:solidFill>
              <a:srgbClr val="00B050"/>
            </a:solidFill>
          </a:ln>
        </p:spPr>
      </p:pic>
      <p:sp>
        <p:nvSpPr>
          <p:cNvPr id="8" name="TextBox 7">
            <a:extLst>
              <a:ext uri="{FF2B5EF4-FFF2-40B4-BE49-F238E27FC236}">
                <a16:creationId xmlns:a16="http://schemas.microsoft.com/office/drawing/2014/main" id="{5567283D-189F-18D7-A089-14E7C4B8EA86}"/>
              </a:ext>
            </a:extLst>
          </p:cNvPr>
          <p:cNvSpPr txBox="1"/>
          <p:nvPr/>
        </p:nvSpPr>
        <p:spPr>
          <a:xfrm>
            <a:off x="10776457" y="1646380"/>
            <a:ext cx="1564035" cy="646331"/>
          </a:xfrm>
          <a:prstGeom prst="rect">
            <a:avLst/>
          </a:prstGeom>
          <a:noFill/>
        </p:spPr>
        <p:txBody>
          <a:bodyPr wrap="square" rtlCol="0">
            <a:spAutoFit/>
          </a:bodyPr>
          <a:lstStyle/>
          <a:p>
            <a:r>
              <a:rPr lang="en-US" dirty="0"/>
              <a:t>alpha methyl styrene</a:t>
            </a:r>
            <a:endParaRPr lang="en-IN" dirty="0"/>
          </a:p>
        </p:txBody>
      </p:sp>
    </p:spTree>
    <p:extLst>
      <p:ext uri="{BB962C8B-B14F-4D97-AF65-F5344CB8AC3E}">
        <p14:creationId xmlns:p14="http://schemas.microsoft.com/office/powerpoint/2010/main" val="908462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4D5C30-3E21-F206-A05F-C6C0E3DF2ADA}"/>
              </a:ext>
            </a:extLst>
          </p:cNvPr>
          <p:cNvSpPr>
            <a:spLocks noGrp="1"/>
          </p:cNvSpPr>
          <p:nvPr>
            <p:ph idx="1"/>
          </p:nvPr>
        </p:nvSpPr>
        <p:spPr>
          <a:xfrm>
            <a:off x="317241" y="335901"/>
            <a:ext cx="11728579" cy="5374433"/>
          </a:xfrm>
        </p:spPr>
        <p:txBody>
          <a:bodyPr>
            <a:normAutofit fontScale="92500" lnSpcReduction="20000"/>
          </a:bodyPr>
          <a:lstStyle/>
          <a:p>
            <a:r>
              <a:rPr lang="en-US" sz="2800" b="0" i="0" dirty="0">
                <a:solidFill>
                  <a:srgbClr val="000000"/>
                </a:solidFill>
                <a:effectLst/>
              </a:rPr>
              <a:t>The organic stream consists of cumene (unreacted), phenol (product), acetone (side product), alpha methyl styrene (side product) and acetophenone (side product).</a:t>
            </a:r>
            <a:r>
              <a:rPr lang="en-US" sz="2800" dirty="0"/>
              <a:t> </a:t>
            </a:r>
          </a:p>
          <a:p>
            <a:r>
              <a:rPr lang="en-US" sz="2800" b="0" i="0" dirty="0">
                <a:solidFill>
                  <a:srgbClr val="000000"/>
                </a:solidFill>
                <a:effectLst/>
              </a:rPr>
              <a:t>The organic stream from the gravity settler unit then enters a scrubber fed with water. In this operation, water extracts the remaining acids in the organic stream and produces crude phenol stream. Water leaving the unit consists of acidified wash water.</a:t>
            </a:r>
          </a:p>
          <a:p>
            <a:r>
              <a:rPr lang="en-US" sz="2800" b="0" i="0" dirty="0">
                <a:solidFill>
                  <a:srgbClr val="000000"/>
                </a:solidFill>
                <a:effectLst/>
              </a:rPr>
              <a:t>The crude phenol then enters a distillation unit that separates acetone from the other components.</a:t>
            </a:r>
          </a:p>
          <a:p>
            <a:r>
              <a:rPr lang="en-US" sz="2800" b="0" i="0" dirty="0">
                <a:solidFill>
                  <a:srgbClr val="000000"/>
                </a:solidFill>
                <a:effectLst/>
              </a:rPr>
              <a:t>The bottom product from this distillation column enters a vacuum distillation column that produces cumene as a top product.</a:t>
            </a:r>
          </a:p>
          <a:p>
            <a:r>
              <a:rPr lang="en-US" sz="2800" b="0" i="0" dirty="0">
                <a:solidFill>
                  <a:srgbClr val="000000"/>
                </a:solidFill>
                <a:effectLst/>
              </a:rPr>
              <a:t>The bottom product from the distillation column enters another vacuum distillation unit to produce alpha methyl styrene.</a:t>
            </a:r>
          </a:p>
          <a:p>
            <a:r>
              <a:rPr lang="en-US" sz="2800" b="0" i="0" dirty="0">
                <a:solidFill>
                  <a:srgbClr val="000000"/>
                </a:solidFill>
                <a:effectLst/>
              </a:rPr>
              <a:t>The bottom product of this distillation column enters the final vacuum distillation unit to produce phenol as top product and acetophenone as the bottom product.</a:t>
            </a:r>
            <a:r>
              <a:rPr lang="en-US" sz="2800" dirty="0"/>
              <a:t> </a:t>
            </a:r>
            <a:endParaRPr lang="en-IN" sz="2800" dirty="0"/>
          </a:p>
          <a:p>
            <a:endParaRPr lang="en-IN" dirty="0"/>
          </a:p>
        </p:txBody>
      </p:sp>
      <p:sp>
        <p:nvSpPr>
          <p:cNvPr id="5" name="Slide Number Placeholder 4">
            <a:extLst>
              <a:ext uri="{FF2B5EF4-FFF2-40B4-BE49-F238E27FC236}">
                <a16:creationId xmlns:a16="http://schemas.microsoft.com/office/drawing/2014/main" id="{676577DA-4E82-EAFE-27F3-9B531621016B}"/>
              </a:ext>
            </a:extLst>
          </p:cNvPr>
          <p:cNvSpPr>
            <a:spLocks noGrp="1"/>
          </p:cNvSpPr>
          <p:nvPr>
            <p:ph type="sldNum" sz="quarter" idx="12"/>
          </p:nvPr>
        </p:nvSpPr>
        <p:spPr/>
        <p:txBody>
          <a:bodyPr/>
          <a:lstStyle/>
          <a:p>
            <a:fld id="{0B70DE20-B937-49F7-BDB4-D052E7C40283}" type="slidenum">
              <a:rPr lang="en-US" smtClean="0"/>
              <a:t>16</a:t>
            </a:fld>
            <a:endParaRPr lang="en-US"/>
          </a:p>
        </p:txBody>
      </p:sp>
    </p:spTree>
    <p:extLst>
      <p:ext uri="{BB962C8B-B14F-4D97-AF65-F5344CB8AC3E}">
        <p14:creationId xmlns:p14="http://schemas.microsoft.com/office/powerpoint/2010/main" val="2566398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93C2-0272-C497-47FE-4410248B0789}"/>
              </a:ext>
            </a:extLst>
          </p:cNvPr>
          <p:cNvSpPr>
            <a:spLocks noGrp="1"/>
          </p:cNvSpPr>
          <p:nvPr>
            <p:ph type="title"/>
          </p:nvPr>
        </p:nvSpPr>
        <p:spPr>
          <a:xfrm>
            <a:off x="297024" y="0"/>
            <a:ext cx="10515600" cy="815197"/>
          </a:xfrm>
        </p:spPr>
        <p:txBody>
          <a:bodyPr>
            <a:normAutofit/>
          </a:bodyPr>
          <a:lstStyle/>
          <a:p>
            <a:r>
              <a:rPr lang="en-IN" sz="4000" b="1" dirty="0">
                <a:solidFill>
                  <a:schemeClr val="accent2">
                    <a:lumMod val="50000"/>
                  </a:schemeClr>
                </a:solidFill>
              </a:rPr>
              <a:t>Phenol from Cumene</a:t>
            </a:r>
          </a:p>
        </p:txBody>
      </p:sp>
      <p:sp>
        <p:nvSpPr>
          <p:cNvPr id="5" name="Slide Number Placeholder 4">
            <a:extLst>
              <a:ext uri="{FF2B5EF4-FFF2-40B4-BE49-F238E27FC236}">
                <a16:creationId xmlns:a16="http://schemas.microsoft.com/office/drawing/2014/main" id="{5F0E4945-B64B-CEDA-B4C3-D9F9286F7780}"/>
              </a:ext>
            </a:extLst>
          </p:cNvPr>
          <p:cNvSpPr>
            <a:spLocks noGrp="1"/>
          </p:cNvSpPr>
          <p:nvPr>
            <p:ph type="sldNum" sz="quarter" idx="12"/>
          </p:nvPr>
        </p:nvSpPr>
        <p:spPr>
          <a:xfrm>
            <a:off x="8877660" y="6378279"/>
            <a:ext cx="2743200" cy="365125"/>
          </a:xfrm>
        </p:spPr>
        <p:txBody>
          <a:bodyPr/>
          <a:lstStyle/>
          <a:p>
            <a:fld id="{0B70DE20-B937-49F7-BDB4-D052E7C40283}" type="slidenum">
              <a:rPr lang="en-US" smtClean="0"/>
              <a:t>17</a:t>
            </a:fld>
            <a:endParaRPr lang="en-US"/>
          </a:p>
        </p:txBody>
      </p:sp>
      <p:pic>
        <p:nvPicPr>
          <p:cNvPr id="13" name="Picture 12">
            <a:extLst>
              <a:ext uri="{FF2B5EF4-FFF2-40B4-BE49-F238E27FC236}">
                <a16:creationId xmlns:a16="http://schemas.microsoft.com/office/drawing/2014/main" id="{8BDAF25A-BD2E-EE0F-FDD8-3BD3437DE51A}"/>
              </a:ext>
            </a:extLst>
          </p:cNvPr>
          <p:cNvPicPr>
            <a:picLocks noChangeAspect="1"/>
          </p:cNvPicPr>
          <p:nvPr/>
        </p:nvPicPr>
        <p:blipFill>
          <a:blip r:embed="rId2"/>
          <a:stretch>
            <a:fillRect/>
          </a:stretch>
        </p:blipFill>
        <p:spPr>
          <a:xfrm>
            <a:off x="1575701" y="671805"/>
            <a:ext cx="9236923" cy="618619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745568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4EF8-DBD5-666B-9CAF-053B9C98439D}"/>
              </a:ext>
            </a:extLst>
          </p:cNvPr>
          <p:cNvSpPr>
            <a:spLocks noGrp="1"/>
          </p:cNvSpPr>
          <p:nvPr>
            <p:ph type="title"/>
          </p:nvPr>
        </p:nvSpPr>
        <p:spPr>
          <a:xfrm>
            <a:off x="243687" y="136525"/>
            <a:ext cx="10515600" cy="867748"/>
          </a:xfrm>
        </p:spPr>
        <p:txBody>
          <a:bodyPr>
            <a:noAutofit/>
          </a:bodyPr>
          <a:lstStyle/>
          <a:p>
            <a:r>
              <a:rPr lang="en-IN" sz="4000" b="1" i="0" dirty="0">
                <a:solidFill>
                  <a:schemeClr val="accent2">
                    <a:lumMod val="50000"/>
                  </a:schemeClr>
                </a:solidFill>
                <a:effectLst/>
              </a:rPr>
              <a:t>Aniline (C</a:t>
            </a:r>
            <a:r>
              <a:rPr lang="en-IN" sz="4000" b="1" i="0" baseline="-25000" dirty="0">
                <a:solidFill>
                  <a:schemeClr val="accent2">
                    <a:lumMod val="50000"/>
                  </a:schemeClr>
                </a:solidFill>
                <a:effectLst/>
              </a:rPr>
              <a:t>6</a:t>
            </a:r>
            <a:r>
              <a:rPr lang="en-IN" sz="4000" b="1" i="0" dirty="0">
                <a:solidFill>
                  <a:schemeClr val="accent2">
                    <a:lumMod val="50000"/>
                  </a:schemeClr>
                </a:solidFill>
                <a:effectLst/>
              </a:rPr>
              <a:t>H</a:t>
            </a:r>
            <a:r>
              <a:rPr lang="en-IN" sz="4000" b="1" i="0" baseline="-25000" dirty="0">
                <a:solidFill>
                  <a:schemeClr val="accent2">
                    <a:lumMod val="50000"/>
                  </a:schemeClr>
                </a:solidFill>
                <a:effectLst/>
              </a:rPr>
              <a:t>5</a:t>
            </a:r>
            <a:r>
              <a:rPr lang="en-IN" sz="4000" b="1" i="0" dirty="0">
                <a:solidFill>
                  <a:schemeClr val="accent2">
                    <a:lumMod val="50000"/>
                  </a:schemeClr>
                </a:solidFill>
                <a:effectLst/>
              </a:rPr>
              <a:t>NH</a:t>
            </a:r>
            <a:r>
              <a:rPr lang="en-IN" sz="4000" b="1" i="0" baseline="-25000" dirty="0">
                <a:solidFill>
                  <a:schemeClr val="accent2">
                    <a:lumMod val="50000"/>
                  </a:schemeClr>
                </a:solidFill>
                <a:effectLst/>
              </a:rPr>
              <a:t>2</a:t>
            </a:r>
            <a:r>
              <a:rPr lang="en-IN" sz="4000" b="1" i="0" dirty="0">
                <a:solidFill>
                  <a:schemeClr val="accent2">
                    <a:lumMod val="50000"/>
                  </a:schemeClr>
                </a:solidFill>
                <a:effectLst/>
              </a:rPr>
              <a:t>)</a:t>
            </a:r>
            <a:r>
              <a:rPr lang="en-IN" sz="4000" b="1" dirty="0">
                <a:solidFill>
                  <a:schemeClr val="accent2">
                    <a:lumMod val="50000"/>
                  </a:schemeClr>
                </a:solidFill>
              </a:rPr>
              <a:t>  from Phenol</a:t>
            </a:r>
            <a:br>
              <a:rPr lang="en-IN" sz="4000" b="1" dirty="0">
                <a:solidFill>
                  <a:schemeClr val="accent2">
                    <a:lumMod val="50000"/>
                  </a:schemeClr>
                </a:solidFill>
              </a:rPr>
            </a:br>
            <a:endParaRPr lang="en-IN" sz="4000" b="1" dirty="0">
              <a:solidFill>
                <a:schemeClr val="accent2">
                  <a:lumMod val="50000"/>
                </a:schemeClr>
              </a:solidFill>
            </a:endParaRPr>
          </a:p>
        </p:txBody>
      </p:sp>
      <p:sp>
        <p:nvSpPr>
          <p:cNvPr id="3" name="Content Placeholder 2">
            <a:extLst>
              <a:ext uri="{FF2B5EF4-FFF2-40B4-BE49-F238E27FC236}">
                <a16:creationId xmlns:a16="http://schemas.microsoft.com/office/drawing/2014/main" id="{812309A1-D449-9347-1D4A-33F56EC33D69}"/>
              </a:ext>
            </a:extLst>
          </p:cNvPr>
          <p:cNvSpPr>
            <a:spLocks noGrp="1"/>
          </p:cNvSpPr>
          <p:nvPr>
            <p:ph idx="1"/>
          </p:nvPr>
        </p:nvSpPr>
        <p:spPr>
          <a:xfrm>
            <a:off x="102637" y="808587"/>
            <a:ext cx="11980506" cy="5797485"/>
          </a:xfrm>
        </p:spPr>
        <p:txBody>
          <a:bodyPr>
            <a:normAutofit/>
          </a:bodyPr>
          <a:lstStyle/>
          <a:p>
            <a:r>
              <a:rPr lang="en-US" sz="2400" b="0" i="0" dirty="0">
                <a:solidFill>
                  <a:srgbClr val="000000"/>
                </a:solidFill>
                <a:effectLst/>
              </a:rPr>
              <a:t>Aniline (aminobenzene) is an oily liquid that turns brown when exposed to air and light. The compound is an important dye precursor.</a:t>
            </a:r>
            <a:r>
              <a:rPr lang="en-US" sz="2400" dirty="0"/>
              <a:t> </a:t>
            </a:r>
          </a:p>
          <a:p>
            <a:r>
              <a:rPr lang="en-US" sz="2400" b="0" i="0" dirty="0">
                <a:effectLst/>
              </a:rPr>
              <a:t>Phenol reacts with ammonia at 300∘C in the presence of anhydrous ZnCl</a:t>
            </a:r>
            <a:r>
              <a:rPr lang="en-US" sz="2400" b="0" i="0" baseline="-25000" dirty="0">
                <a:effectLst/>
              </a:rPr>
              <a:t>2</a:t>
            </a:r>
            <a:r>
              <a:rPr lang="en-US" sz="2400" b="0" i="0" dirty="0">
                <a:effectLst/>
              </a:rPr>
              <a:t> to give aniline.</a:t>
            </a:r>
          </a:p>
          <a:p>
            <a:endParaRPr lang="en-US" sz="2400" dirty="0"/>
          </a:p>
          <a:p>
            <a:r>
              <a:rPr lang="en-US" sz="2400" b="0" i="0" dirty="0">
                <a:solidFill>
                  <a:srgbClr val="000000"/>
                </a:solidFill>
                <a:effectLst/>
              </a:rPr>
              <a:t>Ammonolysis of phenol occurs in the vapor phase. In the Scientific Design Co. process, a mixed feed of ammonia and phenol is heated and passed over a heterogeneous catalyst in a fixed-bed system. The reactor effluent is cooled, the condensed material distilled, and the unreacted ammonia recycled. Aniline produced this way should be very pure.</a:t>
            </a:r>
            <a:br>
              <a:rPr lang="en-US" sz="2400" dirty="0"/>
            </a:br>
            <a:br>
              <a:rPr lang="en-US" sz="2400" dirty="0"/>
            </a:br>
            <a:endParaRPr lang="en-IN" sz="2400" dirty="0"/>
          </a:p>
        </p:txBody>
      </p:sp>
      <p:sp>
        <p:nvSpPr>
          <p:cNvPr id="5" name="Slide Number Placeholder 4">
            <a:extLst>
              <a:ext uri="{FF2B5EF4-FFF2-40B4-BE49-F238E27FC236}">
                <a16:creationId xmlns:a16="http://schemas.microsoft.com/office/drawing/2014/main" id="{FE49A44F-2FF4-F542-1E95-8A0FE21372E4}"/>
              </a:ext>
            </a:extLst>
          </p:cNvPr>
          <p:cNvSpPr>
            <a:spLocks noGrp="1"/>
          </p:cNvSpPr>
          <p:nvPr>
            <p:ph type="sldNum" sz="quarter" idx="12"/>
          </p:nvPr>
        </p:nvSpPr>
        <p:spPr/>
        <p:txBody>
          <a:bodyPr/>
          <a:lstStyle/>
          <a:p>
            <a:fld id="{0B70DE20-B937-49F7-BDB4-D052E7C40283}" type="slidenum">
              <a:rPr lang="en-US" smtClean="0"/>
              <a:t>18</a:t>
            </a:fld>
            <a:endParaRPr lang="en-US"/>
          </a:p>
        </p:txBody>
      </p:sp>
      <p:pic>
        <p:nvPicPr>
          <p:cNvPr id="7" name="Picture 6">
            <a:extLst>
              <a:ext uri="{FF2B5EF4-FFF2-40B4-BE49-F238E27FC236}">
                <a16:creationId xmlns:a16="http://schemas.microsoft.com/office/drawing/2014/main" id="{B8FA55A8-7480-A429-8663-7B243CD75A19}"/>
              </a:ext>
            </a:extLst>
          </p:cNvPr>
          <p:cNvPicPr>
            <a:picLocks noChangeAspect="1"/>
          </p:cNvPicPr>
          <p:nvPr/>
        </p:nvPicPr>
        <p:blipFill>
          <a:blip r:embed="rId2"/>
          <a:stretch>
            <a:fillRect/>
          </a:stretch>
        </p:blipFill>
        <p:spPr>
          <a:xfrm>
            <a:off x="2209800" y="4256195"/>
            <a:ext cx="5153220" cy="1429360"/>
          </a:xfrm>
          <a:prstGeom prst="rect">
            <a:avLst/>
          </a:prstGeom>
        </p:spPr>
      </p:pic>
    </p:spTree>
    <p:extLst>
      <p:ext uri="{BB962C8B-B14F-4D97-AF65-F5344CB8AC3E}">
        <p14:creationId xmlns:p14="http://schemas.microsoft.com/office/powerpoint/2010/main" val="1853844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297A-3981-8169-6B10-51095C0DCE58}"/>
              </a:ext>
            </a:extLst>
          </p:cNvPr>
          <p:cNvSpPr>
            <a:spLocks noGrp="1"/>
          </p:cNvSpPr>
          <p:nvPr>
            <p:ph type="title"/>
          </p:nvPr>
        </p:nvSpPr>
        <p:spPr>
          <a:xfrm>
            <a:off x="623595" y="1232"/>
            <a:ext cx="10515600" cy="707895"/>
          </a:xfrm>
        </p:spPr>
        <p:txBody>
          <a:bodyPr>
            <a:normAutofit/>
          </a:bodyPr>
          <a:lstStyle/>
          <a:p>
            <a:r>
              <a:rPr lang="en-IN" sz="4000" b="1" i="1" dirty="0">
                <a:solidFill>
                  <a:srgbClr val="002060"/>
                </a:solidFill>
              </a:rPr>
              <a:t>Aniline from Phenol</a:t>
            </a:r>
          </a:p>
        </p:txBody>
      </p:sp>
      <p:pic>
        <p:nvPicPr>
          <p:cNvPr id="7" name="Content Placeholder 6">
            <a:extLst>
              <a:ext uri="{FF2B5EF4-FFF2-40B4-BE49-F238E27FC236}">
                <a16:creationId xmlns:a16="http://schemas.microsoft.com/office/drawing/2014/main" id="{99501DD4-C17D-0486-80BA-2ECAAA2A7E5C}"/>
              </a:ext>
            </a:extLst>
          </p:cNvPr>
          <p:cNvPicPr>
            <a:picLocks noGrp="1" noChangeAspect="1"/>
          </p:cNvPicPr>
          <p:nvPr>
            <p:ph idx="1"/>
          </p:nvPr>
        </p:nvPicPr>
        <p:blipFill>
          <a:blip r:embed="rId2"/>
          <a:stretch>
            <a:fillRect/>
          </a:stretch>
        </p:blipFill>
        <p:spPr>
          <a:xfrm>
            <a:off x="1144086" y="756637"/>
            <a:ext cx="9474617" cy="5552203"/>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Slide Number Placeholder 4">
            <a:extLst>
              <a:ext uri="{FF2B5EF4-FFF2-40B4-BE49-F238E27FC236}">
                <a16:creationId xmlns:a16="http://schemas.microsoft.com/office/drawing/2014/main" id="{71CB436A-C5D5-4869-2873-8C307E8F8E8D}"/>
              </a:ext>
            </a:extLst>
          </p:cNvPr>
          <p:cNvSpPr>
            <a:spLocks noGrp="1"/>
          </p:cNvSpPr>
          <p:nvPr>
            <p:ph type="sldNum" sz="quarter" idx="12"/>
          </p:nvPr>
        </p:nvSpPr>
        <p:spPr/>
        <p:txBody>
          <a:bodyPr/>
          <a:lstStyle/>
          <a:p>
            <a:fld id="{0B70DE20-B937-49F7-BDB4-D052E7C40283}" type="slidenum">
              <a:rPr lang="en-US" smtClean="0"/>
              <a:t>19</a:t>
            </a:fld>
            <a:endParaRPr lang="en-US"/>
          </a:p>
        </p:txBody>
      </p:sp>
    </p:spTree>
    <p:extLst>
      <p:ext uri="{BB962C8B-B14F-4D97-AF65-F5344CB8AC3E}">
        <p14:creationId xmlns:p14="http://schemas.microsoft.com/office/powerpoint/2010/main" val="2411837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5A841E2-4825-905B-6124-C1D607BE0D4E}"/>
              </a:ext>
            </a:extLst>
          </p:cNvPr>
          <p:cNvSpPr>
            <a:spLocks noGrp="1"/>
          </p:cNvSpPr>
          <p:nvPr>
            <p:ph type="sldNum" sz="quarter" idx="12"/>
          </p:nvPr>
        </p:nvSpPr>
        <p:spPr/>
        <p:txBody>
          <a:bodyPr/>
          <a:lstStyle/>
          <a:p>
            <a:fld id="{0B70DE20-B937-49F7-BDB4-D052E7C40283}" type="slidenum">
              <a:rPr lang="en-US" smtClean="0"/>
              <a:t>2</a:t>
            </a:fld>
            <a:endParaRPr lang="en-US"/>
          </a:p>
        </p:txBody>
      </p:sp>
      <p:pic>
        <p:nvPicPr>
          <p:cNvPr id="7" name="Picture 6">
            <a:extLst>
              <a:ext uri="{FF2B5EF4-FFF2-40B4-BE49-F238E27FC236}">
                <a16:creationId xmlns:a16="http://schemas.microsoft.com/office/drawing/2014/main" id="{C6FDEF98-D515-0402-1552-01BBDADC3DC1}"/>
              </a:ext>
            </a:extLst>
          </p:cNvPr>
          <p:cNvPicPr>
            <a:picLocks noChangeAspect="1"/>
          </p:cNvPicPr>
          <p:nvPr/>
        </p:nvPicPr>
        <p:blipFill>
          <a:blip r:embed="rId2"/>
          <a:stretch>
            <a:fillRect/>
          </a:stretch>
        </p:blipFill>
        <p:spPr>
          <a:xfrm>
            <a:off x="3126240" y="0"/>
            <a:ext cx="7268061" cy="6858000"/>
          </a:xfrm>
          <a:prstGeom prst="rect">
            <a:avLst/>
          </a:prstGeom>
        </p:spPr>
      </p:pic>
    </p:spTree>
    <p:extLst>
      <p:ext uri="{BB962C8B-B14F-4D97-AF65-F5344CB8AC3E}">
        <p14:creationId xmlns:p14="http://schemas.microsoft.com/office/powerpoint/2010/main" val="1217710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1B168-514E-6D48-454C-D787FE9BB84E}"/>
              </a:ext>
            </a:extLst>
          </p:cNvPr>
          <p:cNvSpPr>
            <a:spLocks noGrp="1"/>
          </p:cNvSpPr>
          <p:nvPr>
            <p:ph type="title"/>
          </p:nvPr>
        </p:nvSpPr>
        <p:spPr>
          <a:xfrm>
            <a:off x="185056" y="215835"/>
            <a:ext cx="11168743" cy="810531"/>
          </a:xfrm>
        </p:spPr>
        <p:txBody>
          <a:bodyPr>
            <a:noAutofit/>
          </a:bodyPr>
          <a:lstStyle/>
          <a:p>
            <a:r>
              <a:rPr lang="en-IN" sz="4000" b="1" i="1" dirty="0">
                <a:solidFill>
                  <a:srgbClr val="0070C0"/>
                </a:solidFill>
                <a:effectLst/>
              </a:rPr>
              <a:t>Caprolactam Production</a:t>
            </a:r>
            <a:r>
              <a:rPr lang="en-IN" sz="4000" b="1" dirty="0">
                <a:solidFill>
                  <a:srgbClr val="0070C0"/>
                </a:solidFill>
              </a:rPr>
              <a:t> </a:t>
            </a:r>
            <a:br>
              <a:rPr lang="en-IN" sz="4000" b="1" dirty="0">
                <a:solidFill>
                  <a:srgbClr val="0070C0"/>
                </a:solidFill>
              </a:rPr>
            </a:br>
            <a:endParaRPr lang="en-IN" sz="4000" b="1" dirty="0">
              <a:solidFill>
                <a:srgbClr val="0070C0"/>
              </a:solidFill>
            </a:endParaRPr>
          </a:p>
        </p:txBody>
      </p:sp>
      <p:sp>
        <p:nvSpPr>
          <p:cNvPr id="3" name="Content Placeholder 2">
            <a:extLst>
              <a:ext uri="{FF2B5EF4-FFF2-40B4-BE49-F238E27FC236}">
                <a16:creationId xmlns:a16="http://schemas.microsoft.com/office/drawing/2014/main" id="{EC360F0A-F84C-51CC-40B8-19A611894D24}"/>
              </a:ext>
            </a:extLst>
          </p:cNvPr>
          <p:cNvSpPr>
            <a:spLocks noGrp="1"/>
          </p:cNvSpPr>
          <p:nvPr>
            <p:ph idx="1"/>
          </p:nvPr>
        </p:nvSpPr>
        <p:spPr>
          <a:xfrm>
            <a:off x="185057" y="864572"/>
            <a:ext cx="12006944" cy="5939358"/>
          </a:xfrm>
        </p:spPr>
        <p:txBody>
          <a:bodyPr>
            <a:normAutofit/>
          </a:bodyPr>
          <a:lstStyle/>
          <a:p>
            <a:r>
              <a:rPr lang="en-US" sz="1800" b="0" i="0" dirty="0">
                <a:solidFill>
                  <a:srgbClr val="000000"/>
                </a:solidFill>
                <a:effectLst/>
              </a:rPr>
              <a:t>Caprolactam, a white solid that melts at 69°C, can be obtained either in a fused or flaked form. It is soluble in water, ligroin, and chlorinated hydrocarbons. Caprolactam’s main use is to produce nylon 6. </a:t>
            </a:r>
          </a:p>
          <a:p>
            <a:endParaRPr lang="en-US" sz="1800" dirty="0">
              <a:solidFill>
                <a:srgbClr val="000000"/>
              </a:solidFill>
            </a:endParaRPr>
          </a:p>
          <a:p>
            <a:endParaRPr lang="en-US" sz="1800" b="0" i="0" dirty="0">
              <a:solidFill>
                <a:srgbClr val="000000"/>
              </a:solidFill>
              <a:effectLst/>
            </a:endParaRPr>
          </a:p>
          <a:p>
            <a:endParaRPr lang="en-US" sz="1800" b="0" i="0" dirty="0">
              <a:solidFill>
                <a:srgbClr val="000000"/>
              </a:solidFill>
              <a:effectLst/>
            </a:endParaRPr>
          </a:p>
          <a:p>
            <a:endParaRPr lang="en-US" sz="1800" dirty="0">
              <a:solidFill>
                <a:srgbClr val="000000"/>
              </a:solidFill>
            </a:endParaRPr>
          </a:p>
          <a:p>
            <a:endParaRPr lang="en-US" sz="1800" b="0" i="0" dirty="0">
              <a:solidFill>
                <a:srgbClr val="000000"/>
              </a:solidFill>
              <a:effectLst/>
            </a:endParaRPr>
          </a:p>
          <a:p>
            <a:r>
              <a:rPr lang="en-US" sz="1800" b="0" i="0" dirty="0">
                <a:solidFill>
                  <a:srgbClr val="000000"/>
                </a:solidFill>
                <a:effectLst/>
              </a:rPr>
              <a:t>Other minor uses are as a crosslinking agent for polyurethanes, in the plasticizer industry, and in the synthesis of lysine.</a:t>
            </a:r>
          </a:p>
          <a:p>
            <a:r>
              <a:rPr lang="en-US" sz="1800" b="0" i="0" dirty="0">
                <a:solidFill>
                  <a:srgbClr val="000000"/>
                </a:solidFill>
                <a:effectLst/>
              </a:rPr>
              <a:t>Oxidizing toluene in the liquid phase over a </a:t>
            </a:r>
            <a:r>
              <a:rPr lang="en-US" sz="1800" b="0" i="0" u="sng" dirty="0">
                <a:solidFill>
                  <a:srgbClr val="0070C0"/>
                </a:solidFill>
                <a:effectLst/>
              </a:rPr>
              <a:t>cobalt acetate catalyst </a:t>
            </a:r>
            <a:r>
              <a:rPr lang="en-US" sz="1800" b="0" i="0" dirty="0">
                <a:solidFill>
                  <a:srgbClr val="000000"/>
                </a:solidFill>
                <a:effectLst/>
              </a:rPr>
              <a:t>produces benzoic acid. The reaction occurs at about 165°C and 10 atmospheres. The yield is over 90%</a:t>
            </a:r>
            <a:r>
              <a:rPr lang="en-US" sz="1800" dirty="0"/>
              <a:t> .</a:t>
            </a:r>
          </a:p>
          <a:p>
            <a:endParaRPr lang="en-US" sz="1800" dirty="0"/>
          </a:p>
          <a:p>
            <a:r>
              <a:rPr lang="en-US" sz="1800" b="0" i="0" dirty="0">
                <a:solidFill>
                  <a:srgbClr val="000000"/>
                </a:solidFill>
                <a:effectLst/>
              </a:rPr>
              <a:t>Benzoic acid (benzene carboxylic acid) is a white crystalline solid with a characteristic odor. It is slightly soluble in water and soluble in most common organic solvents. Though much benzoic acid gets used as a mordant in calico printing,</a:t>
            </a:r>
            <a:br>
              <a:rPr lang="en-US" sz="1800" b="0" i="0" dirty="0">
                <a:solidFill>
                  <a:srgbClr val="000000"/>
                </a:solidFill>
                <a:effectLst/>
              </a:rPr>
            </a:br>
            <a:r>
              <a:rPr lang="en-US" sz="1800" b="0" i="0" dirty="0">
                <a:solidFill>
                  <a:srgbClr val="000000"/>
                </a:solidFill>
                <a:effectLst/>
              </a:rPr>
              <a:t>it also serves to season tobacco, preserve food, make dentifrices, and kill fungus. Furthermore it is a precursor for caprolactam, phenol, and terephthalic acid.</a:t>
            </a:r>
            <a:r>
              <a:rPr lang="en-US" sz="1800" dirty="0"/>
              <a:t> </a:t>
            </a:r>
            <a:br>
              <a:rPr lang="en-US" sz="1800" dirty="0"/>
            </a:br>
            <a:br>
              <a:rPr lang="en-US" sz="1800" dirty="0"/>
            </a:br>
            <a:endParaRPr lang="en-US" sz="1800" dirty="0"/>
          </a:p>
          <a:p>
            <a:endParaRPr lang="en-US" sz="1800" b="0" i="0" dirty="0">
              <a:solidFill>
                <a:srgbClr val="000000"/>
              </a:solidFill>
              <a:effectLst/>
            </a:endParaRPr>
          </a:p>
        </p:txBody>
      </p:sp>
      <p:sp>
        <p:nvSpPr>
          <p:cNvPr id="5" name="Slide Number Placeholder 4">
            <a:extLst>
              <a:ext uri="{FF2B5EF4-FFF2-40B4-BE49-F238E27FC236}">
                <a16:creationId xmlns:a16="http://schemas.microsoft.com/office/drawing/2014/main" id="{45F7BE88-94EB-6E27-0CCE-D22813362F7A}"/>
              </a:ext>
            </a:extLst>
          </p:cNvPr>
          <p:cNvSpPr>
            <a:spLocks noGrp="1"/>
          </p:cNvSpPr>
          <p:nvPr>
            <p:ph type="sldNum" sz="quarter" idx="12"/>
          </p:nvPr>
        </p:nvSpPr>
        <p:spPr/>
        <p:txBody>
          <a:bodyPr/>
          <a:lstStyle/>
          <a:p>
            <a:fld id="{0B70DE20-B937-49F7-BDB4-D052E7C40283}" type="slidenum">
              <a:rPr lang="en-US" smtClean="0"/>
              <a:t>20</a:t>
            </a:fld>
            <a:endParaRPr lang="en-US"/>
          </a:p>
        </p:txBody>
      </p:sp>
      <p:pic>
        <p:nvPicPr>
          <p:cNvPr id="7" name="Picture 6">
            <a:extLst>
              <a:ext uri="{FF2B5EF4-FFF2-40B4-BE49-F238E27FC236}">
                <a16:creationId xmlns:a16="http://schemas.microsoft.com/office/drawing/2014/main" id="{AED619FA-788A-182C-8A56-F376722E8D54}"/>
              </a:ext>
            </a:extLst>
          </p:cNvPr>
          <p:cNvPicPr>
            <a:picLocks noChangeAspect="1"/>
          </p:cNvPicPr>
          <p:nvPr/>
        </p:nvPicPr>
        <p:blipFill>
          <a:blip r:embed="rId2"/>
          <a:stretch>
            <a:fillRect/>
          </a:stretch>
        </p:blipFill>
        <p:spPr>
          <a:xfrm>
            <a:off x="4864682" y="5748048"/>
            <a:ext cx="3745918" cy="972296"/>
          </a:xfrm>
          <a:prstGeom prst="rect">
            <a:avLst/>
          </a:prstGeom>
          <a:ln>
            <a:solidFill>
              <a:srgbClr val="C00000"/>
            </a:solidFill>
          </a:ln>
        </p:spPr>
      </p:pic>
      <p:pic>
        <p:nvPicPr>
          <p:cNvPr id="2052" name="Picture 4" descr="Why are Nylon 6, Nylon 6,6 and Nylon 6,10 called that? - Quora">
            <a:extLst>
              <a:ext uri="{FF2B5EF4-FFF2-40B4-BE49-F238E27FC236}">
                <a16:creationId xmlns:a16="http://schemas.microsoft.com/office/drawing/2014/main" id="{A550C9B5-C0E5-4445-173E-007EE9B3D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114" y="1526306"/>
            <a:ext cx="2714625" cy="1685925"/>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18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2CDD64-DD0F-EB2D-37C4-C64909816731}"/>
              </a:ext>
            </a:extLst>
          </p:cNvPr>
          <p:cNvSpPr>
            <a:spLocks noGrp="1"/>
          </p:cNvSpPr>
          <p:nvPr>
            <p:ph idx="1"/>
          </p:nvPr>
        </p:nvSpPr>
        <p:spPr>
          <a:xfrm>
            <a:off x="371669" y="239420"/>
            <a:ext cx="11608837" cy="6482055"/>
          </a:xfrm>
        </p:spPr>
        <p:txBody>
          <a:bodyPr>
            <a:noAutofit/>
          </a:bodyPr>
          <a:lstStyle/>
          <a:p>
            <a:r>
              <a:rPr lang="en-US" sz="2000" b="0" i="0" dirty="0">
                <a:solidFill>
                  <a:srgbClr val="000000"/>
                </a:solidFill>
                <a:effectLst/>
              </a:rPr>
              <a:t>The first step in producing caprolactam from benzoic acid is its hydrogenation to </a:t>
            </a:r>
            <a:r>
              <a:rPr lang="en-US" sz="2000" b="0" i="0" u="sng" dirty="0">
                <a:solidFill>
                  <a:srgbClr val="000000"/>
                </a:solidFill>
                <a:effectLst/>
              </a:rPr>
              <a:t>cyclohexane carboxylic </a:t>
            </a:r>
            <a:r>
              <a:rPr lang="en-US" sz="2000" b="0" i="0" dirty="0">
                <a:solidFill>
                  <a:srgbClr val="000000"/>
                </a:solidFill>
                <a:effectLst/>
              </a:rPr>
              <a:t>acid at approximately 170°C and 16 atmospheres over a powder palladium carbon catalyst.</a:t>
            </a:r>
            <a:r>
              <a:rPr lang="en-US" sz="2000" dirty="0"/>
              <a:t> </a:t>
            </a:r>
          </a:p>
          <a:p>
            <a:endParaRPr lang="en-US" sz="2000" dirty="0"/>
          </a:p>
          <a:p>
            <a:endParaRPr lang="en-US" sz="2000" dirty="0"/>
          </a:p>
          <a:p>
            <a:endParaRPr lang="en-US" sz="2000" b="0" i="0" dirty="0">
              <a:solidFill>
                <a:srgbClr val="000000"/>
              </a:solidFill>
              <a:effectLst/>
            </a:endParaRPr>
          </a:p>
          <a:p>
            <a:r>
              <a:rPr lang="en-US" sz="2000" b="0" i="0" dirty="0">
                <a:solidFill>
                  <a:srgbClr val="000000"/>
                </a:solidFill>
                <a:effectLst/>
              </a:rPr>
              <a:t>The resulting acid is then converted to caprolactam through a reaction with nitrosyl-sulfuric acid.</a:t>
            </a:r>
            <a:r>
              <a:rPr lang="en-US" sz="2000" dirty="0"/>
              <a:t> </a:t>
            </a:r>
          </a:p>
          <a:p>
            <a:endParaRPr lang="en-US" sz="2000" dirty="0"/>
          </a:p>
          <a:p>
            <a:endParaRPr lang="en-US" sz="2000" dirty="0"/>
          </a:p>
          <a:p>
            <a:endParaRPr lang="en-US" sz="2000" dirty="0"/>
          </a:p>
          <a:p>
            <a:endParaRPr lang="en-US" sz="2000" dirty="0"/>
          </a:p>
          <a:p>
            <a:r>
              <a:rPr lang="en-US" sz="2000" b="0" i="0" dirty="0">
                <a:solidFill>
                  <a:srgbClr val="000000"/>
                </a:solidFill>
                <a:effectLst/>
              </a:rPr>
              <a:t>In the process, toluene is first oxidized to benzoic acid. Benzoic acid is then hydrogenated to cyclohexane carboxylic acid, which reacts with </a:t>
            </a:r>
            <a:r>
              <a:rPr lang="en-US" sz="2000" b="0" i="0" dirty="0" err="1">
                <a:solidFill>
                  <a:srgbClr val="000000"/>
                </a:solidFill>
                <a:effectLst/>
              </a:rPr>
              <a:t>nitrosylsulfuric</a:t>
            </a:r>
            <a:r>
              <a:rPr lang="en-US" sz="2000" b="0" i="0" dirty="0">
                <a:solidFill>
                  <a:srgbClr val="000000"/>
                </a:solidFill>
                <a:effectLst/>
              </a:rPr>
              <a:t> acid yielding caprolactam. </a:t>
            </a:r>
          </a:p>
          <a:p>
            <a:r>
              <a:rPr lang="en-US" sz="2000" b="0" i="0" dirty="0">
                <a:solidFill>
                  <a:srgbClr val="0070C0"/>
                </a:solidFill>
                <a:effectLst/>
              </a:rPr>
              <a:t>Nitrosyl sulfuric acid </a:t>
            </a:r>
            <a:r>
              <a:rPr lang="en-US" sz="2000" b="0" i="0" dirty="0">
                <a:solidFill>
                  <a:srgbClr val="000000"/>
                </a:solidFill>
                <a:effectLst/>
              </a:rPr>
              <a:t>comes from reacting nitrogen oxides with oleum. Caprolactam comes as an acidic solution that is neutralized with ammonia and gives ammonium sulfate as a byproduct of commercial value. Recovered caprolactam is purified through solvent extraction and fractionation</a:t>
            </a:r>
            <a:endParaRPr lang="en-IN" sz="2000" dirty="0"/>
          </a:p>
          <a:p>
            <a:endParaRPr lang="en-IN" sz="2000" dirty="0"/>
          </a:p>
        </p:txBody>
      </p:sp>
      <p:sp>
        <p:nvSpPr>
          <p:cNvPr id="5" name="Slide Number Placeholder 4">
            <a:extLst>
              <a:ext uri="{FF2B5EF4-FFF2-40B4-BE49-F238E27FC236}">
                <a16:creationId xmlns:a16="http://schemas.microsoft.com/office/drawing/2014/main" id="{93421474-296B-21AA-D319-4EAA70A7C8EF}"/>
              </a:ext>
            </a:extLst>
          </p:cNvPr>
          <p:cNvSpPr>
            <a:spLocks noGrp="1"/>
          </p:cNvSpPr>
          <p:nvPr>
            <p:ph type="sldNum" sz="quarter" idx="12"/>
          </p:nvPr>
        </p:nvSpPr>
        <p:spPr/>
        <p:txBody>
          <a:bodyPr/>
          <a:lstStyle/>
          <a:p>
            <a:fld id="{0B70DE20-B937-49F7-BDB4-D052E7C40283}" type="slidenum">
              <a:rPr lang="en-US" smtClean="0"/>
              <a:t>21</a:t>
            </a:fld>
            <a:endParaRPr lang="en-US"/>
          </a:p>
        </p:txBody>
      </p:sp>
      <p:pic>
        <p:nvPicPr>
          <p:cNvPr id="9" name="Picture 8">
            <a:extLst>
              <a:ext uri="{FF2B5EF4-FFF2-40B4-BE49-F238E27FC236}">
                <a16:creationId xmlns:a16="http://schemas.microsoft.com/office/drawing/2014/main" id="{1575C1E8-459C-DF11-03E0-2069879A9D2C}"/>
              </a:ext>
            </a:extLst>
          </p:cNvPr>
          <p:cNvPicPr>
            <a:picLocks noChangeAspect="1"/>
          </p:cNvPicPr>
          <p:nvPr/>
        </p:nvPicPr>
        <p:blipFill>
          <a:blip r:embed="rId2"/>
          <a:stretch>
            <a:fillRect/>
          </a:stretch>
        </p:blipFill>
        <p:spPr>
          <a:xfrm>
            <a:off x="4207943" y="973409"/>
            <a:ext cx="3163078" cy="986045"/>
          </a:xfrm>
          <a:prstGeom prst="rect">
            <a:avLst/>
          </a:prstGeom>
          <a:ln>
            <a:solidFill>
              <a:srgbClr val="C00000"/>
            </a:solidFill>
          </a:ln>
        </p:spPr>
      </p:pic>
      <p:pic>
        <p:nvPicPr>
          <p:cNvPr id="7" name="Picture 6">
            <a:extLst>
              <a:ext uri="{FF2B5EF4-FFF2-40B4-BE49-F238E27FC236}">
                <a16:creationId xmlns:a16="http://schemas.microsoft.com/office/drawing/2014/main" id="{729F05F4-749C-14B6-F423-8047E63E93A3}"/>
              </a:ext>
            </a:extLst>
          </p:cNvPr>
          <p:cNvPicPr>
            <a:picLocks noChangeAspect="1"/>
          </p:cNvPicPr>
          <p:nvPr/>
        </p:nvPicPr>
        <p:blipFill>
          <a:blip r:embed="rId3"/>
          <a:stretch>
            <a:fillRect/>
          </a:stretch>
        </p:blipFill>
        <p:spPr>
          <a:xfrm>
            <a:off x="3949959" y="2786224"/>
            <a:ext cx="4292081" cy="1285551"/>
          </a:xfrm>
          <a:prstGeom prst="rect">
            <a:avLst/>
          </a:prstGeom>
          <a:ln>
            <a:solidFill>
              <a:srgbClr val="C00000"/>
            </a:solidFill>
          </a:ln>
        </p:spPr>
      </p:pic>
    </p:spTree>
    <p:extLst>
      <p:ext uri="{BB962C8B-B14F-4D97-AF65-F5344CB8AC3E}">
        <p14:creationId xmlns:p14="http://schemas.microsoft.com/office/powerpoint/2010/main" val="2640628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BD50-E56E-7F47-3D5F-207B00A5032B}"/>
              </a:ext>
            </a:extLst>
          </p:cNvPr>
          <p:cNvSpPr>
            <a:spLocks noGrp="1"/>
          </p:cNvSpPr>
          <p:nvPr>
            <p:ph type="title"/>
          </p:nvPr>
        </p:nvSpPr>
        <p:spPr>
          <a:xfrm>
            <a:off x="279918" y="-61811"/>
            <a:ext cx="10515600" cy="761608"/>
          </a:xfrm>
        </p:spPr>
        <p:txBody>
          <a:bodyPr>
            <a:normAutofit/>
          </a:bodyPr>
          <a:lstStyle/>
          <a:p>
            <a:r>
              <a:rPr lang="en-IN" sz="4000" b="1" i="1" dirty="0">
                <a:solidFill>
                  <a:srgbClr val="0070C0"/>
                </a:solidFill>
                <a:effectLst/>
              </a:rPr>
              <a:t>Caprolactam Production: Process flow diagram</a:t>
            </a:r>
            <a:endParaRPr lang="en-IN" sz="4000" dirty="0"/>
          </a:p>
        </p:txBody>
      </p:sp>
      <p:sp>
        <p:nvSpPr>
          <p:cNvPr id="5" name="Slide Number Placeholder 4">
            <a:extLst>
              <a:ext uri="{FF2B5EF4-FFF2-40B4-BE49-F238E27FC236}">
                <a16:creationId xmlns:a16="http://schemas.microsoft.com/office/drawing/2014/main" id="{FF227A30-D1DF-8ECA-3EF8-20C1B688C068}"/>
              </a:ext>
            </a:extLst>
          </p:cNvPr>
          <p:cNvSpPr>
            <a:spLocks noGrp="1"/>
          </p:cNvSpPr>
          <p:nvPr>
            <p:ph type="sldNum" sz="quarter" idx="12"/>
          </p:nvPr>
        </p:nvSpPr>
        <p:spPr/>
        <p:txBody>
          <a:bodyPr/>
          <a:lstStyle/>
          <a:p>
            <a:fld id="{0B70DE20-B937-49F7-BDB4-D052E7C40283}" type="slidenum">
              <a:rPr lang="en-US" smtClean="0"/>
              <a:t>22</a:t>
            </a:fld>
            <a:endParaRPr lang="en-US"/>
          </a:p>
        </p:txBody>
      </p:sp>
      <p:pic>
        <p:nvPicPr>
          <p:cNvPr id="11" name="Picture 10">
            <a:extLst>
              <a:ext uri="{FF2B5EF4-FFF2-40B4-BE49-F238E27FC236}">
                <a16:creationId xmlns:a16="http://schemas.microsoft.com/office/drawing/2014/main" id="{244D2AB6-6850-8862-877A-75CFB6ACE02F}"/>
              </a:ext>
            </a:extLst>
          </p:cNvPr>
          <p:cNvPicPr>
            <a:picLocks noChangeAspect="1"/>
          </p:cNvPicPr>
          <p:nvPr/>
        </p:nvPicPr>
        <p:blipFill>
          <a:blip r:embed="rId2"/>
          <a:stretch>
            <a:fillRect/>
          </a:stretch>
        </p:blipFill>
        <p:spPr>
          <a:xfrm>
            <a:off x="457200" y="699797"/>
            <a:ext cx="10730204" cy="6153257"/>
          </a:xfrm>
          <a:prstGeom prst="rect">
            <a:avLst/>
          </a:prstGeom>
        </p:spPr>
      </p:pic>
    </p:spTree>
    <p:extLst>
      <p:ext uri="{BB962C8B-B14F-4D97-AF65-F5344CB8AC3E}">
        <p14:creationId xmlns:p14="http://schemas.microsoft.com/office/powerpoint/2010/main" val="2508810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C571-6942-C96C-F962-3F6CEB4D5941}"/>
              </a:ext>
            </a:extLst>
          </p:cNvPr>
          <p:cNvSpPr>
            <a:spLocks noGrp="1"/>
          </p:cNvSpPr>
          <p:nvPr>
            <p:ph type="title"/>
          </p:nvPr>
        </p:nvSpPr>
        <p:spPr>
          <a:xfrm>
            <a:off x="363893" y="-13648"/>
            <a:ext cx="10515600" cy="662782"/>
          </a:xfrm>
        </p:spPr>
        <p:txBody>
          <a:bodyPr>
            <a:normAutofit/>
          </a:bodyPr>
          <a:lstStyle/>
          <a:p>
            <a:r>
              <a:rPr lang="en-IN" sz="4000" b="1" dirty="0">
                <a:solidFill>
                  <a:schemeClr val="accent2">
                    <a:lumMod val="50000"/>
                  </a:schemeClr>
                </a:solidFill>
              </a:rPr>
              <a:t>Phenol from Benzoic acid</a:t>
            </a:r>
          </a:p>
        </p:txBody>
      </p:sp>
      <p:sp>
        <p:nvSpPr>
          <p:cNvPr id="3" name="Content Placeholder 2">
            <a:extLst>
              <a:ext uri="{FF2B5EF4-FFF2-40B4-BE49-F238E27FC236}">
                <a16:creationId xmlns:a16="http://schemas.microsoft.com/office/drawing/2014/main" id="{4FAACD89-F46E-F25F-D537-2534E21762C7}"/>
              </a:ext>
            </a:extLst>
          </p:cNvPr>
          <p:cNvSpPr>
            <a:spLocks noGrp="1"/>
          </p:cNvSpPr>
          <p:nvPr>
            <p:ph idx="1"/>
          </p:nvPr>
        </p:nvSpPr>
        <p:spPr>
          <a:xfrm>
            <a:off x="273698" y="697767"/>
            <a:ext cx="11644604" cy="2181516"/>
          </a:xfrm>
        </p:spPr>
        <p:txBody>
          <a:bodyPr>
            <a:noAutofit/>
          </a:bodyPr>
          <a:lstStyle/>
          <a:p>
            <a:pPr marL="0" indent="0">
              <a:buNone/>
            </a:pPr>
            <a:r>
              <a:rPr lang="en-US" sz="1800" b="0" i="0" dirty="0">
                <a:solidFill>
                  <a:srgbClr val="000000"/>
                </a:solidFill>
                <a:effectLst/>
              </a:rPr>
              <a:t>Benzoic acid (benzene carboxylic acid) is a white crystalline solid with a characteristic odor. It is slightly soluble in water and soluble in most common organic solvents. Though much benzoic acid gets used as a mordant in calico printing, it also serves to season tobacco, preserve food, make dentifrices, and kill fungus. Furthermore it is a precursor for caprolactam, phenol, and terephthalic acid.</a:t>
            </a:r>
            <a:r>
              <a:rPr lang="en-US" sz="1800" dirty="0"/>
              <a:t> </a:t>
            </a:r>
          </a:p>
          <a:p>
            <a:pPr marL="0" indent="0">
              <a:buNone/>
            </a:pPr>
            <a:endParaRPr lang="en-US" sz="1800" b="0" i="0" dirty="0">
              <a:solidFill>
                <a:srgbClr val="333333"/>
              </a:solidFill>
              <a:effectLst/>
            </a:endParaRPr>
          </a:p>
          <a:p>
            <a:pPr marL="0" indent="0">
              <a:buNone/>
            </a:pPr>
            <a:endParaRPr lang="en-US" sz="1800" dirty="0">
              <a:solidFill>
                <a:srgbClr val="333333"/>
              </a:solidFill>
            </a:endParaRPr>
          </a:p>
          <a:p>
            <a:pPr marL="0" indent="0">
              <a:buNone/>
            </a:pPr>
            <a:endParaRPr lang="en-US" sz="1800" b="0" i="0" dirty="0">
              <a:solidFill>
                <a:srgbClr val="333333"/>
              </a:solidFill>
              <a:effectLst/>
            </a:endParaRPr>
          </a:p>
          <a:p>
            <a:pPr marL="0" indent="0">
              <a:buNone/>
            </a:pPr>
            <a:r>
              <a:rPr lang="en-US" sz="1800" b="0" i="0" dirty="0">
                <a:solidFill>
                  <a:srgbClr val="333333"/>
                </a:solidFill>
                <a:effectLst/>
              </a:rPr>
              <a:t>Phenol can be obtained from benzoic acid by treating molten benzoic acid with an oxidizing gas, preferably air, and steam at 2OO-250 °C. A copper salt soluble in the molten acid is used as a catalyst. A compound selected from the group consisting of the salts of Mg, Na, K, Co, Sn, preferably a salt of Mg (Magnesium benzoate) or Co, is used as a promoter. The catalyst is preferably employed in amounts between 1 and of the molten acid, whereas the promoter is present in a ratio of 0.004- 0.17 mols per mol of molten acid.</a:t>
            </a:r>
            <a:endParaRPr lang="en-IN" sz="1800" dirty="0"/>
          </a:p>
        </p:txBody>
      </p:sp>
      <p:sp>
        <p:nvSpPr>
          <p:cNvPr id="5" name="Slide Number Placeholder 4">
            <a:extLst>
              <a:ext uri="{FF2B5EF4-FFF2-40B4-BE49-F238E27FC236}">
                <a16:creationId xmlns:a16="http://schemas.microsoft.com/office/drawing/2014/main" id="{85D3F6ED-4014-FE54-D028-9E8E1F78D6DA}"/>
              </a:ext>
            </a:extLst>
          </p:cNvPr>
          <p:cNvSpPr>
            <a:spLocks noGrp="1"/>
          </p:cNvSpPr>
          <p:nvPr>
            <p:ph type="sldNum" sz="quarter" idx="12"/>
          </p:nvPr>
        </p:nvSpPr>
        <p:spPr/>
        <p:txBody>
          <a:bodyPr/>
          <a:lstStyle/>
          <a:p>
            <a:fld id="{0B70DE20-B937-49F7-BDB4-D052E7C40283}" type="slidenum">
              <a:rPr lang="en-US" smtClean="0"/>
              <a:t>23</a:t>
            </a:fld>
            <a:endParaRPr lang="en-US"/>
          </a:p>
        </p:txBody>
      </p:sp>
      <p:pic>
        <p:nvPicPr>
          <p:cNvPr id="7" name="Picture 6">
            <a:extLst>
              <a:ext uri="{FF2B5EF4-FFF2-40B4-BE49-F238E27FC236}">
                <a16:creationId xmlns:a16="http://schemas.microsoft.com/office/drawing/2014/main" id="{4B469767-5E9C-FC15-3AE6-B3A55515DAE7}"/>
              </a:ext>
            </a:extLst>
          </p:cNvPr>
          <p:cNvPicPr>
            <a:picLocks noChangeAspect="1"/>
          </p:cNvPicPr>
          <p:nvPr/>
        </p:nvPicPr>
        <p:blipFill>
          <a:blip r:embed="rId2"/>
          <a:stretch>
            <a:fillRect/>
          </a:stretch>
        </p:blipFill>
        <p:spPr>
          <a:xfrm>
            <a:off x="363893" y="4260286"/>
            <a:ext cx="3839617" cy="2583870"/>
          </a:xfrm>
          <a:prstGeom prst="rect">
            <a:avLst/>
          </a:prstGeom>
        </p:spPr>
      </p:pic>
      <p:pic>
        <p:nvPicPr>
          <p:cNvPr id="9" name="Picture 8">
            <a:extLst>
              <a:ext uri="{FF2B5EF4-FFF2-40B4-BE49-F238E27FC236}">
                <a16:creationId xmlns:a16="http://schemas.microsoft.com/office/drawing/2014/main" id="{0AD7A192-9375-6C2B-295A-783559DEB8E6}"/>
              </a:ext>
            </a:extLst>
          </p:cNvPr>
          <p:cNvPicPr>
            <a:picLocks noChangeAspect="1"/>
          </p:cNvPicPr>
          <p:nvPr/>
        </p:nvPicPr>
        <p:blipFill>
          <a:blip r:embed="rId3"/>
          <a:stretch>
            <a:fillRect/>
          </a:stretch>
        </p:blipFill>
        <p:spPr>
          <a:xfrm>
            <a:off x="4974751" y="4641657"/>
            <a:ext cx="3906461" cy="1662160"/>
          </a:xfrm>
          <a:prstGeom prst="rect">
            <a:avLst/>
          </a:prstGeom>
        </p:spPr>
      </p:pic>
      <p:pic>
        <p:nvPicPr>
          <p:cNvPr id="6" name="Picture 5">
            <a:extLst>
              <a:ext uri="{FF2B5EF4-FFF2-40B4-BE49-F238E27FC236}">
                <a16:creationId xmlns:a16="http://schemas.microsoft.com/office/drawing/2014/main" id="{315FBB40-F1C4-C86C-ED38-00DBC687C473}"/>
              </a:ext>
            </a:extLst>
          </p:cNvPr>
          <p:cNvPicPr>
            <a:picLocks noChangeAspect="1"/>
          </p:cNvPicPr>
          <p:nvPr/>
        </p:nvPicPr>
        <p:blipFill>
          <a:blip r:embed="rId4"/>
          <a:stretch>
            <a:fillRect/>
          </a:stretch>
        </p:blipFill>
        <p:spPr>
          <a:xfrm>
            <a:off x="3348037" y="1788525"/>
            <a:ext cx="4950836" cy="1038225"/>
          </a:xfrm>
          <a:prstGeom prst="rect">
            <a:avLst/>
          </a:prstGeom>
        </p:spPr>
      </p:pic>
      <p:pic>
        <p:nvPicPr>
          <p:cNvPr id="10" name="Picture 9">
            <a:extLst>
              <a:ext uri="{FF2B5EF4-FFF2-40B4-BE49-F238E27FC236}">
                <a16:creationId xmlns:a16="http://schemas.microsoft.com/office/drawing/2014/main" id="{5944ED70-2BEB-F2C9-A3CC-D85E064B2D4D}"/>
              </a:ext>
            </a:extLst>
          </p:cNvPr>
          <p:cNvPicPr>
            <a:picLocks noChangeAspect="1"/>
          </p:cNvPicPr>
          <p:nvPr/>
        </p:nvPicPr>
        <p:blipFill>
          <a:blip r:embed="rId5"/>
          <a:stretch>
            <a:fillRect/>
          </a:stretch>
        </p:blipFill>
        <p:spPr>
          <a:xfrm>
            <a:off x="5392038" y="2216343"/>
            <a:ext cx="862833" cy="144956"/>
          </a:xfrm>
          <a:prstGeom prst="rect">
            <a:avLst/>
          </a:prstGeom>
        </p:spPr>
      </p:pic>
      <p:pic>
        <p:nvPicPr>
          <p:cNvPr id="14" name="Picture 13">
            <a:extLst>
              <a:ext uri="{FF2B5EF4-FFF2-40B4-BE49-F238E27FC236}">
                <a16:creationId xmlns:a16="http://schemas.microsoft.com/office/drawing/2014/main" id="{C878DF83-99DF-EE39-0C79-775031E90CF2}"/>
              </a:ext>
            </a:extLst>
          </p:cNvPr>
          <p:cNvPicPr>
            <a:picLocks noChangeAspect="1"/>
          </p:cNvPicPr>
          <p:nvPr/>
        </p:nvPicPr>
        <p:blipFill>
          <a:blip r:embed="rId6"/>
          <a:stretch>
            <a:fillRect/>
          </a:stretch>
        </p:blipFill>
        <p:spPr>
          <a:xfrm>
            <a:off x="5338089" y="2560340"/>
            <a:ext cx="990600" cy="190500"/>
          </a:xfrm>
          <a:prstGeom prst="rect">
            <a:avLst/>
          </a:prstGeom>
        </p:spPr>
      </p:pic>
      <p:sp>
        <p:nvSpPr>
          <p:cNvPr id="15" name="TextBox 14">
            <a:extLst>
              <a:ext uri="{FF2B5EF4-FFF2-40B4-BE49-F238E27FC236}">
                <a16:creationId xmlns:a16="http://schemas.microsoft.com/office/drawing/2014/main" id="{6E90D3E7-E129-726D-89A4-BD5A8882660D}"/>
              </a:ext>
            </a:extLst>
          </p:cNvPr>
          <p:cNvSpPr txBox="1"/>
          <p:nvPr/>
        </p:nvSpPr>
        <p:spPr>
          <a:xfrm>
            <a:off x="8881212" y="-13648"/>
            <a:ext cx="2359685" cy="646331"/>
          </a:xfrm>
          <a:prstGeom prst="rect">
            <a:avLst/>
          </a:prstGeom>
          <a:noFill/>
        </p:spPr>
        <p:txBody>
          <a:bodyPr wrap="none" rtlCol="0">
            <a:spAutoFit/>
          </a:bodyPr>
          <a:lstStyle/>
          <a:p>
            <a:r>
              <a:rPr lang="en-US" dirty="0">
                <a:solidFill>
                  <a:srgbClr val="FF0000"/>
                </a:solidFill>
              </a:rPr>
              <a:t>Phenol BP = 181°C</a:t>
            </a:r>
          </a:p>
          <a:p>
            <a:r>
              <a:rPr lang="en-US" dirty="0">
                <a:solidFill>
                  <a:srgbClr val="FF0000"/>
                </a:solidFill>
              </a:rPr>
              <a:t>Benzoic acid BP= 250°C</a:t>
            </a:r>
          </a:p>
        </p:txBody>
      </p:sp>
    </p:spTree>
    <p:extLst>
      <p:ext uri="{BB962C8B-B14F-4D97-AF65-F5344CB8AC3E}">
        <p14:creationId xmlns:p14="http://schemas.microsoft.com/office/powerpoint/2010/main" val="908067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9E9E-3F1C-A65A-EF24-780B18965456}"/>
              </a:ext>
            </a:extLst>
          </p:cNvPr>
          <p:cNvSpPr>
            <a:spLocks noGrp="1"/>
          </p:cNvSpPr>
          <p:nvPr>
            <p:ph type="title"/>
          </p:nvPr>
        </p:nvSpPr>
        <p:spPr>
          <a:xfrm>
            <a:off x="446314" y="119711"/>
            <a:ext cx="10515600" cy="1325563"/>
          </a:xfrm>
        </p:spPr>
        <p:txBody>
          <a:bodyPr>
            <a:normAutofit/>
          </a:bodyPr>
          <a:lstStyle/>
          <a:p>
            <a:r>
              <a:rPr lang="en-IN" sz="4000" b="1" dirty="0">
                <a:solidFill>
                  <a:schemeClr val="accent2">
                    <a:lumMod val="50000"/>
                  </a:schemeClr>
                </a:solidFill>
              </a:rPr>
              <a:t>Phenol from Benzoic acid</a:t>
            </a:r>
            <a:endParaRPr lang="en-IN" sz="4000" b="1" dirty="0"/>
          </a:p>
        </p:txBody>
      </p:sp>
      <p:pic>
        <p:nvPicPr>
          <p:cNvPr id="7" name="Content Placeholder 6">
            <a:extLst>
              <a:ext uri="{FF2B5EF4-FFF2-40B4-BE49-F238E27FC236}">
                <a16:creationId xmlns:a16="http://schemas.microsoft.com/office/drawing/2014/main" id="{B3E4A308-6C1C-1079-0F5D-B6C47CAC15D4}"/>
              </a:ext>
            </a:extLst>
          </p:cNvPr>
          <p:cNvPicPr>
            <a:picLocks noGrp="1" noChangeAspect="1"/>
          </p:cNvPicPr>
          <p:nvPr>
            <p:ph idx="1"/>
          </p:nvPr>
        </p:nvPicPr>
        <p:blipFill>
          <a:blip r:embed="rId2"/>
          <a:stretch>
            <a:fillRect/>
          </a:stretch>
        </p:blipFill>
        <p:spPr>
          <a:xfrm>
            <a:off x="917992" y="1118438"/>
            <a:ext cx="10157443" cy="5420474"/>
          </a:xfrm>
        </p:spPr>
      </p:pic>
      <p:sp>
        <p:nvSpPr>
          <p:cNvPr id="5" name="Slide Number Placeholder 4">
            <a:extLst>
              <a:ext uri="{FF2B5EF4-FFF2-40B4-BE49-F238E27FC236}">
                <a16:creationId xmlns:a16="http://schemas.microsoft.com/office/drawing/2014/main" id="{847B6942-979F-9832-DEA0-23591BCCB83A}"/>
              </a:ext>
            </a:extLst>
          </p:cNvPr>
          <p:cNvSpPr>
            <a:spLocks noGrp="1"/>
          </p:cNvSpPr>
          <p:nvPr>
            <p:ph type="sldNum" sz="quarter" idx="12"/>
          </p:nvPr>
        </p:nvSpPr>
        <p:spPr/>
        <p:txBody>
          <a:bodyPr/>
          <a:lstStyle/>
          <a:p>
            <a:fld id="{0B70DE20-B937-49F7-BDB4-D052E7C40283}" type="slidenum">
              <a:rPr lang="en-US" smtClean="0"/>
              <a:t>24</a:t>
            </a:fld>
            <a:endParaRPr lang="en-US"/>
          </a:p>
        </p:txBody>
      </p:sp>
    </p:spTree>
    <p:extLst>
      <p:ext uri="{BB962C8B-B14F-4D97-AF65-F5344CB8AC3E}">
        <p14:creationId xmlns:p14="http://schemas.microsoft.com/office/powerpoint/2010/main" val="445055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5F6A-99E2-A766-6410-FC10941701FD}"/>
              </a:ext>
            </a:extLst>
          </p:cNvPr>
          <p:cNvSpPr>
            <a:spLocks noGrp="1"/>
          </p:cNvSpPr>
          <p:nvPr>
            <p:ph type="title"/>
          </p:nvPr>
        </p:nvSpPr>
        <p:spPr>
          <a:xfrm>
            <a:off x="442415" y="320675"/>
            <a:ext cx="10515600" cy="798441"/>
          </a:xfrm>
        </p:spPr>
        <p:txBody>
          <a:bodyPr>
            <a:normAutofit/>
          </a:bodyPr>
          <a:lstStyle/>
          <a:p>
            <a:r>
              <a:rPr lang="en-US" sz="4000" b="1" dirty="0">
                <a:solidFill>
                  <a:srgbClr val="0070C0"/>
                </a:solidFill>
              </a:rPr>
              <a:t>Terephthalic acid and Dimethyl Terephthalate</a:t>
            </a:r>
          </a:p>
        </p:txBody>
      </p:sp>
      <p:sp>
        <p:nvSpPr>
          <p:cNvPr id="3" name="Content Placeholder 2">
            <a:extLst>
              <a:ext uri="{FF2B5EF4-FFF2-40B4-BE49-F238E27FC236}">
                <a16:creationId xmlns:a16="http://schemas.microsoft.com/office/drawing/2014/main" id="{20A7C61C-6055-409B-02C4-DA5B49A547B9}"/>
              </a:ext>
            </a:extLst>
          </p:cNvPr>
          <p:cNvSpPr>
            <a:spLocks noGrp="1"/>
          </p:cNvSpPr>
          <p:nvPr>
            <p:ph idx="1"/>
          </p:nvPr>
        </p:nvSpPr>
        <p:spPr>
          <a:xfrm>
            <a:off x="237698" y="1253331"/>
            <a:ext cx="11785980" cy="4351338"/>
          </a:xfrm>
        </p:spPr>
        <p:txBody>
          <a:bodyPr>
            <a:noAutofit/>
          </a:bodyPr>
          <a:lstStyle/>
          <a:p>
            <a:r>
              <a:rPr lang="en-US" sz="2000" dirty="0"/>
              <a:t>In most applications, and especially in the field of fibers, monomer purity is an essential factor in polymer quality. This is why dimethyl terephthalate is used in preference to terephthalic acid, which is more difficult to purify. Terephthalic acid does not melt but sublimes at 300 °C under 101.3kPa pressure. It is also practically insoluble in water and in most organic solvents. However, dimethyl terephthalate melts at 141°C and boils at 284 °C, at atmospheric pressure. It is soluble in ether and hot methyl alcohol, and can be purified by crystallization or distillation.</a:t>
            </a:r>
          </a:p>
          <a:p>
            <a:r>
              <a:rPr lang="en-US" sz="2000" dirty="0"/>
              <a:t>The most widespread industrial method to manufacture terephthalic acid and dimethyl terephthalate is based on the oxidation of para-xylene. </a:t>
            </a:r>
          </a:p>
          <a:p>
            <a:r>
              <a:rPr lang="en-US" sz="2000" b="0" i="0" dirty="0">
                <a:solidFill>
                  <a:srgbClr val="000000"/>
                </a:solidFill>
                <a:effectLst/>
              </a:rPr>
              <a:t>The catalyzed oxidation of </a:t>
            </a:r>
            <a:r>
              <a:rPr lang="en-US" sz="2000" b="0" i="1" dirty="0">
                <a:solidFill>
                  <a:srgbClr val="000000"/>
                </a:solidFill>
                <a:effectLst/>
              </a:rPr>
              <a:t>p</a:t>
            </a:r>
            <a:r>
              <a:rPr lang="en-US" sz="2000" b="0" i="0" dirty="0">
                <a:solidFill>
                  <a:srgbClr val="000000"/>
                </a:solidFill>
                <a:effectLst/>
              </a:rPr>
              <a:t>-xylene produces terephthalic acid (TPA). Cobalt acetate promoted with either </a:t>
            </a:r>
            <a:r>
              <a:rPr lang="en-US" sz="2000" b="0" i="0" dirty="0" err="1">
                <a:solidFill>
                  <a:srgbClr val="000000"/>
                </a:solidFill>
                <a:effectLst/>
              </a:rPr>
              <a:t>NaBr</a:t>
            </a:r>
            <a:r>
              <a:rPr lang="en-US" sz="2000" b="0" i="0" dirty="0">
                <a:solidFill>
                  <a:srgbClr val="000000"/>
                </a:solidFill>
                <a:effectLst/>
              </a:rPr>
              <a:t> or HBr is used as a catalyst in an acetic acid medium. Reaction conditions are approximately 200°C and 15 atmospheres. The yield is about 95%.</a:t>
            </a:r>
            <a:r>
              <a:rPr lang="en-US" sz="2000" dirty="0"/>
              <a:t> </a:t>
            </a:r>
          </a:p>
          <a:p>
            <a:r>
              <a:rPr lang="en-US" sz="2000" dirty="0"/>
              <a:t>Special precautions must be taken so that the reaction does not stop at the p-toluic acid stage. One approach is to esterify toluic acid as it is formed with methanol. This facilitates the oxidation of the second methyl group.</a:t>
            </a:r>
          </a:p>
          <a:p>
            <a:r>
              <a:rPr lang="en-US" sz="2000" dirty="0"/>
              <a:t>The resulting dimethyl terephthalate (DMT) may be hydrolyzed to terephthalic acid.</a:t>
            </a:r>
            <a:br>
              <a:rPr lang="en-US" sz="2000" dirty="0"/>
            </a:br>
            <a:endParaRPr lang="en-US" sz="2000" dirty="0"/>
          </a:p>
        </p:txBody>
      </p:sp>
      <p:sp>
        <p:nvSpPr>
          <p:cNvPr id="4" name="Slide Number Placeholder 3">
            <a:extLst>
              <a:ext uri="{FF2B5EF4-FFF2-40B4-BE49-F238E27FC236}">
                <a16:creationId xmlns:a16="http://schemas.microsoft.com/office/drawing/2014/main" id="{F3B89183-86E4-BBC7-3495-68D3D8C6B97F}"/>
              </a:ext>
            </a:extLst>
          </p:cNvPr>
          <p:cNvSpPr>
            <a:spLocks noGrp="1"/>
          </p:cNvSpPr>
          <p:nvPr>
            <p:ph type="sldNum" sz="quarter" idx="12"/>
          </p:nvPr>
        </p:nvSpPr>
        <p:spPr/>
        <p:txBody>
          <a:bodyPr/>
          <a:lstStyle/>
          <a:p>
            <a:fld id="{0B70DE20-B937-49F7-BDB4-D052E7C40283}" type="slidenum">
              <a:rPr lang="en-US" smtClean="0"/>
              <a:t>25</a:t>
            </a:fld>
            <a:endParaRPr lang="en-US"/>
          </a:p>
        </p:txBody>
      </p:sp>
    </p:spTree>
    <p:extLst>
      <p:ext uri="{BB962C8B-B14F-4D97-AF65-F5344CB8AC3E}">
        <p14:creationId xmlns:p14="http://schemas.microsoft.com/office/powerpoint/2010/main" val="2737689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85987-5EA6-A318-A393-A52748A648B7}"/>
              </a:ext>
            </a:extLst>
          </p:cNvPr>
          <p:cNvSpPr>
            <a:spLocks noGrp="1"/>
          </p:cNvSpPr>
          <p:nvPr>
            <p:ph type="title"/>
          </p:nvPr>
        </p:nvSpPr>
        <p:spPr>
          <a:xfrm>
            <a:off x="658368" y="0"/>
            <a:ext cx="6894576" cy="1783080"/>
          </a:xfrm>
        </p:spPr>
        <p:txBody>
          <a:bodyPr anchor="b">
            <a:normAutofit/>
          </a:bodyPr>
          <a:lstStyle/>
          <a:p>
            <a:r>
              <a:rPr lang="en-US" b="1" dirty="0">
                <a:solidFill>
                  <a:srgbClr val="0070C0"/>
                </a:solidFill>
              </a:rPr>
              <a:t>Terephthalic acid</a:t>
            </a:r>
          </a:p>
        </p:txBody>
      </p:sp>
      <p:sp>
        <p:nvSpPr>
          <p:cNvPr id="3" name="Content Placeholder 2">
            <a:extLst>
              <a:ext uri="{FF2B5EF4-FFF2-40B4-BE49-F238E27FC236}">
                <a16:creationId xmlns:a16="http://schemas.microsoft.com/office/drawing/2014/main" id="{DBCA8EE4-FE59-805D-0798-AB6275551B6B}"/>
              </a:ext>
            </a:extLst>
          </p:cNvPr>
          <p:cNvSpPr>
            <a:spLocks noGrp="1"/>
          </p:cNvSpPr>
          <p:nvPr>
            <p:ph idx="1"/>
          </p:nvPr>
        </p:nvSpPr>
        <p:spPr>
          <a:xfrm>
            <a:off x="350100" y="2697480"/>
            <a:ext cx="6173530" cy="3483864"/>
          </a:xfrm>
        </p:spPr>
        <p:txBody>
          <a:bodyPr>
            <a:normAutofit lnSpcReduction="10000"/>
          </a:bodyPr>
          <a:lstStyle/>
          <a:p>
            <a:pPr marL="0" indent="0" algn="just">
              <a:buNone/>
            </a:pPr>
            <a:r>
              <a:rPr lang="en-US" sz="2200" dirty="0"/>
              <a:t>The para-Xylene(</a:t>
            </a:r>
            <a:r>
              <a:rPr lang="en-US" sz="2200" i="1" dirty="0" err="1"/>
              <a:t>p</a:t>
            </a:r>
            <a:r>
              <a:rPr lang="en-US" sz="2200" dirty="0" err="1"/>
              <a:t>X</a:t>
            </a:r>
            <a:r>
              <a:rPr lang="en-US" sz="2200" dirty="0"/>
              <a:t>) oxidation is typically conducted at 190-205 °C and 15-30 bar. A catalyst mixture of </a:t>
            </a:r>
            <a:r>
              <a:rPr lang="en-US" sz="2200" u="sng" dirty="0">
                <a:solidFill>
                  <a:srgbClr val="0066FF"/>
                </a:solidFill>
              </a:rPr>
              <a:t>cobalt and manganese acetates</a:t>
            </a:r>
            <a:r>
              <a:rPr lang="en-US" sz="2200" dirty="0">
                <a:solidFill>
                  <a:srgbClr val="0066FF"/>
                </a:solidFill>
              </a:rPr>
              <a:t> </a:t>
            </a:r>
            <a:r>
              <a:rPr lang="en-US" sz="2200" dirty="0"/>
              <a:t>is employed and </a:t>
            </a:r>
            <a:r>
              <a:rPr lang="en-US" sz="2200" dirty="0">
                <a:solidFill>
                  <a:srgbClr val="0066FF"/>
                </a:solidFill>
              </a:rPr>
              <a:t>hydrobromic acid </a:t>
            </a:r>
            <a:r>
              <a:rPr lang="en-US" sz="2200" dirty="0"/>
              <a:t>or </a:t>
            </a:r>
            <a:r>
              <a:rPr lang="en-US" sz="2200" dirty="0">
                <a:solidFill>
                  <a:srgbClr val="0066FF"/>
                </a:solidFill>
              </a:rPr>
              <a:t>sodium bromide </a:t>
            </a:r>
            <a:r>
              <a:rPr lang="en-US" sz="2200" dirty="0"/>
              <a:t>acts as the catalyst promoter. </a:t>
            </a:r>
            <a:r>
              <a:rPr lang="en-US" sz="2200" u="sng" dirty="0"/>
              <a:t>Aqueous acetic acid is used as the reaction medium.</a:t>
            </a:r>
            <a:r>
              <a:rPr lang="en-US" sz="2200" dirty="0"/>
              <a:t> The oxidation reaction is highly exothermic with the heat of reaction of approximately </a:t>
            </a:r>
            <a:r>
              <a:rPr lang="en-US" sz="2200" dirty="0">
                <a:solidFill>
                  <a:srgbClr val="0066FF"/>
                </a:solidFill>
              </a:rPr>
              <a:t>1,300 kJ/mol</a:t>
            </a:r>
            <a:r>
              <a:rPr lang="en-US" sz="2200" dirty="0"/>
              <a:t> for </a:t>
            </a:r>
            <a:r>
              <a:rPr lang="en-US" sz="2200" i="1" dirty="0" err="1"/>
              <a:t>p</a:t>
            </a:r>
            <a:r>
              <a:rPr lang="en-US" sz="2200" dirty="0" err="1"/>
              <a:t>X</a:t>
            </a:r>
            <a:r>
              <a:rPr lang="en-US" sz="2200" dirty="0"/>
              <a:t> conversion to TPA. The reaction involves a complex free radical chain mechanism and is believed to proceed through the sequential reactions shown in Figure.</a:t>
            </a:r>
          </a:p>
        </p:txBody>
      </p:sp>
      <p:pic>
        <p:nvPicPr>
          <p:cNvPr id="8" name="Picture 7">
            <a:extLst>
              <a:ext uri="{FF2B5EF4-FFF2-40B4-BE49-F238E27FC236}">
                <a16:creationId xmlns:a16="http://schemas.microsoft.com/office/drawing/2014/main" id="{3C45F8DE-1C2F-7E70-860B-29A62B9DEFA4}"/>
              </a:ext>
            </a:extLst>
          </p:cNvPr>
          <p:cNvPicPr>
            <a:picLocks noChangeAspect="1"/>
          </p:cNvPicPr>
          <p:nvPr/>
        </p:nvPicPr>
        <p:blipFill>
          <a:blip r:embed="rId2"/>
          <a:stretch>
            <a:fillRect/>
          </a:stretch>
        </p:blipFill>
        <p:spPr>
          <a:xfrm>
            <a:off x="7899996" y="329183"/>
            <a:ext cx="3941904" cy="3429969"/>
          </a:xfrm>
          <a:prstGeom prst="rect">
            <a:avLst/>
          </a:prstGeom>
          <a:ln>
            <a:solidFill>
              <a:schemeClr val="tx1">
                <a:lumMod val="50000"/>
                <a:lumOff val="50000"/>
              </a:schemeClr>
            </a:solidFill>
          </a:ln>
        </p:spPr>
      </p:pic>
      <p:sp>
        <p:nvSpPr>
          <p:cNvPr id="4" name="Slide Number Placeholder 3">
            <a:extLst>
              <a:ext uri="{FF2B5EF4-FFF2-40B4-BE49-F238E27FC236}">
                <a16:creationId xmlns:a16="http://schemas.microsoft.com/office/drawing/2014/main" id="{7322A4F9-A367-5A0E-406F-FA0F39846FA9}"/>
              </a:ext>
            </a:extLst>
          </p:cNvPr>
          <p:cNvSpPr>
            <a:spLocks noGrp="1"/>
          </p:cNvSpPr>
          <p:nvPr>
            <p:ph type="sldNum" sz="quarter" idx="12"/>
          </p:nvPr>
        </p:nvSpPr>
        <p:spPr>
          <a:xfrm>
            <a:off x="8610600" y="6356350"/>
            <a:ext cx="2743200" cy="365125"/>
          </a:xfrm>
        </p:spPr>
        <p:txBody>
          <a:bodyPr>
            <a:normAutofit/>
          </a:bodyPr>
          <a:lstStyle/>
          <a:p>
            <a:pPr>
              <a:spcAft>
                <a:spcPts val="600"/>
              </a:spcAft>
            </a:pPr>
            <a:fld id="{0B70DE20-B937-49F7-BDB4-D052E7C40283}" type="slidenum">
              <a:rPr lang="en-US" smtClean="0"/>
              <a:pPr>
                <a:spcAft>
                  <a:spcPts val="600"/>
                </a:spcAft>
              </a:pPr>
              <a:t>26</a:t>
            </a:fld>
            <a:endParaRPr lang="en-US"/>
          </a:p>
        </p:txBody>
      </p:sp>
      <p:pic>
        <p:nvPicPr>
          <p:cNvPr id="1026" name="Picture 2" descr="KR100208120B1 - Recovery method of mfb from the process of ...">
            <a:extLst>
              <a:ext uri="{FF2B5EF4-FFF2-40B4-BE49-F238E27FC236}">
                <a16:creationId xmlns:a16="http://schemas.microsoft.com/office/drawing/2014/main" id="{9B0FF71F-9151-6901-18C7-9476494EB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1010" y="4126816"/>
            <a:ext cx="5510561" cy="2093009"/>
          </a:xfrm>
          <a:prstGeom prst="rect">
            <a:avLst/>
          </a:prstGeom>
          <a:noFill/>
          <a:ln>
            <a:solidFill>
              <a:srgbClr val="F60A9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335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78CF-49EB-E8AB-68C0-203F5C644AF2}"/>
              </a:ext>
            </a:extLst>
          </p:cNvPr>
          <p:cNvSpPr>
            <a:spLocks noGrp="1"/>
          </p:cNvSpPr>
          <p:nvPr>
            <p:ph type="title"/>
          </p:nvPr>
        </p:nvSpPr>
        <p:spPr>
          <a:xfrm>
            <a:off x="0" y="24842"/>
            <a:ext cx="10515600" cy="521283"/>
          </a:xfrm>
        </p:spPr>
        <p:txBody>
          <a:bodyPr>
            <a:noAutofit/>
          </a:bodyPr>
          <a:lstStyle/>
          <a:p>
            <a:r>
              <a:rPr lang="en-US" sz="3600" b="1" dirty="0">
                <a:solidFill>
                  <a:srgbClr val="0066FF"/>
                </a:solidFill>
              </a:rPr>
              <a:t>DMT from </a:t>
            </a:r>
            <a:r>
              <a:rPr lang="en-US" sz="3600" b="1" i="1" dirty="0">
                <a:solidFill>
                  <a:srgbClr val="0066FF"/>
                </a:solidFill>
              </a:rPr>
              <a:t>para</a:t>
            </a:r>
            <a:r>
              <a:rPr lang="en-US" sz="3600" b="1" dirty="0">
                <a:solidFill>
                  <a:srgbClr val="0066FF"/>
                </a:solidFill>
              </a:rPr>
              <a:t>-xylene: PFD (Witten process)</a:t>
            </a:r>
          </a:p>
        </p:txBody>
      </p:sp>
      <p:sp>
        <p:nvSpPr>
          <p:cNvPr id="4" name="Slide Number Placeholder 3">
            <a:extLst>
              <a:ext uri="{FF2B5EF4-FFF2-40B4-BE49-F238E27FC236}">
                <a16:creationId xmlns:a16="http://schemas.microsoft.com/office/drawing/2014/main" id="{00F13B5C-475C-55FB-EA25-AB9233BF0CB9}"/>
              </a:ext>
            </a:extLst>
          </p:cNvPr>
          <p:cNvSpPr>
            <a:spLocks noGrp="1"/>
          </p:cNvSpPr>
          <p:nvPr>
            <p:ph type="sldNum" sz="quarter" idx="12"/>
          </p:nvPr>
        </p:nvSpPr>
        <p:spPr/>
        <p:txBody>
          <a:bodyPr/>
          <a:lstStyle/>
          <a:p>
            <a:fld id="{0B70DE20-B937-49F7-BDB4-D052E7C40283}" type="slidenum">
              <a:rPr lang="en-US" smtClean="0"/>
              <a:t>27</a:t>
            </a:fld>
            <a:endParaRPr lang="en-US"/>
          </a:p>
        </p:txBody>
      </p:sp>
      <p:sp>
        <p:nvSpPr>
          <p:cNvPr id="5" name="TextBox 4">
            <a:extLst>
              <a:ext uri="{FF2B5EF4-FFF2-40B4-BE49-F238E27FC236}">
                <a16:creationId xmlns:a16="http://schemas.microsoft.com/office/drawing/2014/main" id="{78CA0D47-E991-6096-5E97-96D073A58949}"/>
              </a:ext>
            </a:extLst>
          </p:cNvPr>
          <p:cNvSpPr txBox="1"/>
          <p:nvPr/>
        </p:nvSpPr>
        <p:spPr>
          <a:xfrm>
            <a:off x="9608491" y="6087249"/>
            <a:ext cx="2743200" cy="369332"/>
          </a:xfrm>
          <a:prstGeom prst="rect">
            <a:avLst/>
          </a:prstGeom>
          <a:noFill/>
        </p:spPr>
        <p:txBody>
          <a:bodyPr wrap="square">
            <a:spAutoFit/>
          </a:bodyPr>
          <a:lstStyle/>
          <a:p>
            <a:r>
              <a:rPr lang="en-IN" b="0" i="1" dirty="0" err="1">
                <a:solidFill>
                  <a:srgbClr val="333333"/>
                </a:solidFill>
                <a:effectLst/>
                <a:latin typeface="Roboto" panose="02000000000000000000" pitchFamily="2" charset="0"/>
              </a:rPr>
              <a:t>MpT</a:t>
            </a:r>
            <a:r>
              <a:rPr lang="en-IN" b="0" i="1" dirty="0">
                <a:solidFill>
                  <a:srgbClr val="333333"/>
                </a:solidFill>
                <a:effectLst/>
                <a:latin typeface="Roboto" panose="02000000000000000000" pitchFamily="2" charset="0"/>
              </a:rPr>
              <a:t>= methyl p-toluate</a:t>
            </a:r>
            <a:endParaRPr lang="en-IN" i="1" dirty="0"/>
          </a:p>
        </p:txBody>
      </p:sp>
      <p:pic>
        <p:nvPicPr>
          <p:cNvPr id="2052" name="Picture 4" descr="Dimethyl Terephthalate Process by GTC Technology">
            <a:extLst>
              <a:ext uri="{FF2B5EF4-FFF2-40B4-BE49-F238E27FC236}">
                <a16:creationId xmlns:a16="http://schemas.microsoft.com/office/drawing/2014/main" id="{408D2BC6-B23E-0F80-07A1-57DD6BFEA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5857"/>
            <a:ext cx="9608491" cy="630005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1CA9A272-57A3-CF71-6523-994478BC7D7B}"/>
              </a:ext>
            </a:extLst>
          </p:cNvPr>
          <p:cNvCxnSpPr>
            <a:cxnSpLocks/>
          </p:cNvCxnSpPr>
          <p:nvPr/>
        </p:nvCxnSpPr>
        <p:spPr>
          <a:xfrm>
            <a:off x="1417951" y="2442950"/>
            <a:ext cx="0" cy="1255594"/>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873C9FC-7115-A825-5081-C30824EA4570}"/>
              </a:ext>
            </a:extLst>
          </p:cNvPr>
          <p:cNvSpPr txBox="1"/>
          <p:nvPr/>
        </p:nvSpPr>
        <p:spPr>
          <a:xfrm>
            <a:off x="986358" y="1888325"/>
            <a:ext cx="879343" cy="646331"/>
          </a:xfrm>
          <a:prstGeom prst="rect">
            <a:avLst/>
          </a:prstGeom>
          <a:noFill/>
        </p:spPr>
        <p:txBody>
          <a:bodyPr wrap="none" rtlCol="0">
            <a:spAutoFit/>
          </a:bodyPr>
          <a:lstStyle/>
          <a:p>
            <a:r>
              <a:rPr lang="en-US" b="1" dirty="0"/>
              <a:t>AcOH </a:t>
            </a:r>
          </a:p>
          <a:p>
            <a:r>
              <a:rPr lang="en-US" b="1" dirty="0"/>
              <a:t>solvent</a:t>
            </a:r>
          </a:p>
        </p:txBody>
      </p:sp>
    </p:spTree>
    <p:extLst>
      <p:ext uri="{BB962C8B-B14F-4D97-AF65-F5344CB8AC3E}">
        <p14:creationId xmlns:p14="http://schemas.microsoft.com/office/powerpoint/2010/main" val="326404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44FD-9E67-388D-8B6D-B5C02EA87062}"/>
              </a:ext>
            </a:extLst>
          </p:cNvPr>
          <p:cNvSpPr>
            <a:spLocks noGrp="1"/>
          </p:cNvSpPr>
          <p:nvPr>
            <p:ph type="title"/>
          </p:nvPr>
        </p:nvSpPr>
        <p:spPr>
          <a:xfrm>
            <a:off x="183107" y="136525"/>
            <a:ext cx="10515600" cy="658457"/>
          </a:xfrm>
        </p:spPr>
        <p:txBody>
          <a:bodyPr>
            <a:normAutofit fontScale="90000"/>
          </a:bodyPr>
          <a:lstStyle/>
          <a:p>
            <a:r>
              <a:rPr lang="en-US" b="1" i="1" dirty="0">
                <a:solidFill>
                  <a:srgbClr val="0070C0"/>
                </a:solidFill>
              </a:rPr>
              <a:t>Process description</a:t>
            </a:r>
          </a:p>
        </p:txBody>
      </p:sp>
      <p:sp>
        <p:nvSpPr>
          <p:cNvPr id="3" name="Content Placeholder 2">
            <a:extLst>
              <a:ext uri="{FF2B5EF4-FFF2-40B4-BE49-F238E27FC236}">
                <a16:creationId xmlns:a16="http://schemas.microsoft.com/office/drawing/2014/main" id="{85E6B2BB-23B8-24D4-9BB0-33EEA0641095}"/>
              </a:ext>
            </a:extLst>
          </p:cNvPr>
          <p:cNvSpPr>
            <a:spLocks noGrp="1"/>
          </p:cNvSpPr>
          <p:nvPr>
            <p:ph idx="1"/>
          </p:nvPr>
        </p:nvSpPr>
        <p:spPr>
          <a:xfrm>
            <a:off x="183107" y="1270343"/>
            <a:ext cx="11908809" cy="5086008"/>
          </a:xfrm>
        </p:spPr>
        <p:txBody>
          <a:bodyPr>
            <a:normAutofit lnSpcReduction="10000"/>
          </a:bodyPr>
          <a:lstStyle/>
          <a:p>
            <a:r>
              <a:rPr lang="en-US" sz="2400" b="0" i="0" dirty="0">
                <a:solidFill>
                  <a:srgbClr val="3D3D3D"/>
                </a:solidFill>
                <a:effectLst/>
              </a:rPr>
              <a:t>The common method for the production of DMT from p-xylene and methanol consists of four major steps: oxidation, esterification, distillation and crystallization. </a:t>
            </a:r>
          </a:p>
          <a:p>
            <a:r>
              <a:rPr lang="en-US" sz="2400" b="0" i="0" dirty="0">
                <a:solidFill>
                  <a:srgbClr val="3D3D3D"/>
                </a:solidFill>
                <a:effectLst/>
              </a:rPr>
              <a:t>A mixture of paraxylene (PX) and PT-ester is oxidized with air in the presence of a heavy metal catalyst. All useful organics are recovered from the off gas and recycled to the system. </a:t>
            </a:r>
          </a:p>
          <a:p>
            <a:r>
              <a:rPr lang="en-US" sz="2400" b="0" i="0" dirty="0">
                <a:solidFill>
                  <a:srgbClr val="3D3D3D"/>
                </a:solidFill>
                <a:effectLst/>
              </a:rPr>
              <a:t>The acid mixture resulting from the oxidation is esterified with methanol to produce a mixture of esters. </a:t>
            </a:r>
          </a:p>
          <a:p>
            <a:r>
              <a:rPr lang="en-US" sz="2400" b="0" i="0" dirty="0">
                <a:solidFill>
                  <a:srgbClr val="3D3D3D"/>
                </a:solidFill>
                <a:effectLst/>
              </a:rPr>
              <a:t>The crude ester mixture is distilled to remove all the heavy boilers and residue produced; the lighter esters are recycled to the oxidation section. </a:t>
            </a:r>
          </a:p>
          <a:p>
            <a:r>
              <a:rPr lang="en-US" sz="2400" b="0" i="0" dirty="0">
                <a:solidFill>
                  <a:srgbClr val="3D3D3D"/>
                </a:solidFill>
                <a:effectLst/>
              </a:rPr>
              <a:t>The raw DMT is then sent to the crystallization section for removal of DMT isomers and aromatic aldehydes. This purification produces DMT that meets world-market specifications and is preferred in some polyester applications. </a:t>
            </a:r>
          </a:p>
          <a:p>
            <a:r>
              <a:rPr lang="en-US" sz="2400" b="0" i="0" dirty="0">
                <a:solidFill>
                  <a:srgbClr val="3D3D3D"/>
                </a:solidFill>
                <a:effectLst/>
              </a:rPr>
              <a:t>Byproducts are recovered for sale or burned for fuel value, and usable intermediate materials are recycled.</a:t>
            </a:r>
            <a:endParaRPr lang="en-US" sz="2400" dirty="0"/>
          </a:p>
        </p:txBody>
      </p:sp>
      <p:sp>
        <p:nvSpPr>
          <p:cNvPr id="4" name="Slide Number Placeholder 3">
            <a:extLst>
              <a:ext uri="{FF2B5EF4-FFF2-40B4-BE49-F238E27FC236}">
                <a16:creationId xmlns:a16="http://schemas.microsoft.com/office/drawing/2014/main" id="{1712CC43-8F77-5837-973B-95BE73C058BD}"/>
              </a:ext>
            </a:extLst>
          </p:cNvPr>
          <p:cNvSpPr>
            <a:spLocks noGrp="1"/>
          </p:cNvSpPr>
          <p:nvPr>
            <p:ph type="sldNum" sz="quarter" idx="12"/>
          </p:nvPr>
        </p:nvSpPr>
        <p:spPr/>
        <p:txBody>
          <a:bodyPr/>
          <a:lstStyle/>
          <a:p>
            <a:fld id="{0B70DE20-B937-49F7-BDB4-D052E7C40283}" type="slidenum">
              <a:rPr lang="en-US" smtClean="0"/>
              <a:t>28</a:t>
            </a:fld>
            <a:endParaRPr lang="en-US"/>
          </a:p>
        </p:txBody>
      </p:sp>
    </p:spTree>
    <p:extLst>
      <p:ext uri="{BB962C8B-B14F-4D97-AF65-F5344CB8AC3E}">
        <p14:creationId xmlns:p14="http://schemas.microsoft.com/office/powerpoint/2010/main" val="3859508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24FA-6669-F989-C9C0-49A156200B63}"/>
              </a:ext>
            </a:extLst>
          </p:cNvPr>
          <p:cNvSpPr>
            <a:spLocks noGrp="1"/>
          </p:cNvSpPr>
          <p:nvPr>
            <p:ph type="title"/>
          </p:nvPr>
        </p:nvSpPr>
        <p:spPr>
          <a:xfrm>
            <a:off x="428767" y="51824"/>
            <a:ext cx="10515600" cy="698803"/>
          </a:xfrm>
        </p:spPr>
        <p:txBody>
          <a:bodyPr>
            <a:normAutofit/>
          </a:bodyPr>
          <a:lstStyle/>
          <a:p>
            <a:r>
              <a:rPr lang="en-US" sz="4000" b="1" dirty="0">
                <a:solidFill>
                  <a:srgbClr val="0070C0"/>
                </a:solidFill>
              </a:rPr>
              <a:t>Phthalic Anhydride from </a:t>
            </a:r>
            <a:r>
              <a:rPr lang="en-US" sz="4000" b="1" i="1" dirty="0">
                <a:solidFill>
                  <a:srgbClr val="0070C0"/>
                </a:solidFill>
              </a:rPr>
              <a:t>o-xylene</a:t>
            </a:r>
          </a:p>
        </p:txBody>
      </p:sp>
      <p:sp>
        <p:nvSpPr>
          <p:cNvPr id="3" name="Content Placeholder 2">
            <a:extLst>
              <a:ext uri="{FF2B5EF4-FFF2-40B4-BE49-F238E27FC236}">
                <a16:creationId xmlns:a16="http://schemas.microsoft.com/office/drawing/2014/main" id="{B0351D2C-CCFE-21A9-2D5A-118878950AC0}"/>
              </a:ext>
            </a:extLst>
          </p:cNvPr>
          <p:cNvSpPr>
            <a:spLocks noGrp="1"/>
          </p:cNvSpPr>
          <p:nvPr>
            <p:ph idx="1"/>
          </p:nvPr>
        </p:nvSpPr>
        <p:spPr>
          <a:xfrm>
            <a:off x="159224" y="750627"/>
            <a:ext cx="11873552" cy="4351338"/>
          </a:xfrm>
        </p:spPr>
        <p:txBody>
          <a:bodyPr>
            <a:noAutofit/>
          </a:bodyPr>
          <a:lstStyle/>
          <a:p>
            <a:r>
              <a:rPr lang="en-US" sz="1800" b="0" i="0" dirty="0">
                <a:effectLst/>
              </a:rPr>
              <a:t>Phthalic anhydride is solid with </a:t>
            </a:r>
            <a:r>
              <a:rPr lang="en-US" sz="1800" b="0" i="0" dirty="0" err="1">
                <a:effectLst/>
              </a:rPr>
              <a:t>m.p.</a:t>
            </a:r>
            <a:r>
              <a:rPr lang="en-US" sz="1800" b="0" i="0" dirty="0">
                <a:effectLst/>
              </a:rPr>
              <a:t> 131°C and sublimates at 284.5 °C at 1 atm. pressure </a:t>
            </a:r>
          </a:p>
          <a:p>
            <a:r>
              <a:rPr lang="en-US" sz="1800" b="0" i="0" dirty="0">
                <a:effectLst/>
              </a:rPr>
              <a:t>Phthalic Anhydride is produced through a catalytic oxidation reaction involving o-xylene and oxygen from air according to the following reactions:</a:t>
            </a:r>
            <a:r>
              <a:rPr lang="en-US" sz="1800" dirty="0"/>
              <a:t> </a:t>
            </a:r>
          </a:p>
          <a:p>
            <a:endParaRPr lang="en-US" sz="1800" dirty="0"/>
          </a:p>
          <a:p>
            <a:endParaRPr lang="en-US" sz="1800" dirty="0"/>
          </a:p>
          <a:p>
            <a:r>
              <a:rPr lang="en-US" sz="1800" b="0" i="0" dirty="0">
                <a:effectLst/>
              </a:rPr>
              <a:t>The </a:t>
            </a:r>
            <a:r>
              <a:rPr lang="en-IN" sz="1800" b="0" i="0" dirty="0">
                <a:solidFill>
                  <a:srgbClr val="000000"/>
                </a:solidFill>
                <a:effectLst/>
                <a:latin typeface="Times-Roman"/>
              </a:rPr>
              <a:t>V</a:t>
            </a:r>
            <a:r>
              <a:rPr lang="en-IN" sz="1800" b="0" i="0" baseline="-25000" dirty="0">
                <a:solidFill>
                  <a:srgbClr val="000000"/>
                </a:solidFill>
                <a:effectLst/>
                <a:latin typeface="Times-Roman"/>
              </a:rPr>
              <a:t>2</a:t>
            </a:r>
            <a:r>
              <a:rPr lang="en-IN" sz="1800" b="0" i="0" dirty="0">
                <a:solidFill>
                  <a:srgbClr val="000000"/>
                </a:solidFill>
                <a:effectLst/>
                <a:latin typeface="Times-Roman"/>
              </a:rPr>
              <a:t>O</a:t>
            </a:r>
            <a:r>
              <a:rPr lang="en-IN" sz="1800" b="0" i="0" baseline="-25000" dirty="0">
                <a:solidFill>
                  <a:srgbClr val="000000"/>
                </a:solidFill>
                <a:effectLst/>
                <a:latin typeface="Times-Roman"/>
              </a:rPr>
              <a:t>5</a:t>
            </a:r>
            <a:r>
              <a:rPr lang="en-IN" sz="1800" b="0" i="0" dirty="0">
                <a:solidFill>
                  <a:srgbClr val="000000"/>
                </a:solidFill>
                <a:effectLst/>
                <a:latin typeface="Times-Roman"/>
              </a:rPr>
              <a:t> + TiO</a:t>
            </a:r>
            <a:r>
              <a:rPr lang="en-IN" sz="1800" b="0" i="0" baseline="-25000" dirty="0">
                <a:solidFill>
                  <a:srgbClr val="000000"/>
                </a:solidFill>
                <a:effectLst/>
                <a:latin typeface="Times-Roman"/>
              </a:rPr>
              <a:t>2</a:t>
            </a:r>
            <a:r>
              <a:rPr lang="en-IN" sz="1800" b="0" i="0" dirty="0">
                <a:solidFill>
                  <a:srgbClr val="000000"/>
                </a:solidFill>
                <a:effectLst/>
                <a:latin typeface="Times-Roman"/>
              </a:rPr>
              <a:t>/Sb</a:t>
            </a:r>
            <a:r>
              <a:rPr lang="en-IN" sz="1800" b="0" i="0" baseline="-25000" dirty="0">
                <a:solidFill>
                  <a:srgbClr val="000000"/>
                </a:solidFill>
                <a:effectLst/>
                <a:latin typeface="Times-Roman"/>
              </a:rPr>
              <a:t>2</a:t>
            </a:r>
            <a:r>
              <a:rPr lang="en-IN" sz="1800" b="0" i="0" dirty="0">
                <a:solidFill>
                  <a:srgbClr val="000000"/>
                </a:solidFill>
                <a:effectLst/>
                <a:latin typeface="Times-Roman"/>
              </a:rPr>
              <a:t>O</a:t>
            </a:r>
            <a:r>
              <a:rPr lang="en-IN" sz="1800" b="0" i="0" baseline="-25000" dirty="0">
                <a:solidFill>
                  <a:srgbClr val="000000"/>
                </a:solidFill>
                <a:effectLst/>
                <a:latin typeface="Times-Roman"/>
              </a:rPr>
              <a:t>3</a:t>
            </a:r>
            <a:r>
              <a:rPr lang="en-IN" sz="1200" dirty="0"/>
              <a:t> </a:t>
            </a:r>
            <a:r>
              <a:rPr lang="en-US" sz="1800" b="0" i="0" dirty="0">
                <a:effectLst/>
              </a:rPr>
              <a:t> catalyst is supported mainly with ceramics or silicon carbide. It has a surface area in an order of 10 Low surface area is preferred because it minimize diffusional effect which would increase the residence time.  </a:t>
            </a:r>
          </a:p>
          <a:p>
            <a:r>
              <a:rPr lang="en-US" sz="1800" b="0" i="0" dirty="0">
                <a:effectLst/>
              </a:rPr>
              <a:t>The reaction is highly exothermic with a conversion of 63 % in the first reaction, 7% in the second reaction and 5 % in the third reaction. The process contains some major units such as reactor with a cooling system, distillation columns, vessels, fired heater as well as flash drums. </a:t>
            </a:r>
          </a:p>
          <a:p>
            <a:r>
              <a:rPr lang="en-US" sz="1800" b="0" i="0" dirty="0">
                <a:effectLst/>
              </a:rPr>
              <a:t>The catalyst is in fixed bed multitube reactor running at a range between 1-3 bar and 300-400 </a:t>
            </a:r>
            <a:r>
              <a:rPr lang="en-US" sz="1800" b="0" i="0" baseline="30000" dirty="0" err="1">
                <a:effectLst/>
              </a:rPr>
              <a:t>o</a:t>
            </a:r>
            <a:r>
              <a:rPr lang="en-US" sz="1800" b="0" i="0" dirty="0" err="1">
                <a:effectLst/>
              </a:rPr>
              <a:t>C</a:t>
            </a:r>
            <a:r>
              <a:rPr lang="en-US" sz="1800" b="0" i="0" dirty="0">
                <a:effectLst/>
              </a:rPr>
              <a:t> would receive the mixture. The reactor design is essentially a shell and tube set up where the catalyst is held in the tubes. Salt solution is circulated to cool the reactor in the shell side. The salt solution that gets heated up is sent to a waste heat recovery boiler to generate process steam. Since the reaction is highly exothermic (-265 kcal/mole), the reacting gas should be cooled to prevent temperature increasing.</a:t>
            </a:r>
            <a:r>
              <a:rPr lang="en-US" sz="1800" dirty="0"/>
              <a:t> Air to hydrocarbon ratio 60/1 to 120/1</a:t>
            </a:r>
          </a:p>
          <a:p>
            <a:r>
              <a:rPr lang="en-US" sz="1800" b="0" i="0" dirty="0">
                <a:effectLst/>
              </a:rPr>
              <a:t>Phthalic anhydride is used as a versatile intermediate in organic chemical reactions, mainly because it is bifunctional and is cheaply available. It may also be used in the manufacture of </a:t>
            </a:r>
            <a:r>
              <a:rPr lang="en-US" sz="1800" b="0" i="0" dirty="0" err="1">
                <a:effectLst/>
              </a:rPr>
              <a:t>phathalate</a:t>
            </a:r>
            <a:r>
              <a:rPr lang="en-US" sz="1800" b="0" i="0" dirty="0">
                <a:effectLst/>
              </a:rPr>
              <a:t> plasticizers like </a:t>
            </a:r>
            <a:r>
              <a:rPr lang="en-IN" sz="1800" b="0" i="0" dirty="0">
                <a:solidFill>
                  <a:srgbClr val="1E1928"/>
                </a:solidFill>
                <a:effectLst/>
              </a:rPr>
              <a:t>Di-n-octyl phthalate (DOP) and di(2-ethylhexyl) phthalate (DEP)</a:t>
            </a:r>
            <a:br>
              <a:rPr lang="en-US" sz="1800" dirty="0"/>
            </a:br>
            <a:br>
              <a:rPr lang="en-US" sz="1800" dirty="0"/>
            </a:br>
            <a:br>
              <a:rPr lang="en-US" sz="1800" dirty="0"/>
            </a:br>
            <a:endParaRPr lang="en-US" sz="1800" dirty="0"/>
          </a:p>
        </p:txBody>
      </p:sp>
      <p:sp>
        <p:nvSpPr>
          <p:cNvPr id="4" name="Slide Number Placeholder 3">
            <a:extLst>
              <a:ext uri="{FF2B5EF4-FFF2-40B4-BE49-F238E27FC236}">
                <a16:creationId xmlns:a16="http://schemas.microsoft.com/office/drawing/2014/main" id="{411633FC-10A0-8AC6-5C7D-DD473C788966}"/>
              </a:ext>
            </a:extLst>
          </p:cNvPr>
          <p:cNvSpPr>
            <a:spLocks noGrp="1"/>
          </p:cNvSpPr>
          <p:nvPr>
            <p:ph type="sldNum" sz="quarter" idx="12"/>
          </p:nvPr>
        </p:nvSpPr>
        <p:spPr/>
        <p:txBody>
          <a:bodyPr/>
          <a:lstStyle/>
          <a:p>
            <a:fld id="{0B70DE20-B937-49F7-BDB4-D052E7C40283}" type="slidenum">
              <a:rPr lang="en-US" smtClean="0"/>
              <a:t>29</a:t>
            </a:fld>
            <a:endParaRPr lang="en-US"/>
          </a:p>
        </p:txBody>
      </p:sp>
      <p:pic>
        <p:nvPicPr>
          <p:cNvPr id="6" name="Picture 5">
            <a:extLst>
              <a:ext uri="{FF2B5EF4-FFF2-40B4-BE49-F238E27FC236}">
                <a16:creationId xmlns:a16="http://schemas.microsoft.com/office/drawing/2014/main" id="{C1DC783C-BF93-4D69-0DD5-92D51092152F}"/>
              </a:ext>
            </a:extLst>
          </p:cNvPr>
          <p:cNvPicPr>
            <a:picLocks noChangeAspect="1"/>
          </p:cNvPicPr>
          <p:nvPr/>
        </p:nvPicPr>
        <p:blipFill>
          <a:blip r:embed="rId2"/>
          <a:stretch>
            <a:fillRect/>
          </a:stretch>
        </p:blipFill>
        <p:spPr>
          <a:xfrm>
            <a:off x="4829029" y="1449430"/>
            <a:ext cx="2757876" cy="870559"/>
          </a:xfrm>
          <a:prstGeom prst="rect">
            <a:avLst/>
          </a:prstGeom>
          <a:ln>
            <a:solidFill>
              <a:schemeClr val="accent2"/>
            </a:solidFill>
          </a:ln>
        </p:spPr>
      </p:pic>
      <p:pic>
        <p:nvPicPr>
          <p:cNvPr id="7" name="Picture 6">
            <a:extLst>
              <a:ext uri="{FF2B5EF4-FFF2-40B4-BE49-F238E27FC236}">
                <a16:creationId xmlns:a16="http://schemas.microsoft.com/office/drawing/2014/main" id="{326053F9-5444-62C4-FE99-232CBFA66FA3}"/>
              </a:ext>
            </a:extLst>
          </p:cNvPr>
          <p:cNvPicPr>
            <a:picLocks noChangeAspect="1"/>
          </p:cNvPicPr>
          <p:nvPr/>
        </p:nvPicPr>
        <p:blipFill>
          <a:blip r:embed="rId3"/>
          <a:stretch>
            <a:fillRect/>
          </a:stretch>
        </p:blipFill>
        <p:spPr>
          <a:xfrm>
            <a:off x="3703184" y="5958901"/>
            <a:ext cx="2251690" cy="847275"/>
          </a:xfrm>
          <a:prstGeom prst="rect">
            <a:avLst/>
          </a:prstGeom>
        </p:spPr>
      </p:pic>
    </p:spTree>
    <p:extLst>
      <p:ext uri="{BB962C8B-B14F-4D97-AF65-F5344CB8AC3E}">
        <p14:creationId xmlns:p14="http://schemas.microsoft.com/office/powerpoint/2010/main" val="1047252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351BD-A6D8-EDFE-A9FF-2F6501D59D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7FA9C5-BF3D-8438-C0B2-13D58802BDB2}"/>
              </a:ext>
            </a:extLst>
          </p:cNvPr>
          <p:cNvSpPr>
            <a:spLocks noGrp="1"/>
          </p:cNvSpPr>
          <p:nvPr>
            <p:ph type="title"/>
          </p:nvPr>
        </p:nvSpPr>
        <p:spPr>
          <a:xfrm>
            <a:off x="326409" y="-256591"/>
            <a:ext cx="11027391" cy="1143000"/>
          </a:xfrm>
        </p:spPr>
        <p:txBody>
          <a:bodyPr>
            <a:normAutofit/>
          </a:bodyPr>
          <a:lstStyle/>
          <a:p>
            <a:r>
              <a:rPr lang="en-US" sz="3600" b="1" dirty="0">
                <a:solidFill>
                  <a:schemeClr val="accent2">
                    <a:lumMod val="50000"/>
                  </a:schemeClr>
                </a:solidFill>
              </a:rPr>
              <a:t>Alkylation of Benzene to  manufacture Ethyl benzene</a:t>
            </a:r>
          </a:p>
        </p:txBody>
      </p:sp>
      <p:sp>
        <p:nvSpPr>
          <p:cNvPr id="3" name="Content Placeholder 2">
            <a:extLst>
              <a:ext uri="{FF2B5EF4-FFF2-40B4-BE49-F238E27FC236}">
                <a16:creationId xmlns:a16="http://schemas.microsoft.com/office/drawing/2014/main" id="{357A0DAA-5D14-0A72-94E7-E42D1048914E}"/>
              </a:ext>
            </a:extLst>
          </p:cNvPr>
          <p:cNvSpPr>
            <a:spLocks noGrp="1"/>
          </p:cNvSpPr>
          <p:nvPr>
            <p:ph idx="1"/>
          </p:nvPr>
        </p:nvSpPr>
        <p:spPr>
          <a:xfrm>
            <a:off x="298579" y="886409"/>
            <a:ext cx="11756571" cy="5971592"/>
          </a:xfrm>
        </p:spPr>
        <p:txBody>
          <a:bodyPr>
            <a:normAutofit fontScale="92500" lnSpcReduction="20000"/>
          </a:bodyPr>
          <a:lstStyle/>
          <a:p>
            <a:r>
              <a:rPr lang="en-US" dirty="0">
                <a:solidFill>
                  <a:srgbClr val="0070C0"/>
                </a:solidFill>
              </a:rPr>
              <a:t>Benzene alkylation is conducted to manufacture ethyl benzene which is the  raw material for making </a:t>
            </a:r>
            <a:r>
              <a:rPr lang="en-US" u="sng" dirty="0">
                <a:solidFill>
                  <a:srgbClr val="0070C0"/>
                </a:solidFill>
              </a:rPr>
              <a:t>styrene</a:t>
            </a:r>
            <a:r>
              <a:rPr lang="en-US" dirty="0">
                <a:solidFill>
                  <a:srgbClr val="0070C0"/>
                </a:solidFill>
              </a:rPr>
              <a:t>.</a:t>
            </a:r>
          </a:p>
          <a:p>
            <a:r>
              <a:rPr lang="en-US" dirty="0"/>
              <a:t>Ethyl benzene is made by alkylation of benzene which is a Friedel-Craft reaction using anhydrous aluminum chloride (or phosphoric acid) as the catalyst. The reaction temperature is set at 95°C and pressure at 1 atm.</a:t>
            </a:r>
          </a:p>
          <a:p>
            <a:r>
              <a:rPr lang="en-US" dirty="0">
                <a:solidFill>
                  <a:srgbClr val="0070C0"/>
                </a:solidFill>
              </a:rPr>
              <a:t>The feed steam must be very dry and the reaction should be carried out in absence of moisture and air.</a:t>
            </a:r>
          </a:p>
          <a:p>
            <a:r>
              <a:rPr lang="en-US" dirty="0"/>
              <a:t>Benzene (wet) is sent first to an azeotropic distillation unit that separates water and produces dry Benzene from the bottom. Dry Benzene is required so as to avoid unnecessary reactions in the alkylation reactor as well as damage to the catalyst as alumina can get formed.</a:t>
            </a:r>
            <a:endParaRPr lang="en-US" dirty="0">
              <a:solidFill>
                <a:srgbClr val="0070C0"/>
              </a:solidFill>
            </a:endParaRPr>
          </a:p>
          <a:p>
            <a:r>
              <a:rPr lang="en-US" dirty="0">
                <a:solidFill>
                  <a:srgbClr val="0070C0"/>
                </a:solidFill>
              </a:rPr>
              <a:t>High purity dry benzene and about 98% dry ethylene in ratio of benzene/ethylene 10:6 are made to react at </a:t>
            </a:r>
            <a:r>
              <a:rPr lang="en-US" u="sng" dirty="0">
                <a:solidFill>
                  <a:srgbClr val="0070C0"/>
                </a:solidFill>
              </a:rPr>
              <a:t>about 90-95</a:t>
            </a:r>
            <a:r>
              <a:rPr lang="en-US" u="sng" baseline="30000" dirty="0">
                <a:solidFill>
                  <a:srgbClr val="0070C0"/>
                </a:solidFill>
              </a:rPr>
              <a:t>o</a:t>
            </a:r>
            <a:r>
              <a:rPr lang="en-US" u="sng" dirty="0">
                <a:solidFill>
                  <a:srgbClr val="0070C0"/>
                </a:solidFill>
              </a:rPr>
              <a:t>C and near normal pressure</a:t>
            </a:r>
            <a:r>
              <a:rPr lang="en-US" dirty="0">
                <a:solidFill>
                  <a:srgbClr val="0070C0"/>
                </a:solidFill>
              </a:rPr>
              <a:t>. Lesser amount of ethylene than </a:t>
            </a:r>
            <a:r>
              <a:rPr lang="en-US" dirty="0" err="1">
                <a:solidFill>
                  <a:srgbClr val="0070C0"/>
                </a:solidFill>
              </a:rPr>
              <a:t>stoichiometric</a:t>
            </a:r>
            <a:r>
              <a:rPr lang="en-US" dirty="0">
                <a:solidFill>
                  <a:srgbClr val="0070C0"/>
                </a:solidFill>
              </a:rPr>
              <a:t> quantity  is used in order to reduce the yield of </a:t>
            </a:r>
            <a:r>
              <a:rPr lang="en-US" dirty="0" err="1">
                <a:solidFill>
                  <a:srgbClr val="0070C0"/>
                </a:solidFill>
              </a:rPr>
              <a:t>polyalkylated</a:t>
            </a:r>
            <a:r>
              <a:rPr lang="en-US" dirty="0">
                <a:solidFill>
                  <a:srgbClr val="0070C0"/>
                </a:solidFill>
              </a:rPr>
              <a:t>  benzene. </a:t>
            </a:r>
          </a:p>
          <a:p>
            <a:r>
              <a:rPr lang="en-US" dirty="0"/>
              <a:t>A small amount of ethyl chloride is used as promoter which contributes hydrogen and chlorine free radicals. </a:t>
            </a:r>
            <a:endParaRPr lang="en-US" baseline="30000" dirty="0"/>
          </a:p>
        </p:txBody>
      </p:sp>
      <p:sp>
        <p:nvSpPr>
          <p:cNvPr id="4" name="Slide Number Placeholder 3">
            <a:extLst>
              <a:ext uri="{FF2B5EF4-FFF2-40B4-BE49-F238E27FC236}">
                <a16:creationId xmlns:a16="http://schemas.microsoft.com/office/drawing/2014/main" id="{9E0A3D4F-14B8-990A-DD1C-7244D6B9997E}"/>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3931041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2693-FCF7-6E5B-3F5D-85B8CEE4EBE6}"/>
              </a:ext>
            </a:extLst>
          </p:cNvPr>
          <p:cNvSpPr>
            <a:spLocks noGrp="1"/>
          </p:cNvSpPr>
          <p:nvPr>
            <p:ph type="title"/>
          </p:nvPr>
        </p:nvSpPr>
        <p:spPr>
          <a:xfrm>
            <a:off x="122554" y="45720"/>
            <a:ext cx="11737349" cy="1325563"/>
          </a:xfrm>
        </p:spPr>
        <p:txBody>
          <a:bodyPr>
            <a:normAutofit/>
          </a:bodyPr>
          <a:lstStyle/>
          <a:p>
            <a:r>
              <a:rPr lang="en-US" sz="3600" b="1" dirty="0">
                <a:solidFill>
                  <a:srgbClr val="0070C0"/>
                </a:solidFill>
              </a:rPr>
              <a:t>Phthalic Anhydride from o-xylene: reaction and side reactions</a:t>
            </a:r>
          </a:p>
        </p:txBody>
      </p:sp>
      <p:sp>
        <p:nvSpPr>
          <p:cNvPr id="4" name="Slide Number Placeholder 3">
            <a:extLst>
              <a:ext uri="{FF2B5EF4-FFF2-40B4-BE49-F238E27FC236}">
                <a16:creationId xmlns:a16="http://schemas.microsoft.com/office/drawing/2014/main" id="{9C099CDB-CBD0-450F-3140-C1657D09D19E}"/>
              </a:ext>
            </a:extLst>
          </p:cNvPr>
          <p:cNvSpPr>
            <a:spLocks noGrp="1"/>
          </p:cNvSpPr>
          <p:nvPr>
            <p:ph type="sldNum" sz="quarter" idx="12"/>
          </p:nvPr>
        </p:nvSpPr>
        <p:spPr/>
        <p:txBody>
          <a:bodyPr/>
          <a:lstStyle/>
          <a:p>
            <a:fld id="{0B70DE20-B937-49F7-BDB4-D052E7C40283}" type="slidenum">
              <a:rPr lang="en-US" smtClean="0"/>
              <a:t>30</a:t>
            </a:fld>
            <a:endParaRPr lang="en-US"/>
          </a:p>
        </p:txBody>
      </p:sp>
      <p:graphicFrame>
        <p:nvGraphicFramePr>
          <p:cNvPr id="5" name="object 4">
            <a:extLst>
              <a:ext uri="{FF2B5EF4-FFF2-40B4-BE49-F238E27FC236}">
                <a16:creationId xmlns:a16="http://schemas.microsoft.com/office/drawing/2014/main" id="{16A5974A-95C7-1B2E-6C0B-7C04B8F3E1FA}"/>
              </a:ext>
            </a:extLst>
          </p:cNvPr>
          <p:cNvGraphicFramePr>
            <a:graphicFrameLocks noGrp="1"/>
          </p:cNvGraphicFramePr>
          <p:nvPr>
            <p:ph idx="1"/>
          </p:nvPr>
        </p:nvGraphicFramePr>
        <p:xfrm>
          <a:off x="2027281" y="1191260"/>
          <a:ext cx="6460489" cy="5295900"/>
        </p:xfrm>
        <a:graphic>
          <a:graphicData uri="http://schemas.openxmlformats.org/drawingml/2006/table">
            <a:tbl>
              <a:tblPr firstRow="1" bandRow="1">
                <a:tableStyleId>{5DA37D80-6434-44D0-A028-1B22A696006F}</a:tableStyleId>
              </a:tblPr>
              <a:tblGrid>
                <a:gridCol w="497555">
                  <a:extLst>
                    <a:ext uri="{9D8B030D-6E8A-4147-A177-3AD203B41FA5}">
                      <a16:colId xmlns:a16="http://schemas.microsoft.com/office/drawing/2014/main" val="20000"/>
                    </a:ext>
                  </a:extLst>
                </a:gridCol>
                <a:gridCol w="4633245">
                  <a:extLst>
                    <a:ext uri="{9D8B030D-6E8A-4147-A177-3AD203B41FA5}">
                      <a16:colId xmlns:a16="http://schemas.microsoft.com/office/drawing/2014/main" val="20001"/>
                    </a:ext>
                  </a:extLst>
                </a:gridCol>
                <a:gridCol w="1329689">
                  <a:extLst>
                    <a:ext uri="{9D8B030D-6E8A-4147-A177-3AD203B41FA5}">
                      <a16:colId xmlns:a16="http://schemas.microsoft.com/office/drawing/2014/main" val="20002"/>
                    </a:ext>
                  </a:extLst>
                </a:gridCol>
              </a:tblGrid>
              <a:tr h="493395">
                <a:tc>
                  <a:txBody>
                    <a:bodyPr/>
                    <a:lstStyle/>
                    <a:p>
                      <a:pPr algn="ctr">
                        <a:lnSpc>
                          <a:spcPct val="100000"/>
                        </a:lnSpc>
                        <a:spcBef>
                          <a:spcPts val="1250"/>
                        </a:spcBef>
                      </a:pPr>
                      <a:endParaRPr sz="1400" dirty="0">
                        <a:latin typeface="Cambria"/>
                        <a:cs typeface="Cambria"/>
                      </a:endParaRPr>
                    </a:p>
                  </a:txBody>
                  <a:tcPr marL="0" marR="0" marT="158750" marB="0"/>
                </a:tc>
                <a:tc>
                  <a:txBody>
                    <a:bodyPr/>
                    <a:lstStyle/>
                    <a:p>
                      <a:pPr algn="ctr">
                        <a:lnSpc>
                          <a:spcPct val="100000"/>
                        </a:lnSpc>
                        <a:spcBef>
                          <a:spcPts val="1250"/>
                        </a:spcBef>
                      </a:pPr>
                      <a:r>
                        <a:rPr sz="1400" b="1" spc="-10" dirty="0"/>
                        <a:t>Reaction</a:t>
                      </a:r>
                      <a:endParaRPr sz="1400">
                        <a:latin typeface="Cambria"/>
                        <a:cs typeface="Cambria"/>
                      </a:endParaRPr>
                    </a:p>
                  </a:txBody>
                  <a:tcPr marL="0" marR="0" marT="158750" marB="0"/>
                </a:tc>
                <a:tc>
                  <a:txBody>
                    <a:bodyPr/>
                    <a:lstStyle/>
                    <a:p>
                      <a:pPr algn="ctr">
                        <a:lnSpc>
                          <a:spcPct val="100000"/>
                        </a:lnSpc>
                        <a:spcBef>
                          <a:spcPts val="1250"/>
                        </a:spcBef>
                      </a:pPr>
                      <a:r>
                        <a:rPr sz="1400" b="1" spc="-20" dirty="0"/>
                        <a:t>Type</a:t>
                      </a:r>
                      <a:endParaRPr sz="1400">
                        <a:latin typeface="Cambria"/>
                        <a:cs typeface="Cambria"/>
                      </a:endParaRPr>
                    </a:p>
                  </a:txBody>
                  <a:tcPr marL="0" marR="0" marT="158750" marB="0"/>
                </a:tc>
                <a:extLst>
                  <a:ext uri="{0D108BD9-81ED-4DB2-BD59-A6C34878D82A}">
                    <a16:rowId xmlns:a16="http://schemas.microsoft.com/office/drawing/2014/main" val="10000"/>
                  </a:ext>
                </a:extLst>
              </a:tr>
              <a:tr h="493395">
                <a:tc>
                  <a:txBody>
                    <a:bodyPr/>
                    <a:lstStyle/>
                    <a:p>
                      <a:pPr algn="ctr">
                        <a:lnSpc>
                          <a:spcPct val="100000"/>
                        </a:lnSpc>
                        <a:spcBef>
                          <a:spcPts val="1250"/>
                        </a:spcBef>
                      </a:pPr>
                      <a:r>
                        <a:rPr sz="1400" spc="-50" dirty="0"/>
                        <a:t>1</a:t>
                      </a:r>
                      <a:endParaRPr sz="1400">
                        <a:latin typeface="Cambria"/>
                        <a:cs typeface="Cambria"/>
                      </a:endParaRPr>
                    </a:p>
                  </a:txBody>
                  <a:tcPr marL="0" marR="0" marT="158750" marB="0"/>
                </a:tc>
                <a:tc>
                  <a:txBody>
                    <a:bodyPr/>
                    <a:lstStyle/>
                    <a:p>
                      <a:pPr marL="73025" algn="ctr">
                        <a:lnSpc>
                          <a:spcPct val="100000"/>
                        </a:lnSpc>
                        <a:spcBef>
                          <a:spcPts val="1250"/>
                        </a:spcBef>
                      </a:pPr>
                      <a:r>
                        <a:rPr lang="en-US" sz="1400" dirty="0"/>
                        <a:t>       </a:t>
                      </a:r>
                      <a:r>
                        <a:rPr sz="1400" dirty="0"/>
                        <a:t>𝐶</a:t>
                      </a:r>
                      <a:r>
                        <a:rPr sz="1500" baseline="-16666" dirty="0"/>
                        <a:t>8</a:t>
                      </a:r>
                      <a:r>
                        <a:rPr sz="1400" dirty="0"/>
                        <a:t>𝐻</a:t>
                      </a:r>
                      <a:r>
                        <a:rPr sz="1500" baseline="-16666" dirty="0"/>
                        <a:t>10</a:t>
                      </a:r>
                      <a:r>
                        <a:rPr sz="1500" spc="179" baseline="-16666" dirty="0"/>
                        <a:t> </a:t>
                      </a:r>
                      <a:r>
                        <a:rPr lang="en-US" sz="1500" spc="179" baseline="-16666" dirty="0"/>
                        <a:t>  </a:t>
                      </a:r>
                      <a:r>
                        <a:rPr sz="1400" dirty="0"/>
                        <a:t>+</a:t>
                      </a:r>
                      <a:r>
                        <a:rPr lang="en-US" sz="1400" dirty="0"/>
                        <a:t>  </a:t>
                      </a:r>
                      <a:r>
                        <a:rPr sz="1400" spc="265" dirty="0"/>
                        <a:t> </a:t>
                      </a:r>
                      <a:r>
                        <a:rPr sz="1400" dirty="0"/>
                        <a:t>3𝑂</a:t>
                      </a:r>
                      <a:r>
                        <a:rPr sz="1500" baseline="-16666" dirty="0"/>
                        <a:t>2</a:t>
                      </a:r>
                      <a:r>
                        <a:rPr sz="1500" spc="262" baseline="-16666" dirty="0"/>
                        <a:t> </a:t>
                      </a:r>
                      <a:r>
                        <a:rPr lang="en-US" sz="1500" spc="262" baseline="-16666" dirty="0"/>
                        <a:t>    </a:t>
                      </a:r>
                      <a:r>
                        <a:rPr sz="1400" dirty="0"/>
                        <a:t>→</a:t>
                      </a:r>
                      <a:r>
                        <a:rPr sz="1400" spc="330" dirty="0"/>
                        <a:t> </a:t>
                      </a:r>
                      <a:r>
                        <a:rPr lang="en-US" sz="1400" spc="330" dirty="0"/>
                        <a:t>   </a:t>
                      </a:r>
                      <a:r>
                        <a:rPr sz="1400" dirty="0"/>
                        <a:t>𝐶</a:t>
                      </a:r>
                      <a:r>
                        <a:rPr sz="1500" baseline="-16666" dirty="0"/>
                        <a:t>8</a:t>
                      </a:r>
                      <a:r>
                        <a:rPr sz="1400" dirty="0"/>
                        <a:t>𝐻</a:t>
                      </a:r>
                      <a:r>
                        <a:rPr sz="1500" baseline="-16666" dirty="0"/>
                        <a:t>4</a:t>
                      </a:r>
                      <a:r>
                        <a:rPr sz="1400" dirty="0"/>
                        <a:t>𝑂</a:t>
                      </a:r>
                      <a:r>
                        <a:rPr sz="1500" baseline="-16666" dirty="0"/>
                        <a:t>3</a:t>
                      </a:r>
                      <a:r>
                        <a:rPr lang="en-US" sz="1500" baseline="-16666" dirty="0"/>
                        <a:t>   </a:t>
                      </a:r>
                      <a:r>
                        <a:rPr sz="1500" spc="187" baseline="-16666" dirty="0"/>
                        <a:t> </a:t>
                      </a:r>
                      <a:r>
                        <a:rPr sz="1400" dirty="0"/>
                        <a:t>+</a:t>
                      </a:r>
                      <a:r>
                        <a:rPr sz="1400" spc="260" dirty="0"/>
                        <a:t> </a:t>
                      </a:r>
                      <a:r>
                        <a:rPr lang="en-US" sz="1400" spc="260" dirty="0"/>
                        <a:t>  </a:t>
                      </a:r>
                      <a:r>
                        <a:rPr sz="1400" spc="-20" dirty="0"/>
                        <a:t>3𝐻</a:t>
                      </a:r>
                      <a:r>
                        <a:rPr sz="1500" spc="-30" baseline="-16666" dirty="0"/>
                        <a:t>2</a:t>
                      </a:r>
                      <a:r>
                        <a:rPr sz="1400" spc="-20" dirty="0"/>
                        <a:t>𝑂</a:t>
                      </a:r>
                      <a:endParaRPr lang="en-US" sz="1400" spc="-20" dirty="0">
                        <a:latin typeface="+mn-lt"/>
                        <a:cs typeface="+mn-cs"/>
                      </a:endParaRPr>
                    </a:p>
                    <a:p>
                      <a:pPr marL="73025" algn="ctr">
                        <a:lnSpc>
                          <a:spcPct val="100000"/>
                        </a:lnSpc>
                        <a:spcBef>
                          <a:spcPts val="1250"/>
                        </a:spcBef>
                      </a:pPr>
                      <a:r>
                        <a:rPr lang="en-US" sz="1200" spc="-20" dirty="0">
                          <a:latin typeface="Cambria Math"/>
                          <a:cs typeface="Cambria Math"/>
                        </a:rPr>
                        <a:t>(O-xylene )                               (Phthalic anhydride)</a:t>
                      </a:r>
                      <a:endParaRPr sz="1200" dirty="0">
                        <a:latin typeface="Cambria Math"/>
                        <a:cs typeface="Cambria Math"/>
                      </a:endParaRPr>
                    </a:p>
                  </a:txBody>
                  <a:tcPr marL="0" marR="0" marT="158750" marB="0"/>
                </a:tc>
                <a:tc>
                  <a:txBody>
                    <a:bodyPr/>
                    <a:lstStyle/>
                    <a:p>
                      <a:pPr algn="ctr">
                        <a:lnSpc>
                          <a:spcPct val="100000"/>
                        </a:lnSpc>
                        <a:spcBef>
                          <a:spcPts val="1250"/>
                        </a:spcBef>
                      </a:pPr>
                      <a:r>
                        <a:rPr sz="1400" dirty="0"/>
                        <a:t>Main</a:t>
                      </a:r>
                      <a:r>
                        <a:rPr sz="1400" spc="-15" dirty="0"/>
                        <a:t> </a:t>
                      </a:r>
                      <a:r>
                        <a:rPr sz="1400" spc="-10" dirty="0"/>
                        <a:t>reaction</a:t>
                      </a:r>
                      <a:endParaRPr sz="1400">
                        <a:latin typeface="Cambria"/>
                        <a:cs typeface="Cambria"/>
                      </a:endParaRPr>
                    </a:p>
                  </a:txBody>
                  <a:tcPr marL="0" marR="0" marT="158750" marB="0"/>
                </a:tc>
                <a:extLst>
                  <a:ext uri="{0D108BD9-81ED-4DB2-BD59-A6C34878D82A}">
                    <a16:rowId xmlns:a16="http://schemas.microsoft.com/office/drawing/2014/main" val="10001"/>
                  </a:ext>
                </a:extLst>
              </a:tr>
              <a:tr h="619760">
                <a:tc>
                  <a:txBody>
                    <a:bodyPr/>
                    <a:lstStyle/>
                    <a:p>
                      <a:pPr algn="ctr">
                        <a:lnSpc>
                          <a:spcPct val="100000"/>
                        </a:lnSpc>
                        <a:spcBef>
                          <a:spcPts val="1250"/>
                        </a:spcBef>
                      </a:pPr>
                      <a:r>
                        <a:rPr sz="1400" spc="-50" dirty="0"/>
                        <a:t>2</a:t>
                      </a:r>
                      <a:endParaRPr sz="1400">
                        <a:latin typeface="Cambria"/>
                        <a:cs typeface="Cambria"/>
                      </a:endParaRPr>
                    </a:p>
                  </a:txBody>
                  <a:tcPr marL="0" marR="0" marT="158750" marB="0"/>
                </a:tc>
                <a:tc>
                  <a:txBody>
                    <a:bodyPr/>
                    <a:lstStyle/>
                    <a:p>
                      <a:pPr marL="71755" algn="ctr">
                        <a:lnSpc>
                          <a:spcPct val="100000"/>
                        </a:lnSpc>
                        <a:spcBef>
                          <a:spcPts val="1250"/>
                        </a:spcBef>
                      </a:pPr>
                      <a:r>
                        <a:rPr sz="1400" dirty="0"/>
                        <a:t>𝐶</a:t>
                      </a:r>
                      <a:r>
                        <a:rPr sz="1500" baseline="-16666" dirty="0"/>
                        <a:t>6</a:t>
                      </a:r>
                      <a:r>
                        <a:rPr sz="1400" dirty="0"/>
                        <a:t>𝐻</a:t>
                      </a:r>
                      <a:r>
                        <a:rPr sz="1500" baseline="-16666" dirty="0"/>
                        <a:t>4</a:t>
                      </a:r>
                      <a:r>
                        <a:rPr sz="1400" dirty="0"/>
                        <a:t>(𝐶𝑂)</a:t>
                      </a:r>
                      <a:r>
                        <a:rPr sz="1500" baseline="-16666" dirty="0"/>
                        <a:t>2</a:t>
                      </a:r>
                      <a:r>
                        <a:rPr sz="1400" dirty="0"/>
                        <a:t>𝑂</a:t>
                      </a:r>
                      <a:r>
                        <a:rPr lang="en-US" sz="1400" dirty="0"/>
                        <a:t>   </a:t>
                      </a:r>
                      <a:r>
                        <a:rPr sz="1400" spc="15" dirty="0"/>
                        <a:t> </a:t>
                      </a:r>
                      <a:r>
                        <a:rPr sz="1400" dirty="0"/>
                        <a:t>+</a:t>
                      </a:r>
                      <a:r>
                        <a:rPr sz="1400" spc="300" dirty="0"/>
                        <a:t> </a:t>
                      </a:r>
                      <a:r>
                        <a:rPr lang="en-US" sz="1400" spc="300" dirty="0"/>
                        <a:t> </a:t>
                      </a:r>
                      <a:r>
                        <a:rPr sz="1400" dirty="0"/>
                        <a:t>7.5𝑂</a:t>
                      </a:r>
                      <a:r>
                        <a:rPr sz="1500" baseline="-16666" dirty="0"/>
                        <a:t>2</a:t>
                      </a:r>
                      <a:r>
                        <a:rPr sz="1500" spc="315" baseline="-16666" dirty="0"/>
                        <a:t> </a:t>
                      </a:r>
                      <a:r>
                        <a:rPr lang="en-US" sz="1500" spc="315" baseline="-16666" dirty="0"/>
                        <a:t>  </a:t>
                      </a:r>
                      <a:r>
                        <a:rPr sz="1400" dirty="0"/>
                        <a:t>→</a:t>
                      </a:r>
                      <a:r>
                        <a:rPr lang="en-US" sz="1400" dirty="0"/>
                        <a:t>  </a:t>
                      </a:r>
                      <a:r>
                        <a:rPr sz="1400" spc="370" dirty="0"/>
                        <a:t> </a:t>
                      </a:r>
                      <a:r>
                        <a:rPr sz="1400" dirty="0"/>
                        <a:t>8𝐶𝑂</a:t>
                      </a:r>
                      <a:r>
                        <a:rPr sz="1500" baseline="-16666" dirty="0"/>
                        <a:t>2</a:t>
                      </a:r>
                      <a:r>
                        <a:rPr sz="1500" spc="202" baseline="-16666" dirty="0"/>
                        <a:t> </a:t>
                      </a:r>
                      <a:r>
                        <a:rPr lang="en-US" sz="1500" spc="202" baseline="-16666" dirty="0"/>
                        <a:t>   </a:t>
                      </a:r>
                      <a:r>
                        <a:rPr sz="1400" dirty="0"/>
                        <a:t>+</a:t>
                      </a:r>
                      <a:r>
                        <a:rPr sz="1400" spc="300" dirty="0"/>
                        <a:t> </a:t>
                      </a:r>
                      <a:r>
                        <a:rPr lang="en-US" sz="1400" spc="300" dirty="0"/>
                        <a:t>  </a:t>
                      </a:r>
                      <a:r>
                        <a:rPr sz="1400" spc="-20" dirty="0"/>
                        <a:t>2𝐻</a:t>
                      </a:r>
                      <a:r>
                        <a:rPr sz="1500" spc="-30" baseline="-16666" dirty="0"/>
                        <a:t>2</a:t>
                      </a:r>
                      <a:r>
                        <a:rPr sz="1400" spc="-20" dirty="0"/>
                        <a:t>𝑂</a:t>
                      </a:r>
                      <a:endParaRPr lang="en-US" sz="1400" spc="-20" dirty="0"/>
                    </a:p>
                    <a:p>
                      <a:pPr marL="71755" algn="l">
                        <a:lnSpc>
                          <a:spcPct val="100000"/>
                        </a:lnSpc>
                        <a:spcBef>
                          <a:spcPts val="1250"/>
                        </a:spcBef>
                      </a:pPr>
                      <a:r>
                        <a:rPr lang="en-US" sz="1400" spc="-20" dirty="0">
                          <a:latin typeface="Cambria Math"/>
                          <a:cs typeface="Cambria Math"/>
                        </a:rPr>
                        <a:t>        </a:t>
                      </a:r>
                      <a:r>
                        <a:rPr lang="en-US" sz="1200" spc="-20" dirty="0">
                          <a:latin typeface="Cambria Math"/>
                          <a:cs typeface="Cambria Math"/>
                        </a:rPr>
                        <a:t>(Phthalic anhydride)</a:t>
                      </a:r>
                      <a:endParaRPr sz="1400" dirty="0">
                        <a:latin typeface="Cambria Math"/>
                        <a:cs typeface="Cambria Math"/>
                      </a:endParaRPr>
                    </a:p>
                  </a:txBody>
                  <a:tcPr marL="0" marR="0" marT="158750" marB="0"/>
                </a:tc>
                <a:tc rowSpan="6">
                  <a:txBody>
                    <a:bodyPr/>
                    <a:lstStyle/>
                    <a:p>
                      <a:pPr>
                        <a:lnSpc>
                          <a:spcPct val="100000"/>
                        </a:lnSpc>
                      </a:pPr>
                      <a:endParaRPr sz="1400" dirty="0"/>
                    </a:p>
                    <a:p>
                      <a:pPr>
                        <a:lnSpc>
                          <a:spcPct val="100000"/>
                        </a:lnSpc>
                        <a:spcBef>
                          <a:spcPts val="735"/>
                        </a:spcBef>
                      </a:pPr>
                      <a:endParaRPr sz="1400" dirty="0"/>
                    </a:p>
                    <a:p>
                      <a:pPr algn="ctr">
                        <a:lnSpc>
                          <a:spcPct val="100000"/>
                        </a:lnSpc>
                      </a:pPr>
                      <a:r>
                        <a:rPr sz="1400" dirty="0"/>
                        <a:t>Side</a:t>
                      </a:r>
                      <a:r>
                        <a:rPr sz="1400" spc="-15" dirty="0"/>
                        <a:t> </a:t>
                      </a:r>
                      <a:r>
                        <a:rPr sz="1400" spc="-10" dirty="0"/>
                        <a:t>reactions</a:t>
                      </a:r>
                      <a:endParaRPr sz="1400" dirty="0">
                        <a:latin typeface="Cambria"/>
                        <a:cs typeface="Cambria"/>
                      </a:endParaRPr>
                    </a:p>
                  </a:txBody>
                  <a:tcPr marL="0" marR="0" marT="0" marB="0" vert="vert270"/>
                </a:tc>
                <a:extLst>
                  <a:ext uri="{0D108BD9-81ED-4DB2-BD59-A6C34878D82A}">
                    <a16:rowId xmlns:a16="http://schemas.microsoft.com/office/drawing/2014/main" val="10002"/>
                  </a:ext>
                </a:extLst>
              </a:tr>
              <a:tr h="619760">
                <a:tc>
                  <a:txBody>
                    <a:bodyPr/>
                    <a:lstStyle/>
                    <a:p>
                      <a:pPr algn="ctr">
                        <a:lnSpc>
                          <a:spcPct val="100000"/>
                        </a:lnSpc>
                        <a:spcBef>
                          <a:spcPts val="1250"/>
                        </a:spcBef>
                      </a:pPr>
                      <a:r>
                        <a:rPr sz="1400" spc="-50" dirty="0"/>
                        <a:t>3</a:t>
                      </a:r>
                      <a:endParaRPr sz="1400">
                        <a:latin typeface="Cambria"/>
                        <a:cs typeface="Cambria"/>
                      </a:endParaRPr>
                    </a:p>
                  </a:txBody>
                  <a:tcPr marL="0" marR="0" marT="158750" marB="0"/>
                </a:tc>
                <a:tc>
                  <a:txBody>
                    <a:bodyPr/>
                    <a:lstStyle/>
                    <a:p>
                      <a:pPr marL="74295" algn="ctr">
                        <a:lnSpc>
                          <a:spcPct val="100000"/>
                        </a:lnSpc>
                        <a:spcBef>
                          <a:spcPts val="1250"/>
                        </a:spcBef>
                      </a:pPr>
                      <a:r>
                        <a:rPr sz="1400" dirty="0"/>
                        <a:t>𝐶</a:t>
                      </a:r>
                      <a:r>
                        <a:rPr sz="1500" baseline="-16666" dirty="0"/>
                        <a:t>6</a:t>
                      </a:r>
                      <a:r>
                        <a:rPr sz="1400" dirty="0"/>
                        <a:t>𝐻</a:t>
                      </a:r>
                      <a:r>
                        <a:rPr sz="1500" baseline="-16666" dirty="0"/>
                        <a:t>4</a:t>
                      </a:r>
                      <a:r>
                        <a:rPr sz="1400" dirty="0"/>
                        <a:t>(𝐶𝐻</a:t>
                      </a:r>
                      <a:r>
                        <a:rPr sz="1500" baseline="-16666" dirty="0"/>
                        <a:t>3</a:t>
                      </a:r>
                      <a:r>
                        <a:rPr sz="1400" dirty="0"/>
                        <a:t>)</a:t>
                      </a:r>
                      <a:r>
                        <a:rPr sz="1500" baseline="-16666" dirty="0"/>
                        <a:t>2</a:t>
                      </a:r>
                      <a:r>
                        <a:rPr sz="1500" spc="187" baseline="-16666" dirty="0"/>
                        <a:t> </a:t>
                      </a:r>
                      <a:r>
                        <a:rPr sz="1400" dirty="0"/>
                        <a:t>+</a:t>
                      </a:r>
                      <a:r>
                        <a:rPr sz="1400" spc="295" dirty="0"/>
                        <a:t> </a:t>
                      </a:r>
                      <a:r>
                        <a:rPr sz="1400" dirty="0"/>
                        <a:t>10.5𝑂</a:t>
                      </a:r>
                      <a:r>
                        <a:rPr sz="1500" baseline="-16666" dirty="0"/>
                        <a:t>2</a:t>
                      </a:r>
                      <a:r>
                        <a:rPr sz="1500" spc="322" baseline="-16666" dirty="0"/>
                        <a:t> </a:t>
                      </a:r>
                      <a:r>
                        <a:rPr sz="1400" dirty="0"/>
                        <a:t>→</a:t>
                      </a:r>
                      <a:r>
                        <a:rPr sz="1400" spc="360" dirty="0"/>
                        <a:t> </a:t>
                      </a:r>
                      <a:r>
                        <a:rPr sz="1400" dirty="0"/>
                        <a:t>8𝐶𝑂</a:t>
                      </a:r>
                      <a:r>
                        <a:rPr sz="1500" baseline="-16666" dirty="0"/>
                        <a:t>2</a:t>
                      </a:r>
                      <a:r>
                        <a:rPr sz="1500" spc="195" baseline="-16666" dirty="0"/>
                        <a:t> </a:t>
                      </a:r>
                      <a:r>
                        <a:rPr sz="1400" dirty="0"/>
                        <a:t>+</a:t>
                      </a:r>
                      <a:r>
                        <a:rPr sz="1400" spc="295" dirty="0"/>
                        <a:t> </a:t>
                      </a:r>
                      <a:r>
                        <a:rPr sz="1400" spc="-20" dirty="0"/>
                        <a:t>5𝐻</a:t>
                      </a:r>
                      <a:r>
                        <a:rPr sz="1500" spc="-30" baseline="-16666" dirty="0"/>
                        <a:t>2</a:t>
                      </a:r>
                      <a:r>
                        <a:rPr sz="1400" spc="-20" dirty="0"/>
                        <a:t>𝑂</a:t>
                      </a:r>
                      <a:endParaRPr sz="1400">
                        <a:latin typeface="Cambria Math"/>
                        <a:cs typeface="Cambria Math"/>
                      </a:endParaRPr>
                    </a:p>
                  </a:txBody>
                  <a:tcPr marL="0" marR="0" marT="158750" marB="0"/>
                </a:tc>
                <a:tc vMerge="1">
                  <a:txBody>
                    <a:bodyPr/>
                    <a:lstStyle/>
                    <a:p>
                      <a:endParaRPr/>
                    </a:p>
                  </a:txBody>
                  <a:tcPr marL="0" marR="0" marT="0" marB="0" vert="vert270">
                    <a:lnL w="28575">
                      <a:solidFill>
                        <a:srgbClr val="92D050"/>
                      </a:solidFill>
                      <a:prstDash val="solid"/>
                    </a:lnL>
                    <a:lnR w="28575">
                      <a:solidFill>
                        <a:srgbClr val="92D050"/>
                      </a:solidFill>
                      <a:prstDash val="solid"/>
                    </a:lnR>
                    <a:lnT w="28575">
                      <a:solidFill>
                        <a:srgbClr val="92D050"/>
                      </a:solidFill>
                      <a:prstDash val="solid"/>
                    </a:lnT>
                    <a:lnB w="28575">
                      <a:solidFill>
                        <a:srgbClr val="92D050"/>
                      </a:solidFill>
                      <a:prstDash val="solid"/>
                    </a:lnB>
                  </a:tcPr>
                </a:tc>
                <a:extLst>
                  <a:ext uri="{0D108BD9-81ED-4DB2-BD59-A6C34878D82A}">
                    <a16:rowId xmlns:a16="http://schemas.microsoft.com/office/drawing/2014/main" val="10003"/>
                  </a:ext>
                </a:extLst>
              </a:tr>
              <a:tr h="621665">
                <a:tc>
                  <a:txBody>
                    <a:bodyPr/>
                    <a:lstStyle/>
                    <a:p>
                      <a:pPr algn="ctr">
                        <a:lnSpc>
                          <a:spcPct val="100000"/>
                        </a:lnSpc>
                        <a:spcBef>
                          <a:spcPts val="1250"/>
                        </a:spcBef>
                      </a:pPr>
                      <a:r>
                        <a:rPr sz="1400" spc="-50" dirty="0"/>
                        <a:t>4</a:t>
                      </a:r>
                      <a:endParaRPr sz="1400">
                        <a:latin typeface="Cambria"/>
                        <a:cs typeface="Cambria"/>
                      </a:endParaRPr>
                    </a:p>
                  </a:txBody>
                  <a:tcPr marL="0" marR="0" marT="158750" marB="0"/>
                </a:tc>
                <a:tc>
                  <a:txBody>
                    <a:bodyPr/>
                    <a:lstStyle/>
                    <a:p>
                      <a:pPr marL="71120" algn="ctr">
                        <a:lnSpc>
                          <a:spcPct val="100000"/>
                        </a:lnSpc>
                        <a:spcBef>
                          <a:spcPts val="1250"/>
                        </a:spcBef>
                      </a:pPr>
                      <a:r>
                        <a:rPr sz="1400" dirty="0"/>
                        <a:t>𝐶</a:t>
                      </a:r>
                      <a:r>
                        <a:rPr sz="1500" baseline="-16666" dirty="0"/>
                        <a:t>6</a:t>
                      </a:r>
                      <a:r>
                        <a:rPr sz="1400" dirty="0"/>
                        <a:t>𝐻</a:t>
                      </a:r>
                      <a:r>
                        <a:rPr sz="1500" baseline="-16666" dirty="0"/>
                        <a:t>4</a:t>
                      </a:r>
                      <a:r>
                        <a:rPr sz="1400" dirty="0"/>
                        <a:t>(𝐶𝐻</a:t>
                      </a:r>
                      <a:r>
                        <a:rPr sz="1500" baseline="-16666" dirty="0"/>
                        <a:t>3</a:t>
                      </a:r>
                      <a:r>
                        <a:rPr sz="1400" dirty="0"/>
                        <a:t>)</a:t>
                      </a:r>
                      <a:r>
                        <a:rPr sz="1500" baseline="-16666" dirty="0"/>
                        <a:t>2</a:t>
                      </a:r>
                      <a:r>
                        <a:rPr sz="1500" spc="202" baseline="-16666" dirty="0"/>
                        <a:t> </a:t>
                      </a:r>
                      <a:r>
                        <a:rPr sz="1400" dirty="0"/>
                        <a:t>+</a:t>
                      </a:r>
                      <a:r>
                        <a:rPr sz="1400" spc="315" dirty="0"/>
                        <a:t> </a:t>
                      </a:r>
                      <a:r>
                        <a:rPr sz="1400" dirty="0"/>
                        <a:t>7.5𝑂</a:t>
                      </a:r>
                      <a:r>
                        <a:rPr sz="1500" baseline="-16666" dirty="0"/>
                        <a:t>2</a:t>
                      </a:r>
                      <a:r>
                        <a:rPr sz="1500" spc="322" baseline="-16666" dirty="0"/>
                        <a:t> </a:t>
                      </a:r>
                      <a:r>
                        <a:rPr sz="1400" dirty="0"/>
                        <a:t>→</a:t>
                      </a:r>
                      <a:r>
                        <a:rPr sz="1400" spc="385" dirty="0"/>
                        <a:t> </a:t>
                      </a:r>
                      <a:r>
                        <a:rPr sz="1400" dirty="0"/>
                        <a:t>𝐶</a:t>
                      </a:r>
                      <a:r>
                        <a:rPr sz="1500" baseline="-16666" dirty="0"/>
                        <a:t>2</a:t>
                      </a:r>
                      <a:r>
                        <a:rPr sz="1400" dirty="0"/>
                        <a:t>𝐻</a:t>
                      </a:r>
                      <a:r>
                        <a:rPr sz="1500" baseline="-16666" dirty="0"/>
                        <a:t>2</a:t>
                      </a:r>
                      <a:r>
                        <a:rPr sz="1400" dirty="0"/>
                        <a:t>(𝐶𝑂)</a:t>
                      </a:r>
                      <a:r>
                        <a:rPr sz="1500" baseline="-16666" dirty="0"/>
                        <a:t>2</a:t>
                      </a:r>
                      <a:r>
                        <a:rPr sz="1400" dirty="0"/>
                        <a:t>𝑂</a:t>
                      </a:r>
                      <a:r>
                        <a:rPr sz="1400" spc="335" dirty="0"/>
                        <a:t> </a:t>
                      </a:r>
                      <a:r>
                        <a:rPr sz="1400" dirty="0"/>
                        <a:t>+</a:t>
                      </a:r>
                      <a:r>
                        <a:rPr sz="1400" spc="310" dirty="0"/>
                        <a:t> </a:t>
                      </a:r>
                      <a:r>
                        <a:rPr sz="1400" dirty="0"/>
                        <a:t>4𝐻</a:t>
                      </a:r>
                      <a:r>
                        <a:rPr sz="1500" baseline="-16666" dirty="0"/>
                        <a:t>2</a:t>
                      </a:r>
                      <a:r>
                        <a:rPr sz="1400" dirty="0"/>
                        <a:t>𝑂</a:t>
                      </a:r>
                      <a:r>
                        <a:rPr sz="1400" spc="25" dirty="0"/>
                        <a:t> </a:t>
                      </a:r>
                      <a:r>
                        <a:rPr sz="1400" dirty="0"/>
                        <a:t>+</a:t>
                      </a:r>
                      <a:r>
                        <a:rPr sz="1400" spc="-5" dirty="0"/>
                        <a:t> </a:t>
                      </a:r>
                      <a:r>
                        <a:rPr sz="1400" spc="-20" dirty="0"/>
                        <a:t>4𝐶𝑂</a:t>
                      </a:r>
                      <a:r>
                        <a:rPr sz="1500" spc="-30" baseline="-16666" dirty="0"/>
                        <a:t>2</a:t>
                      </a:r>
                      <a:endParaRPr lang="en-US" sz="1500" spc="-30" baseline="-16666" dirty="0"/>
                    </a:p>
                    <a:p>
                      <a:pPr marL="71120" algn="l">
                        <a:lnSpc>
                          <a:spcPct val="100000"/>
                        </a:lnSpc>
                        <a:spcBef>
                          <a:spcPts val="1250"/>
                        </a:spcBef>
                      </a:pPr>
                      <a:r>
                        <a:rPr lang="en-US" sz="1200" spc="-20" dirty="0">
                          <a:latin typeface="Cambria Math"/>
                          <a:cs typeface="Cambria Math"/>
                        </a:rPr>
                        <a:t>             (o-xylene)</a:t>
                      </a:r>
                      <a:r>
                        <a:rPr lang="en-US" sz="1200" spc="-30" baseline="0" dirty="0">
                          <a:latin typeface="Cambria Math"/>
                          <a:cs typeface="Cambria Math"/>
                        </a:rPr>
                        <a:t>                            (Maleic anhydride)</a:t>
                      </a:r>
                      <a:endParaRPr sz="1200" baseline="0" dirty="0">
                        <a:latin typeface="Cambria Math"/>
                        <a:cs typeface="Cambria Math"/>
                      </a:endParaRPr>
                    </a:p>
                  </a:txBody>
                  <a:tcPr marL="0" marR="0" marT="158750" marB="0"/>
                </a:tc>
                <a:tc vMerge="1">
                  <a:txBody>
                    <a:bodyPr/>
                    <a:lstStyle/>
                    <a:p>
                      <a:endParaRPr/>
                    </a:p>
                  </a:txBody>
                  <a:tcPr marL="0" marR="0" marT="0" marB="0" vert="vert270">
                    <a:lnL w="28575">
                      <a:solidFill>
                        <a:srgbClr val="92D050"/>
                      </a:solidFill>
                      <a:prstDash val="solid"/>
                    </a:lnL>
                    <a:lnR w="28575">
                      <a:solidFill>
                        <a:srgbClr val="92D050"/>
                      </a:solidFill>
                      <a:prstDash val="solid"/>
                    </a:lnR>
                    <a:lnT w="28575">
                      <a:solidFill>
                        <a:srgbClr val="92D050"/>
                      </a:solidFill>
                      <a:prstDash val="solid"/>
                    </a:lnT>
                    <a:lnB w="28575">
                      <a:solidFill>
                        <a:srgbClr val="92D050"/>
                      </a:solidFill>
                      <a:prstDash val="solid"/>
                    </a:lnB>
                  </a:tcPr>
                </a:tc>
                <a:extLst>
                  <a:ext uri="{0D108BD9-81ED-4DB2-BD59-A6C34878D82A}">
                    <a16:rowId xmlns:a16="http://schemas.microsoft.com/office/drawing/2014/main" val="10004"/>
                  </a:ext>
                </a:extLst>
              </a:tr>
              <a:tr h="619760">
                <a:tc>
                  <a:txBody>
                    <a:bodyPr/>
                    <a:lstStyle/>
                    <a:p>
                      <a:pPr algn="ctr">
                        <a:lnSpc>
                          <a:spcPct val="100000"/>
                        </a:lnSpc>
                        <a:spcBef>
                          <a:spcPts val="1240"/>
                        </a:spcBef>
                      </a:pPr>
                      <a:r>
                        <a:rPr sz="1400" spc="-50" dirty="0"/>
                        <a:t>5</a:t>
                      </a:r>
                      <a:endParaRPr sz="1400">
                        <a:latin typeface="Cambria"/>
                        <a:cs typeface="Cambria"/>
                      </a:endParaRPr>
                    </a:p>
                  </a:txBody>
                  <a:tcPr marL="0" marR="0" marT="157480" marB="0"/>
                </a:tc>
                <a:tc>
                  <a:txBody>
                    <a:bodyPr/>
                    <a:lstStyle/>
                    <a:p>
                      <a:pPr marL="71755" algn="ctr">
                        <a:lnSpc>
                          <a:spcPct val="100000"/>
                        </a:lnSpc>
                        <a:spcBef>
                          <a:spcPts val="1240"/>
                        </a:spcBef>
                      </a:pPr>
                      <a:r>
                        <a:rPr sz="1400" dirty="0"/>
                        <a:t>𝐶</a:t>
                      </a:r>
                      <a:r>
                        <a:rPr sz="1500" baseline="-16666" dirty="0"/>
                        <a:t>2</a:t>
                      </a:r>
                      <a:r>
                        <a:rPr sz="1400" dirty="0"/>
                        <a:t>𝐻</a:t>
                      </a:r>
                      <a:r>
                        <a:rPr sz="1500" baseline="-16666" dirty="0"/>
                        <a:t>2</a:t>
                      </a:r>
                      <a:r>
                        <a:rPr sz="1400" dirty="0"/>
                        <a:t>(𝐶𝑂)</a:t>
                      </a:r>
                      <a:r>
                        <a:rPr sz="1500" baseline="-16666" dirty="0"/>
                        <a:t>2</a:t>
                      </a:r>
                      <a:r>
                        <a:rPr sz="1400" dirty="0"/>
                        <a:t>𝑂</a:t>
                      </a:r>
                      <a:r>
                        <a:rPr sz="1400" spc="325" dirty="0"/>
                        <a:t> </a:t>
                      </a:r>
                      <a:r>
                        <a:rPr sz="1400" dirty="0"/>
                        <a:t>+</a:t>
                      </a:r>
                      <a:r>
                        <a:rPr sz="1400" spc="300" dirty="0"/>
                        <a:t> </a:t>
                      </a:r>
                      <a:r>
                        <a:rPr sz="1400" dirty="0"/>
                        <a:t>3𝑂</a:t>
                      </a:r>
                      <a:r>
                        <a:rPr sz="1500" baseline="-16666" dirty="0"/>
                        <a:t>2</a:t>
                      </a:r>
                      <a:r>
                        <a:rPr sz="1500" spc="330" baseline="-16666" dirty="0"/>
                        <a:t> </a:t>
                      </a:r>
                      <a:r>
                        <a:rPr sz="1400" dirty="0"/>
                        <a:t>→</a:t>
                      </a:r>
                      <a:r>
                        <a:rPr sz="1400" spc="365" dirty="0"/>
                        <a:t> </a:t>
                      </a:r>
                      <a:r>
                        <a:rPr sz="1400" dirty="0"/>
                        <a:t>4𝐶𝑂</a:t>
                      </a:r>
                      <a:r>
                        <a:rPr sz="1500" baseline="-16666" dirty="0"/>
                        <a:t>2</a:t>
                      </a:r>
                      <a:r>
                        <a:rPr sz="1500" spc="195" baseline="-16666" dirty="0"/>
                        <a:t> </a:t>
                      </a:r>
                      <a:r>
                        <a:rPr sz="1400" dirty="0"/>
                        <a:t>+</a:t>
                      </a:r>
                      <a:r>
                        <a:rPr sz="1400" spc="305" dirty="0"/>
                        <a:t> </a:t>
                      </a:r>
                      <a:r>
                        <a:rPr sz="1400" spc="-25" dirty="0"/>
                        <a:t>𝐻</a:t>
                      </a:r>
                      <a:r>
                        <a:rPr sz="1500" spc="-37" baseline="-16666" dirty="0"/>
                        <a:t>2</a:t>
                      </a:r>
                      <a:r>
                        <a:rPr sz="1400" spc="-25" dirty="0"/>
                        <a:t>𝑂</a:t>
                      </a:r>
                      <a:endParaRPr sz="1400">
                        <a:latin typeface="Cambria Math"/>
                        <a:cs typeface="Cambria Math"/>
                      </a:endParaRPr>
                    </a:p>
                  </a:txBody>
                  <a:tcPr marL="0" marR="0" marT="157480" marB="0"/>
                </a:tc>
                <a:tc vMerge="1">
                  <a:txBody>
                    <a:bodyPr/>
                    <a:lstStyle/>
                    <a:p>
                      <a:endParaRPr/>
                    </a:p>
                  </a:txBody>
                  <a:tcPr marL="0" marR="0" marT="0" marB="0" vert="vert270">
                    <a:lnL w="28575">
                      <a:solidFill>
                        <a:srgbClr val="92D050"/>
                      </a:solidFill>
                      <a:prstDash val="solid"/>
                    </a:lnL>
                    <a:lnR w="28575">
                      <a:solidFill>
                        <a:srgbClr val="92D050"/>
                      </a:solidFill>
                      <a:prstDash val="solid"/>
                    </a:lnR>
                    <a:lnT w="28575">
                      <a:solidFill>
                        <a:srgbClr val="92D050"/>
                      </a:solidFill>
                      <a:prstDash val="solid"/>
                    </a:lnT>
                    <a:lnB w="28575">
                      <a:solidFill>
                        <a:srgbClr val="92D050"/>
                      </a:solidFill>
                      <a:prstDash val="solid"/>
                    </a:lnB>
                  </a:tcPr>
                </a:tc>
                <a:extLst>
                  <a:ext uri="{0D108BD9-81ED-4DB2-BD59-A6C34878D82A}">
                    <a16:rowId xmlns:a16="http://schemas.microsoft.com/office/drawing/2014/main" val="10005"/>
                  </a:ext>
                </a:extLst>
              </a:tr>
              <a:tr h="619760">
                <a:tc>
                  <a:txBody>
                    <a:bodyPr/>
                    <a:lstStyle/>
                    <a:p>
                      <a:pPr algn="ctr">
                        <a:lnSpc>
                          <a:spcPct val="100000"/>
                        </a:lnSpc>
                        <a:spcBef>
                          <a:spcPts val="1250"/>
                        </a:spcBef>
                      </a:pPr>
                      <a:r>
                        <a:rPr sz="1400" spc="-50" dirty="0"/>
                        <a:t>6</a:t>
                      </a:r>
                      <a:endParaRPr sz="1400">
                        <a:latin typeface="Cambria"/>
                        <a:cs typeface="Cambria"/>
                      </a:endParaRPr>
                    </a:p>
                  </a:txBody>
                  <a:tcPr marL="0" marR="0" marT="158750" marB="0"/>
                </a:tc>
                <a:tc>
                  <a:txBody>
                    <a:bodyPr/>
                    <a:lstStyle/>
                    <a:p>
                      <a:pPr marL="71755" algn="ctr">
                        <a:lnSpc>
                          <a:spcPct val="100000"/>
                        </a:lnSpc>
                        <a:spcBef>
                          <a:spcPts val="1250"/>
                        </a:spcBef>
                      </a:pPr>
                      <a:r>
                        <a:rPr sz="1400" dirty="0"/>
                        <a:t>𝐶</a:t>
                      </a:r>
                      <a:r>
                        <a:rPr sz="1500" baseline="-16666" dirty="0"/>
                        <a:t>6</a:t>
                      </a:r>
                      <a:r>
                        <a:rPr sz="1400" dirty="0"/>
                        <a:t>𝐻</a:t>
                      </a:r>
                      <a:r>
                        <a:rPr sz="1500" baseline="-16666" dirty="0"/>
                        <a:t>4</a:t>
                      </a:r>
                      <a:r>
                        <a:rPr sz="1400" dirty="0"/>
                        <a:t>(𝐶𝐻</a:t>
                      </a:r>
                      <a:r>
                        <a:rPr sz="1500" baseline="-16666" dirty="0"/>
                        <a:t>3</a:t>
                      </a:r>
                      <a:r>
                        <a:rPr sz="1400" dirty="0"/>
                        <a:t>)</a:t>
                      </a:r>
                      <a:r>
                        <a:rPr sz="1500" baseline="-16666" dirty="0"/>
                        <a:t>2</a:t>
                      </a:r>
                      <a:r>
                        <a:rPr sz="1500" spc="195" baseline="-16666" dirty="0"/>
                        <a:t> </a:t>
                      </a:r>
                      <a:r>
                        <a:rPr sz="1400" dirty="0"/>
                        <a:t>+</a:t>
                      </a:r>
                      <a:r>
                        <a:rPr sz="1400" spc="290" dirty="0"/>
                        <a:t> </a:t>
                      </a:r>
                      <a:r>
                        <a:rPr sz="1400" dirty="0"/>
                        <a:t>3𝑂</a:t>
                      </a:r>
                      <a:r>
                        <a:rPr sz="1500" baseline="-16666" dirty="0"/>
                        <a:t>2</a:t>
                      </a:r>
                      <a:r>
                        <a:rPr sz="1500" spc="315" baseline="-16666" dirty="0"/>
                        <a:t> </a:t>
                      </a:r>
                      <a:r>
                        <a:rPr sz="1400" dirty="0"/>
                        <a:t>→</a:t>
                      </a:r>
                      <a:r>
                        <a:rPr sz="1400" spc="360" dirty="0"/>
                        <a:t> </a:t>
                      </a:r>
                      <a:r>
                        <a:rPr sz="1400" dirty="0"/>
                        <a:t>𝐶</a:t>
                      </a:r>
                      <a:r>
                        <a:rPr sz="1500" baseline="-16666" dirty="0"/>
                        <a:t>6</a:t>
                      </a:r>
                      <a:r>
                        <a:rPr sz="1400" dirty="0"/>
                        <a:t>𝐻</a:t>
                      </a:r>
                      <a:r>
                        <a:rPr sz="1500" baseline="-16666" dirty="0"/>
                        <a:t>5</a:t>
                      </a:r>
                      <a:r>
                        <a:rPr sz="1400" dirty="0"/>
                        <a:t>(𝐶𝑂𝑂𝐻)</a:t>
                      </a:r>
                      <a:r>
                        <a:rPr sz="1400" spc="-15" dirty="0"/>
                        <a:t> </a:t>
                      </a:r>
                      <a:r>
                        <a:rPr sz="1400" dirty="0"/>
                        <a:t>+</a:t>
                      </a:r>
                      <a:r>
                        <a:rPr sz="1400" spc="290" dirty="0"/>
                        <a:t> </a:t>
                      </a:r>
                      <a:r>
                        <a:rPr sz="1400" dirty="0"/>
                        <a:t>𝐶𝑂</a:t>
                      </a:r>
                      <a:r>
                        <a:rPr sz="1500" baseline="-16666" dirty="0"/>
                        <a:t>2</a:t>
                      </a:r>
                      <a:r>
                        <a:rPr sz="1500" spc="195" baseline="-16666" dirty="0"/>
                        <a:t> </a:t>
                      </a:r>
                      <a:r>
                        <a:rPr sz="1400" dirty="0"/>
                        <a:t>+</a:t>
                      </a:r>
                      <a:r>
                        <a:rPr sz="1400" spc="290" dirty="0"/>
                        <a:t> </a:t>
                      </a:r>
                      <a:r>
                        <a:rPr sz="1400" spc="-20" dirty="0"/>
                        <a:t>2𝐻</a:t>
                      </a:r>
                      <a:r>
                        <a:rPr sz="1500" spc="-30" baseline="-16666" dirty="0"/>
                        <a:t>2</a:t>
                      </a:r>
                      <a:r>
                        <a:rPr sz="1400" spc="-20" dirty="0"/>
                        <a:t>𝑂</a:t>
                      </a:r>
                      <a:endParaRPr lang="en-US" sz="1400" spc="-20" dirty="0"/>
                    </a:p>
                    <a:p>
                      <a:pPr marL="71755" algn="l">
                        <a:lnSpc>
                          <a:spcPct val="100000"/>
                        </a:lnSpc>
                        <a:spcBef>
                          <a:spcPts val="1250"/>
                        </a:spcBef>
                      </a:pPr>
                      <a:r>
                        <a:rPr lang="en-US" sz="1400" spc="-20" dirty="0">
                          <a:latin typeface="Cambria Math"/>
                          <a:cs typeface="Cambria Math"/>
                        </a:rPr>
                        <a:t>             (O-xylene )                     (Benzoic acid)</a:t>
                      </a:r>
                      <a:endParaRPr sz="1400" dirty="0">
                        <a:latin typeface="Cambria Math"/>
                        <a:cs typeface="Cambria Math"/>
                      </a:endParaRPr>
                    </a:p>
                  </a:txBody>
                  <a:tcPr marL="0" marR="0" marT="158750" marB="0"/>
                </a:tc>
                <a:tc vMerge="1">
                  <a:txBody>
                    <a:bodyPr/>
                    <a:lstStyle/>
                    <a:p>
                      <a:endParaRPr/>
                    </a:p>
                  </a:txBody>
                  <a:tcPr marL="0" marR="0" marT="0" marB="0" vert="vert270">
                    <a:lnL w="28575">
                      <a:solidFill>
                        <a:srgbClr val="92D050"/>
                      </a:solidFill>
                      <a:prstDash val="solid"/>
                    </a:lnL>
                    <a:lnR w="28575">
                      <a:solidFill>
                        <a:srgbClr val="92D050"/>
                      </a:solidFill>
                      <a:prstDash val="solid"/>
                    </a:lnR>
                    <a:lnT w="28575">
                      <a:solidFill>
                        <a:srgbClr val="92D050"/>
                      </a:solidFill>
                      <a:prstDash val="solid"/>
                    </a:lnT>
                    <a:lnB w="28575">
                      <a:solidFill>
                        <a:srgbClr val="92D050"/>
                      </a:solidFill>
                      <a:prstDash val="solid"/>
                    </a:lnB>
                  </a:tcPr>
                </a:tc>
                <a:extLst>
                  <a:ext uri="{0D108BD9-81ED-4DB2-BD59-A6C34878D82A}">
                    <a16:rowId xmlns:a16="http://schemas.microsoft.com/office/drawing/2014/main" val="10006"/>
                  </a:ext>
                </a:extLst>
              </a:tr>
              <a:tr h="621665">
                <a:tc>
                  <a:txBody>
                    <a:bodyPr/>
                    <a:lstStyle/>
                    <a:p>
                      <a:pPr algn="ctr">
                        <a:lnSpc>
                          <a:spcPct val="100000"/>
                        </a:lnSpc>
                        <a:spcBef>
                          <a:spcPts val="1250"/>
                        </a:spcBef>
                      </a:pPr>
                      <a:r>
                        <a:rPr sz="1400" spc="-50" dirty="0"/>
                        <a:t>7</a:t>
                      </a:r>
                      <a:endParaRPr sz="1400">
                        <a:latin typeface="Cambria"/>
                        <a:cs typeface="Cambria"/>
                      </a:endParaRPr>
                    </a:p>
                  </a:txBody>
                  <a:tcPr marL="0" marR="0" marT="158750" marB="0"/>
                </a:tc>
                <a:tc>
                  <a:txBody>
                    <a:bodyPr/>
                    <a:lstStyle/>
                    <a:p>
                      <a:pPr marL="74295" algn="ctr">
                        <a:lnSpc>
                          <a:spcPct val="100000"/>
                        </a:lnSpc>
                        <a:spcBef>
                          <a:spcPts val="1250"/>
                        </a:spcBef>
                      </a:pPr>
                      <a:r>
                        <a:rPr sz="1400" dirty="0"/>
                        <a:t>𝐶</a:t>
                      </a:r>
                      <a:r>
                        <a:rPr sz="1500" baseline="-16666" dirty="0"/>
                        <a:t>6</a:t>
                      </a:r>
                      <a:r>
                        <a:rPr sz="1400" dirty="0"/>
                        <a:t>𝐻</a:t>
                      </a:r>
                      <a:r>
                        <a:rPr sz="1500" baseline="-16666" dirty="0"/>
                        <a:t>5</a:t>
                      </a:r>
                      <a:r>
                        <a:rPr sz="1400" dirty="0"/>
                        <a:t>(𝐶𝑂𝑂𝐻)</a:t>
                      </a:r>
                      <a:r>
                        <a:rPr sz="1400" spc="-20" dirty="0"/>
                        <a:t> </a:t>
                      </a:r>
                      <a:r>
                        <a:rPr sz="1400" dirty="0"/>
                        <a:t>+</a:t>
                      </a:r>
                      <a:r>
                        <a:rPr sz="1400" spc="280" dirty="0"/>
                        <a:t> </a:t>
                      </a:r>
                      <a:r>
                        <a:rPr sz="1400" dirty="0"/>
                        <a:t>7.5𝑂</a:t>
                      </a:r>
                      <a:r>
                        <a:rPr sz="1500" baseline="-16666" dirty="0"/>
                        <a:t>2</a:t>
                      </a:r>
                      <a:r>
                        <a:rPr sz="1500" spc="292" baseline="-16666" dirty="0"/>
                        <a:t> </a:t>
                      </a:r>
                      <a:r>
                        <a:rPr sz="1400" dirty="0"/>
                        <a:t>→</a:t>
                      </a:r>
                      <a:r>
                        <a:rPr sz="1400" spc="350" dirty="0"/>
                        <a:t> </a:t>
                      </a:r>
                      <a:r>
                        <a:rPr sz="1400" dirty="0"/>
                        <a:t>7𝐶𝑂</a:t>
                      </a:r>
                      <a:r>
                        <a:rPr sz="1500" baseline="-16666" dirty="0"/>
                        <a:t>2</a:t>
                      </a:r>
                      <a:r>
                        <a:rPr sz="1500" spc="187" baseline="-16666" dirty="0"/>
                        <a:t> </a:t>
                      </a:r>
                      <a:r>
                        <a:rPr sz="1400" dirty="0"/>
                        <a:t>+</a:t>
                      </a:r>
                      <a:r>
                        <a:rPr sz="1400" spc="285" dirty="0"/>
                        <a:t> </a:t>
                      </a:r>
                      <a:r>
                        <a:rPr sz="1400" spc="-20" dirty="0"/>
                        <a:t>3𝐻</a:t>
                      </a:r>
                      <a:r>
                        <a:rPr sz="1500" spc="-30" baseline="-16666" dirty="0"/>
                        <a:t>2</a:t>
                      </a:r>
                      <a:r>
                        <a:rPr sz="1400" spc="-20" dirty="0"/>
                        <a:t>𝑂</a:t>
                      </a:r>
                      <a:endParaRPr sz="1400" dirty="0">
                        <a:latin typeface="Cambria Math"/>
                        <a:cs typeface="Cambria Math"/>
                      </a:endParaRPr>
                    </a:p>
                  </a:txBody>
                  <a:tcPr marL="0" marR="0" marT="158750" marB="0"/>
                </a:tc>
                <a:tc vMerge="1">
                  <a:txBody>
                    <a:bodyPr/>
                    <a:lstStyle/>
                    <a:p>
                      <a:endParaRPr/>
                    </a:p>
                  </a:txBody>
                  <a:tcPr marL="0" marR="0" marT="0" marB="0" vert="vert270">
                    <a:lnL w="28575">
                      <a:solidFill>
                        <a:srgbClr val="92D050"/>
                      </a:solidFill>
                      <a:prstDash val="solid"/>
                    </a:lnL>
                    <a:lnR w="28575">
                      <a:solidFill>
                        <a:srgbClr val="92D050"/>
                      </a:solidFill>
                      <a:prstDash val="solid"/>
                    </a:lnR>
                    <a:lnT w="28575">
                      <a:solidFill>
                        <a:srgbClr val="92D050"/>
                      </a:solidFill>
                      <a:prstDash val="solid"/>
                    </a:lnT>
                    <a:lnB w="28575">
                      <a:solidFill>
                        <a:srgbClr val="92D050"/>
                      </a:solidFill>
                      <a:prstDash val="soli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76036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05743" y="6301878"/>
            <a:ext cx="4623955" cy="4330"/>
          </a:xfrm>
          <a:custGeom>
            <a:avLst/>
            <a:gdLst/>
            <a:ahLst/>
            <a:cxnLst/>
            <a:rect l="l" t="t" r="r" b="b"/>
            <a:pathLst>
              <a:path w="6781800" h="6350">
                <a:moveTo>
                  <a:pt x="6781546" y="0"/>
                </a:moveTo>
                <a:lnTo>
                  <a:pt x="0" y="0"/>
                </a:lnTo>
                <a:lnTo>
                  <a:pt x="0" y="6095"/>
                </a:lnTo>
                <a:lnTo>
                  <a:pt x="6781546" y="6095"/>
                </a:lnTo>
                <a:lnTo>
                  <a:pt x="6781546" y="0"/>
                </a:lnTo>
                <a:close/>
              </a:path>
            </a:pathLst>
          </a:custGeom>
          <a:solidFill>
            <a:srgbClr val="D9D9D9"/>
          </a:solidFill>
        </p:spPr>
        <p:txBody>
          <a:bodyPr wrap="square" lIns="0" tIns="0" rIns="0" bIns="0" rtlCol="0"/>
          <a:lstStyle/>
          <a:p>
            <a:endParaRPr sz="1227"/>
          </a:p>
        </p:txBody>
      </p:sp>
      <p:sp>
        <p:nvSpPr>
          <p:cNvPr id="3" name="object 3"/>
          <p:cNvSpPr txBox="1"/>
          <p:nvPr/>
        </p:nvSpPr>
        <p:spPr>
          <a:xfrm>
            <a:off x="518615" y="163874"/>
            <a:ext cx="9348715" cy="516924"/>
          </a:xfrm>
          <a:prstGeom prst="rect">
            <a:avLst/>
          </a:prstGeom>
        </p:spPr>
        <p:txBody>
          <a:bodyPr vert="horz" wrap="square" lIns="0" tIns="24245" rIns="0" bIns="0" rtlCol="0">
            <a:spAutoFit/>
          </a:bodyPr>
          <a:lstStyle/>
          <a:p>
            <a:pPr marL="164518">
              <a:spcBef>
                <a:spcPts val="191"/>
              </a:spcBef>
            </a:pPr>
            <a:r>
              <a:rPr sz="3200" b="1" dirty="0">
                <a:solidFill>
                  <a:srgbClr val="0070C0"/>
                </a:solidFill>
                <a:latin typeface="+mj-lt"/>
                <a:cs typeface="Cambria"/>
              </a:rPr>
              <a:t>PHYSICAL</a:t>
            </a:r>
            <a:r>
              <a:rPr sz="3200" b="1" spc="-24" dirty="0">
                <a:solidFill>
                  <a:srgbClr val="0070C0"/>
                </a:solidFill>
                <a:latin typeface="+mj-lt"/>
                <a:cs typeface="Cambria"/>
              </a:rPr>
              <a:t> </a:t>
            </a:r>
            <a:r>
              <a:rPr sz="3200" b="1" dirty="0">
                <a:solidFill>
                  <a:srgbClr val="0070C0"/>
                </a:solidFill>
                <a:latin typeface="+mj-lt"/>
                <a:cs typeface="Cambria"/>
              </a:rPr>
              <a:t>&amp;</a:t>
            </a:r>
            <a:r>
              <a:rPr sz="3200" b="1" spc="-27" dirty="0">
                <a:solidFill>
                  <a:srgbClr val="0070C0"/>
                </a:solidFill>
                <a:latin typeface="+mj-lt"/>
                <a:cs typeface="Cambria"/>
              </a:rPr>
              <a:t> </a:t>
            </a:r>
            <a:r>
              <a:rPr sz="3200" b="1" dirty="0">
                <a:solidFill>
                  <a:srgbClr val="0070C0"/>
                </a:solidFill>
                <a:latin typeface="+mj-lt"/>
                <a:cs typeface="Cambria"/>
              </a:rPr>
              <a:t>CHEMICAL</a:t>
            </a:r>
            <a:r>
              <a:rPr sz="3200" b="1" spc="-24" dirty="0">
                <a:solidFill>
                  <a:srgbClr val="0070C0"/>
                </a:solidFill>
                <a:latin typeface="+mj-lt"/>
                <a:cs typeface="Cambria"/>
              </a:rPr>
              <a:t> </a:t>
            </a:r>
            <a:r>
              <a:rPr sz="3200" b="1" spc="-7" dirty="0">
                <a:solidFill>
                  <a:srgbClr val="0070C0"/>
                </a:solidFill>
                <a:latin typeface="+mj-lt"/>
                <a:cs typeface="Cambria"/>
              </a:rPr>
              <a:t>PROPERITIES</a:t>
            </a:r>
            <a:endParaRPr sz="3200" dirty="0">
              <a:solidFill>
                <a:srgbClr val="0070C0"/>
              </a:solidFill>
              <a:latin typeface="+mj-lt"/>
              <a:cs typeface="Cambria"/>
            </a:endParaRPr>
          </a:p>
        </p:txBody>
      </p:sp>
      <p:sp>
        <p:nvSpPr>
          <p:cNvPr id="5" name="object 5"/>
          <p:cNvSpPr txBox="1">
            <a:spLocks noGrp="1"/>
          </p:cNvSpPr>
          <p:nvPr>
            <p:ph type="sldNum" sz="quarter" idx="7"/>
          </p:nvPr>
        </p:nvSpPr>
        <p:spPr>
          <a:xfrm>
            <a:off x="10599726" y="6219011"/>
            <a:ext cx="780415" cy="165734"/>
          </a:xfrm>
          <a:prstGeom prst="rect">
            <a:avLst/>
          </a:prstGeom>
        </p:spPr>
        <p:txBody>
          <a:bodyPr vert="horz" wrap="square" lIns="0" tIns="0" rIns="0" bIns="0" rtlCol="0">
            <a:spAutoFit/>
          </a:bodyPr>
          <a:lstStyle>
            <a:defPPr>
              <a:defRPr kern="0"/>
            </a:defPPr>
            <a:lvl1pPr>
              <a:defRPr sz="1100" b="0" i="0">
                <a:solidFill>
                  <a:srgbClr val="808080"/>
                </a:solidFill>
                <a:latin typeface="Calibri"/>
                <a:cs typeface="Calibri"/>
              </a:defRPr>
            </a:lvl1pPr>
          </a:lstStyle>
          <a:p>
            <a:pPr marL="106045">
              <a:lnSpc>
                <a:spcPts val="1150"/>
              </a:lnSpc>
            </a:pPr>
            <a:fld id="{81D60167-4931-47E6-BA6A-407CBD079E47}" type="slidenum">
              <a:rPr lang="en-US" smtClean="0">
                <a:solidFill>
                  <a:srgbClr val="000000"/>
                </a:solidFill>
              </a:rPr>
              <a:pPr marL="106045">
                <a:lnSpc>
                  <a:spcPts val="1150"/>
                </a:lnSpc>
              </a:pPr>
              <a:t>31</a:t>
            </a:fld>
            <a:r>
              <a:rPr lang="en-US" dirty="0">
                <a:solidFill>
                  <a:srgbClr val="000000"/>
                </a:solidFill>
              </a:rPr>
              <a:t> |</a:t>
            </a:r>
            <a:r>
              <a:rPr lang="en-US" spc="-15" dirty="0">
                <a:solidFill>
                  <a:srgbClr val="000000"/>
                </a:solidFill>
              </a:rPr>
              <a:t> </a:t>
            </a:r>
            <a:r>
              <a:rPr lang="en-US" dirty="0"/>
              <a:t>P</a:t>
            </a:r>
            <a:r>
              <a:rPr lang="en-US" spc="55" dirty="0"/>
              <a:t> </a:t>
            </a:r>
            <a:r>
              <a:rPr lang="en-US" dirty="0"/>
              <a:t>a</a:t>
            </a:r>
            <a:r>
              <a:rPr lang="en-US" spc="45" dirty="0"/>
              <a:t> </a:t>
            </a:r>
            <a:r>
              <a:rPr lang="en-US" dirty="0"/>
              <a:t>g</a:t>
            </a:r>
            <a:r>
              <a:rPr lang="en-US" spc="40" dirty="0"/>
              <a:t> </a:t>
            </a:r>
            <a:r>
              <a:rPr lang="en-US" spc="-50" dirty="0"/>
              <a:t>e</a:t>
            </a:r>
            <a:endParaRPr spc="-34" dirty="0"/>
          </a:p>
        </p:txBody>
      </p:sp>
      <p:graphicFrame>
        <p:nvGraphicFramePr>
          <p:cNvPr id="4" name="object 4"/>
          <p:cNvGraphicFramePr>
            <a:graphicFrameLocks noGrp="1"/>
          </p:cNvGraphicFramePr>
          <p:nvPr/>
        </p:nvGraphicFramePr>
        <p:xfrm>
          <a:off x="3005742" y="971978"/>
          <a:ext cx="6001780" cy="5579452"/>
        </p:xfrm>
        <a:graphic>
          <a:graphicData uri="http://schemas.openxmlformats.org/drawingml/2006/table">
            <a:tbl>
              <a:tblPr firstRow="1" bandRow="1">
                <a:tableStyleId>{68D230F3-CF80-4859-8CE7-A43EE81993B5}</a:tableStyleId>
              </a:tblPr>
              <a:tblGrid>
                <a:gridCol w="1801469">
                  <a:extLst>
                    <a:ext uri="{9D8B030D-6E8A-4147-A177-3AD203B41FA5}">
                      <a16:colId xmlns:a16="http://schemas.microsoft.com/office/drawing/2014/main" val="20000"/>
                    </a:ext>
                  </a:extLst>
                </a:gridCol>
                <a:gridCol w="828034">
                  <a:extLst>
                    <a:ext uri="{9D8B030D-6E8A-4147-A177-3AD203B41FA5}">
                      <a16:colId xmlns:a16="http://schemas.microsoft.com/office/drawing/2014/main" val="20001"/>
                    </a:ext>
                  </a:extLst>
                </a:gridCol>
                <a:gridCol w="743945">
                  <a:extLst>
                    <a:ext uri="{9D8B030D-6E8A-4147-A177-3AD203B41FA5}">
                      <a16:colId xmlns:a16="http://schemas.microsoft.com/office/drawing/2014/main" val="20002"/>
                    </a:ext>
                  </a:extLst>
                </a:gridCol>
                <a:gridCol w="910368">
                  <a:extLst>
                    <a:ext uri="{9D8B030D-6E8A-4147-A177-3AD203B41FA5}">
                      <a16:colId xmlns:a16="http://schemas.microsoft.com/office/drawing/2014/main" val="20003"/>
                    </a:ext>
                  </a:extLst>
                </a:gridCol>
                <a:gridCol w="910953">
                  <a:extLst>
                    <a:ext uri="{9D8B030D-6E8A-4147-A177-3AD203B41FA5}">
                      <a16:colId xmlns:a16="http://schemas.microsoft.com/office/drawing/2014/main" val="20004"/>
                    </a:ext>
                  </a:extLst>
                </a:gridCol>
                <a:gridCol w="807011">
                  <a:extLst>
                    <a:ext uri="{9D8B030D-6E8A-4147-A177-3AD203B41FA5}">
                      <a16:colId xmlns:a16="http://schemas.microsoft.com/office/drawing/2014/main" val="20005"/>
                    </a:ext>
                  </a:extLst>
                </a:gridCol>
              </a:tblGrid>
              <a:tr h="740118">
                <a:tc>
                  <a:txBody>
                    <a:bodyPr/>
                    <a:lstStyle/>
                    <a:p>
                      <a:pPr>
                        <a:lnSpc>
                          <a:spcPct val="100000"/>
                        </a:lnSpc>
                        <a:spcBef>
                          <a:spcPts val="1190"/>
                        </a:spcBef>
                      </a:pPr>
                      <a:endParaRPr sz="1400"/>
                    </a:p>
                    <a:p>
                      <a:pPr algn="ctr">
                        <a:lnSpc>
                          <a:spcPct val="100000"/>
                        </a:lnSpc>
                      </a:pPr>
                      <a:r>
                        <a:rPr sz="1400" b="1" spc="-10" dirty="0"/>
                        <a:t>Material</a:t>
                      </a:r>
                      <a:endParaRPr sz="1400">
                        <a:latin typeface="Cambria"/>
                        <a:cs typeface="Cambria"/>
                      </a:endParaRPr>
                    </a:p>
                  </a:txBody>
                  <a:tcPr marL="0" marR="0" marT="103043" marB="0"/>
                </a:tc>
                <a:tc>
                  <a:txBody>
                    <a:bodyPr/>
                    <a:lstStyle/>
                    <a:p>
                      <a:pPr>
                        <a:lnSpc>
                          <a:spcPct val="100000"/>
                        </a:lnSpc>
                        <a:spcBef>
                          <a:spcPts val="1010"/>
                        </a:spcBef>
                      </a:pPr>
                      <a:endParaRPr sz="1400" dirty="0"/>
                    </a:p>
                    <a:p>
                      <a:pPr marL="635" algn="ctr">
                        <a:lnSpc>
                          <a:spcPct val="100000"/>
                        </a:lnSpc>
                      </a:pPr>
                      <a:r>
                        <a:rPr sz="1400" b="1" spc="-10" dirty="0"/>
                        <a:t>Formula</a:t>
                      </a:r>
                      <a:endParaRPr sz="1400" dirty="0">
                        <a:latin typeface="Cambria"/>
                        <a:cs typeface="Cambria"/>
                      </a:endParaRPr>
                    </a:p>
                  </a:txBody>
                  <a:tcPr marL="0" marR="0" marT="87457" marB="0"/>
                </a:tc>
                <a:tc>
                  <a:txBody>
                    <a:bodyPr/>
                    <a:lstStyle/>
                    <a:p>
                      <a:pPr algn="ctr">
                        <a:lnSpc>
                          <a:spcPct val="100000"/>
                        </a:lnSpc>
                        <a:spcBef>
                          <a:spcPts val="1240"/>
                        </a:spcBef>
                      </a:pPr>
                      <a:r>
                        <a:rPr sz="1400" b="1" spc="-20" dirty="0"/>
                        <a:t>M.W.</a:t>
                      </a:r>
                      <a:endParaRPr sz="1400"/>
                    </a:p>
                    <a:p>
                      <a:pPr marL="635" algn="ctr">
                        <a:lnSpc>
                          <a:spcPct val="100000"/>
                        </a:lnSpc>
                        <a:spcBef>
                          <a:spcPts val="780"/>
                        </a:spcBef>
                      </a:pPr>
                      <a:r>
                        <a:rPr sz="1400" b="1" spc="-10" dirty="0"/>
                        <a:t>(g/mol)</a:t>
                      </a:r>
                      <a:endParaRPr sz="1400">
                        <a:latin typeface="Cambria"/>
                        <a:cs typeface="Cambria"/>
                      </a:endParaRPr>
                    </a:p>
                  </a:txBody>
                  <a:tcPr marL="0" marR="0" marT="107373" marB="0"/>
                </a:tc>
                <a:tc>
                  <a:txBody>
                    <a:bodyPr/>
                    <a:lstStyle/>
                    <a:p>
                      <a:pPr marL="100330" marR="93345" indent="101600">
                        <a:lnSpc>
                          <a:spcPct val="146400"/>
                        </a:lnSpc>
                        <a:spcBef>
                          <a:spcPts val="459"/>
                        </a:spcBef>
                      </a:pPr>
                      <a:r>
                        <a:rPr sz="1400" b="1" spc="-10" dirty="0"/>
                        <a:t>Boiling </a:t>
                      </a:r>
                      <a:r>
                        <a:rPr sz="1400" b="1" dirty="0"/>
                        <a:t>Point</a:t>
                      </a:r>
                      <a:r>
                        <a:rPr sz="1400" b="1" spc="-55" dirty="0"/>
                        <a:t> </a:t>
                      </a:r>
                      <a:r>
                        <a:rPr sz="1400" b="1" spc="-20" dirty="0"/>
                        <a:t>(</a:t>
                      </a:r>
                      <a:r>
                        <a:rPr sz="1200" b="1" spc="-30" baseline="21604" dirty="0"/>
                        <a:t>o</a:t>
                      </a:r>
                      <a:r>
                        <a:rPr sz="1400" b="1" spc="-20" dirty="0"/>
                        <a:t>C)</a:t>
                      </a:r>
                      <a:endParaRPr sz="1400" dirty="0">
                        <a:latin typeface="Cambria"/>
                        <a:cs typeface="Cambria"/>
                      </a:endParaRPr>
                    </a:p>
                  </a:txBody>
                  <a:tcPr marL="0" marR="0" marT="39831" marB="0"/>
                </a:tc>
                <a:tc>
                  <a:txBody>
                    <a:bodyPr/>
                    <a:lstStyle/>
                    <a:p>
                      <a:pPr marL="100330" marR="93345" indent="83820">
                        <a:lnSpc>
                          <a:spcPct val="146400"/>
                        </a:lnSpc>
                        <a:spcBef>
                          <a:spcPts val="459"/>
                        </a:spcBef>
                      </a:pPr>
                      <a:r>
                        <a:rPr sz="1400" b="1" spc="-10" dirty="0"/>
                        <a:t>Melting </a:t>
                      </a:r>
                      <a:r>
                        <a:rPr sz="1400" b="1" dirty="0"/>
                        <a:t>Point</a:t>
                      </a:r>
                      <a:r>
                        <a:rPr sz="1400" b="1" spc="-55" dirty="0"/>
                        <a:t> </a:t>
                      </a:r>
                      <a:r>
                        <a:rPr sz="1400" b="1" spc="-20" dirty="0"/>
                        <a:t>(</a:t>
                      </a:r>
                      <a:r>
                        <a:rPr sz="1200" b="1" spc="-30" baseline="21604" dirty="0"/>
                        <a:t>o</a:t>
                      </a:r>
                      <a:r>
                        <a:rPr sz="1400" b="1" spc="-20" dirty="0"/>
                        <a:t>C)</a:t>
                      </a:r>
                      <a:endParaRPr sz="1400" dirty="0">
                        <a:latin typeface="Cambria"/>
                        <a:cs typeface="Cambria"/>
                      </a:endParaRPr>
                    </a:p>
                  </a:txBody>
                  <a:tcPr marL="0" marR="0" marT="39831" marB="0"/>
                </a:tc>
                <a:tc>
                  <a:txBody>
                    <a:bodyPr/>
                    <a:lstStyle/>
                    <a:p>
                      <a:pPr marL="71120" marR="66040" indent="196215">
                        <a:lnSpc>
                          <a:spcPct val="146400"/>
                        </a:lnSpc>
                        <a:spcBef>
                          <a:spcPts val="459"/>
                        </a:spcBef>
                      </a:pPr>
                      <a:r>
                        <a:rPr sz="1400" b="1" spc="-25" dirty="0"/>
                        <a:t>ΔHv </a:t>
                      </a:r>
                      <a:r>
                        <a:rPr sz="1400" b="1" spc="-10" dirty="0"/>
                        <a:t>(KJ/mol)</a:t>
                      </a:r>
                      <a:endParaRPr sz="1400">
                        <a:latin typeface="Cambria"/>
                        <a:cs typeface="Cambria"/>
                      </a:endParaRPr>
                    </a:p>
                  </a:txBody>
                  <a:tcPr marL="0" marR="0" marT="39831" marB="0"/>
                </a:tc>
                <a:extLst>
                  <a:ext uri="{0D108BD9-81ED-4DB2-BD59-A6C34878D82A}">
                    <a16:rowId xmlns:a16="http://schemas.microsoft.com/office/drawing/2014/main" val="10000"/>
                  </a:ext>
                </a:extLst>
              </a:tr>
              <a:tr h="363884">
                <a:tc>
                  <a:txBody>
                    <a:bodyPr/>
                    <a:lstStyle/>
                    <a:p>
                      <a:pPr algn="ctr">
                        <a:lnSpc>
                          <a:spcPct val="100000"/>
                        </a:lnSpc>
                        <a:spcBef>
                          <a:spcPts val="1240"/>
                        </a:spcBef>
                      </a:pPr>
                      <a:r>
                        <a:rPr sz="1400" b="1" spc="-10" dirty="0"/>
                        <a:t>O-xylene</a:t>
                      </a:r>
                      <a:endParaRPr sz="1400">
                        <a:latin typeface="Cambria"/>
                        <a:cs typeface="Cambria"/>
                      </a:endParaRPr>
                    </a:p>
                  </a:txBody>
                  <a:tcPr marL="0" marR="0" marT="107373" marB="0"/>
                </a:tc>
                <a:tc>
                  <a:txBody>
                    <a:bodyPr/>
                    <a:lstStyle/>
                    <a:p>
                      <a:pPr>
                        <a:lnSpc>
                          <a:spcPct val="100000"/>
                        </a:lnSpc>
                        <a:spcBef>
                          <a:spcPts val="300"/>
                        </a:spcBef>
                      </a:pPr>
                      <a:endParaRPr sz="1000"/>
                    </a:p>
                    <a:p>
                      <a:pPr algn="ctr">
                        <a:lnSpc>
                          <a:spcPct val="100000"/>
                        </a:lnSpc>
                      </a:pPr>
                      <a:r>
                        <a:rPr sz="2400" spc="-15" baseline="3968" dirty="0"/>
                        <a:t>C</a:t>
                      </a:r>
                      <a:r>
                        <a:rPr sz="1000" spc="-10" dirty="0"/>
                        <a:t>8</a:t>
                      </a:r>
                      <a:r>
                        <a:rPr sz="2400" spc="-15" baseline="3968" dirty="0"/>
                        <a:t>H</a:t>
                      </a:r>
                      <a:r>
                        <a:rPr sz="1000" spc="-10" dirty="0"/>
                        <a:t>10</a:t>
                      </a:r>
                      <a:endParaRPr sz="1000">
                        <a:latin typeface="Cambria"/>
                        <a:cs typeface="Cambria"/>
                      </a:endParaRPr>
                    </a:p>
                  </a:txBody>
                  <a:tcPr marL="0" marR="0" marT="25977" marB="0"/>
                </a:tc>
                <a:tc>
                  <a:txBody>
                    <a:bodyPr/>
                    <a:lstStyle/>
                    <a:p>
                      <a:pPr algn="ctr">
                        <a:lnSpc>
                          <a:spcPct val="100000"/>
                        </a:lnSpc>
                        <a:spcBef>
                          <a:spcPts val="1240"/>
                        </a:spcBef>
                      </a:pPr>
                      <a:r>
                        <a:rPr sz="1400" spc="-10" dirty="0"/>
                        <a:t>106.17</a:t>
                      </a:r>
                      <a:endParaRPr sz="1400">
                        <a:latin typeface="Cambria"/>
                        <a:cs typeface="Cambria"/>
                      </a:endParaRPr>
                    </a:p>
                  </a:txBody>
                  <a:tcPr marL="0" marR="0" marT="107373" marB="0"/>
                </a:tc>
                <a:tc>
                  <a:txBody>
                    <a:bodyPr/>
                    <a:lstStyle/>
                    <a:p>
                      <a:pPr marL="635" algn="ctr">
                        <a:lnSpc>
                          <a:spcPct val="100000"/>
                        </a:lnSpc>
                        <a:spcBef>
                          <a:spcPts val="1240"/>
                        </a:spcBef>
                      </a:pPr>
                      <a:r>
                        <a:rPr sz="1400" spc="-10" dirty="0"/>
                        <a:t>144.4</a:t>
                      </a:r>
                      <a:endParaRPr sz="1400">
                        <a:latin typeface="Cambria"/>
                        <a:cs typeface="Cambria"/>
                      </a:endParaRPr>
                    </a:p>
                  </a:txBody>
                  <a:tcPr marL="0" marR="0" marT="107373" marB="0"/>
                </a:tc>
                <a:tc>
                  <a:txBody>
                    <a:bodyPr/>
                    <a:lstStyle/>
                    <a:p>
                      <a:pPr marL="635" algn="ctr">
                        <a:lnSpc>
                          <a:spcPct val="100000"/>
                        </a:lnSpc>
                        <a:spcBef>
                          <a:spcPts val="1240"/>
                        </a:spcBef>
                      </a:pPr>
                      <a:r>
                        <a:rPr sz="1400" dirty="0"/>
                        <a:t>-</a:t>
                      </a:r>
                      <a:r>
                        <a:rPr sz="1400" spc="-25" dirty="0"/>
                        <a:t>24</a:t>
                      </a:r>
                      <a:endParaRPr sz="1400">
                        <a:latin typeface="Cambria"/>
                        <a:cs typeface="Cambria"/>
                      </a:endParaRPr>
                    </a:p>
                  </a:txBody>
                  <a:tcPr marL="0" marR="0" marT="107373" marB="0"/>
                </a:tc>
                <a:tc>
                  <a:txBody>
                    <a:bodyPr/>
                    <a:lstStyle/>
                    <a:p>
                      <a:pPr algn="ctr">
                        <a:lnSpc>
                          <a:spcPct val="100000"/>
                        </a:lnSpc>
                        <a:spcBef>
                          <a:spcPts val="1240"/>
                        </a:spcBef>
                      </a:pPr>
                      <a:r>
                        <a:rPr sz="1400" spc="-10" dirty="0"/>
                        <a:t>36.24</a:t>
                      </a:r>
                      <a:endParaRPr sz="1400">
                        <a:latin typeface="Cambria"/>
                        <a:cs typeface="Cambria"/>
                      </a:endParaRPr>
                    </a:p>
                  </a:txBody>
                  <a:tcPr marL="0" marR="0" marT="107373" marB="0"/>
                </a:tc>
                <a:extLst>
                  <a:ext uri="{0D108BD9-81ED-4DB2-BD59-A6C34878D82A}">
                    <a16:rowId xmlns:a16="http://schemas.microsoft.com/office/drawing/2014/main" val="10001"/>
                  </a:ext>
                </a:extLst>
              </a:tr>
              <a:tr h="362948">
                <a:tc>
                  <a:txBody>
                    <a:bodyPr/>
                    <a:lstStyle/>
                    <a:p>
                      <a:pPr algn="ctr">
                        <a:lnSpc>
                          <a:spcPct val="100000"/>
                        </a:lnSpc>
                        <a:spcBef>
                          <a:spcPts val="1240"/>
                        </a:spcBef>
                      </a:pPr>
                      <a:r>
                        <a:rPr sz="1400" b="1" dirty="0"/>
                        <a:t>Phthalic</a:t>
                      </a:r>
                      <a:r>
                        <a:rPr sz="1400" b="1" spc="-75" dirty="0"/>
                        <a:t> </a:t>
                      </a:r>
                      <a:r>
                        <a:rPr sz="1400" b="1" spc="-20" dirty="0"/>
                        <a:t>Acid</a:t>
                      </a:r>
                      <a:endParaRPr sz="1400">
                        <a:latin typeface="Cambria"/>
                        <a:cs typeface="Cambria"/>
                      </a:endParaRPr>
                    </a:p>
                  </a:txBody>
                  <a:tcPr marL="0" marR="0" marT="107373" marB="0"/>
                </a:tc>
                <a:tc>
                  <a:txBody>
                    <a:bodyPr/>
                    <a:lstStyle/>
                    <a:p>
                      <a:pPr>
                        <a:lnSpc>
                          <a:spcPct val="100000"/>
                        </a:lnSpc>
                        <a:spcBef>
                          <a:spcPts val="300"/>
                        </a:spcBef>
                      </a:pPr>
                      <a:endParaRPr sz="1000"/>
                    </a:p>
                    <a:p>
                      <a:pPr marL="635" algn="ctr">
                        <a:lnSpc>
                          <a:spcPct val="100000"/>
                        </a:lnSpc>
                      </a:pPr>
                      <a:r>
                        <a:rPr sz="2400" spc="-15" baseline="3968" dirty="0"/>
                        <a:t>C</a:t>
                      </a:r>
                      <a:r>
                        <a:rPr sz="1000" spc="-10" dirty="0"/>
                        <a:t>8</a:t>
                      </a:r>
                      <a:r>
                        <a:rPr sz="2400" spc="-15" baseline="3968" dirty="0"/>
                        <a:t>H</a:t>
                      </a:r>
                      <a:r>
                        <a:rPr sz="1000" spc="-10" dirty="0"/>
                        <a:t>6</a:t>
                      </a:r>
                      <a:r>
                        <a:rPr sz="2400" spc="-15" baseline="3968" dirty="0"/>
                        <a:t>O</a:t>
                      </a:r>
                      <a:r>
                        <a:rPr sz="1000" spc="-10" dirty="0"/>
                        <a:t>4</a:t>
                      </a:r>
                      <a:endParaRPr sz="1000">
                        <a:latin typeface="Cambria"/>
                        <a:cs typeface="Cambria"/>
                      </a:endParaRPr>
                    </a:p>
                  </a:txBody>
                  <a:tcPr marL="0" marR="0" marT="25977" marB="0"/>
                </a:tc>
                <a:tc>
                  <a:txBody>
                    <a:bodyPr/>
                    <a:lstStyle/>
                    <a:p>
                      <a:pPr algn="ctr">
                        <a:lnSpc>
                          <a:spcPct val="100000"/>
                        </a:lnSpc>
                        <a:spcBef>
                          <a:spcPts val="1240"/>
                        </a:spcBef>
                      </a:pPr>
                      <a:r>
                        <a:rPr sz="1400" spc="-10" dirty="0"/>
                        <a:t>166.13</a:t>
                      </a:r>
                      <a:endParaRPr sz="1400">
                        <a:latin typeface="Cambria"/>
                        <a:cs typeface="Cambria"/>
                      </a:endParaRPr>
                    </a:p>
                  </a:txBody>
                  <a:tcPr marL="0" marR="0" marT="107373" marB="0"/>
                </a:tc>
                <a:tc>
                  <a:txBody>
                    <a:bodyPr/>
                    <a:lstStyle/>
                    <a:p>
                      <a:pPr marL="1270" algn="ctr">
                        <a:lnSpc>
                          <a:spcPct val="100000"/>
                        </a:lnSpc>
                        <a:spcBef>
                          <a:spcPts val="1240"/>
                        </a:spcBef>
                      </a:pPr>
                      <a:r>
                        <a:rPr sz="1400" dirty="0"/>
                        <a:t>--</a:t>
                      </a:r>
                      <a:r>
                        <a:rPr sz="1400" spc="-50" dirty="0"/>
                        <a:t>-</a:t>
                      </a:r>
                      <a:endParaRPr sz="1400">
                        <a:latin typeface="Cambria"/>
                        <a:cs typeface="Cambria"/>
                      </a:endParaRPr>
                    </a:p>
                  </a:txBody>
                  <a:tcPr marL="0" marR="0" marT="107373" marB="0"/>
                </a:tc>
                <a:tc>
                  <a:txBody>
                    <a:bodyPr/>
                    <a:lstStyle/>
                    <a:p>
                      <a:pPr marL="635" algn="ctr">
                        <a:lnSpc>
                          <a:spcPct val="100000"/>
                        </a:lnSpc>
                        <a:spcBef>
                          <a:spcPts val="1240"/>
                        </a:spcBef>
                      </a:pPr>
                      <a:r>
                        <a:rPr sz="1400" spc="-25" dirty="0"/>
                        <a:t>210</a:t>
                      </a:r>
                      <a:endParaRPr sz="1400">
                        <a:latin typeface="Cambria"/>
                        <a:cs typeface="Cambria"/>
                      </a:endParaRPr>
                    </a:p>
                  </a:txBody>
                  <a:tcPr marL="0" marR="0" marT="107373" marB="0"/>
                </a:tc>
                <a:tc>
                  <a:txBody>
                    <a:bodyPr/>
                    <a:lstStyle/>
                    <a:p>
                      <a:pPr algn="ctr">
                        <a:lnSpc>
                          <a:spcPct val="100000"/>
                        </a:lnSpc>
                        <a:spcBef>
                          <a:spcPts val="1240"/>
                        </a:spcBef>
                      </a:pPr>
                      <a:r>
                        <a:rPr sz="1400" dirty="0"/>
                        <a:t>--</a:t>
                      </a:r>
                      <a:r>
                        <a:rPr sz="1400" spc="-50" dirty="0"/>
                        <a:t>-</a:t>
                      </a:r>
                      <a:endParaRPr sz="1400">
                        <a:latin typeface="Cambria"/>
                        <a:cs typeface="Cambria"/>
                      </a:endParaRPr>
                    </a:p>
                  </a:txBody>
                  <a:tcPr marL="0" marR="0" marT="107373" marB="0"/>
                </a:tc>
                <a:extLst>
                  <a:ext uri="{0D108BD9-81ED-4DB2-BD59-A6C34878D82A}">
                    <a16:rowId xmlns:a16="http://schemas.microsoft.com/office/drawing/2014/main" val="10002"/>
                  </a:ext>
                </a:extLst>
              </a:tr>
              <a:tr h="363884">
                <a:tc>
                  <a:txBody>
                    <a:bodyPr/>
                    <a:lstStyle/>
                    <a:p>
                      <a:pPr algn="ctr">
                        <a:lnSpc>
                          <a:spcPct val="100000"/>
                        </a:lnSpc>
                        <a:spcBef>
                          <a:spcPts val="1250"/>
                        </a:spcBef>
                      </a:pPr>
                      <a:r>
                        <a:rPr sz="1400" b="1" dirty="0"/>
                        <a:t>Phthalic</a:t>
                      </a:r>
                      <a:r>
                        <a:rPr sz="1400" b="1" spc="-75" dirty="0"/>
                        <a:t> </a:t>
                      </a:r>
                      <a:r>
                        <a:rPr sz="1400" b="1" spc="-10" dirty="0"/>
                        <a:t>Anhydride</a:t>
                      </a:r>
                      <a:endParaRPr sz="1400">
                        <a:latin typeface="Cambria"/>
                        <a:cs typeface="Cambria"/>
                      </a:endParaRPr>
                    </a:p>
                  </a:txBody>
                  <a:tcPr marL="0" marR="0" marT="108239" marB="0"/>
                </a:tc>
                <a:tc>
                  <a:txBody>
                    <a:bodyPr/>
                    <a:lstStyle/>
                    <a:p>
                      <a:pPr>
                        <a:lnSpc>
                          <a:spcPct val="100000"/>
                        </a:lnSpc>
                        <a:spcBef>
                          <a:spcPts val="310"/>
                        </a:spcBef>
                      </a:pPr>
                      <a:endParaRPr sz="1000"/>
                    </a:p>
                    <a:p>
                      <a:pPr marL="635" algn="ctr">
                        <a:lnSpc>
                          <a:spcPct val="100000"/>
                        </a:lnSpc>
                      </a:pPr>
                      <a:r>
                        <a:rPr sz="2400" spc="-15" baseline="3968" dirty="0"/>
                        <a:t>C</a:t>
                      </a:r>
                      <a:r>
                        <a:rPr sz="1000" spc="-10" dirty="0"/>
                        <a:t>8</a:t>
                      </a:r>
                      <a:r>
                        <a:rPr sz="2400" spc="-15" baseline="3968" dirty="0"/>
                        <a:t>H</a:t>
                      </a:r>
                      <a:r>
                        <a:rPr sz="1000" spc="-10" dirty="0"/>
                        <a:t>6</a:t>
                      </a:r>
                      <a:r>
                        <a:rPr sz="2400" spc="-15" baseline="3968" dirty="0"/>
                        <a:t>O</a:t>
                      </a:r>
                      <a:r>
                        <a:rPr sz="1000" spc="-10" dirty="0"/>
                        <a:t>3</a:t>
                      </a:r>
                      <a:endParaRPr sz="1000">
                        <a:latin typeface="Cambria"/>
                        <a:cs typeface="Cambria"/>
                      </a:endParaRPr>
                    </a:p>
                  </a:txBody>
                  <a:tcPr marL="0" marR="0" marT="26843" marB="0"/>
                </a:tc>
                <a:tc>
                  <a:txBody>
                    <a:bodyPr/>
                    <a:lstStyle/>
                    <a:p>
                      <a:pPr algn="ctr">
                        <a:lnSpc>
                          <a:spcPct val="100000"/>
                        </a:lnSpc>
                        <a:spcBef>
                          <a:spcPts val="1250"/>
                        </a:spcBef>
                      </a:pPr>
                      <a:r>
                        <a:rPr sz="1400" spc="-10" dirty="0"/>
                        <a:t>148.12</a:t>
                      </a:r>
                      <a:endParaRPr sz="1400">
                        <a:latin typeface="Cambria"/>
                        <a:cs typeface="Cambria"/>
                      </a:endParaRPr>
                    </a:p>
                  </a:txBody>
                  <a:tcPr marL="0" marR="0" marT="108239" marB="0"/>
                </a:tc>
                <a:tc>
                  <a:txBody>
                    <a:bodyPr/>
                    <a:lstStyle/>
                    <a:p>
                      <a:pPr marL="1270" algn="ctr">
                        <a:lnSpc>
                          <a:spcPct val="100000"/>
                        </a:lnSpc>
                        <a:spcBef>
                          <a:spcPts val="1250"/>
                        </a:spcBef>
                      </a:pPr>
                      <a:r>
                        <a:rPr sz="1400" spc="-25" dirty="0"/>
                        <a:t>284</a:t>
                      </a:r>
                      <a:endParaRPr sz="1400">
                        <a:latin typeface="Cambria"/>
                        <a:cs typeface="Cambria"/>
                      </a:endParaRPr>
                    </a:p>
                  </a:txBody>
                  <a:tcPr marL="0" marR="0" marT="108239" marB="0"/>
                </a:tc>
                <a:tc>
                  <a:txBody>
                    <a:bodyPr/>
                    <a:lstStyle/>
                    <a:p>
                      <a:pPr algn="ctr">
                        <a:lnSpc>
                          <a:spcPct val="100000"/>
                        </a:lnSpc>
                        <a:spcBef>
                          <a:spcPts val="1250"/>
                        </a:spcBef>
                      </a:pPr>
                      <a:r>
                        <a:rPr sz="1400" dirty="0"/>
                        <a:t>131</a:t>
                      </a:r>
                      <a:r>
                        <a:rPr sz="1400" spc="-10" dirty="0"/>
                        <a:t> </a:t>
                      </a:r>
                      <a:r>
                        <a:rPr sz="1400" dirty="0"/>
                        <a:t>-</a:t>
                      </a:r>
                      <a:r>
                        <a:rPr sz="1400" spc="5" dirty="0"/>
                        <a:t> </a:t>
                      </a:r>
                      <a:r>
                        <a:rPr sz="1400" spc="-25" dirty="0"/>
                        <a:t>134</a:t>
                      </a:r>
                      <a:endParaRPr sz="1400">
                        <a:latin typeface="Cambria"/>
                        <a:cs typeface="Cambria"/>
                      </a:endParaRPr>
                    </a:p>
                  </a:txBody>
                  <a:tcPr marL="0" marR="0" marT="108239" marB="0"/>
                </a:tc>
                <a:tc>
                  <a:txBody>
                    <a:bodyPr/>
                    <a:lstStyle/>
                    <a:p>
                      <a:pPr algn="ctr">
                        <a:lnSpc>
                          <a:spcPct val="100000"/>
                        </a:lnSpc>
                        <a:spcBef>
                          <a:spcPts val="1250"/>
                        </a:spcBef>
                      </a:pPr>
                      <a:r>
                        <a:rPr sz="1400" spc="-20" dirty="0"/>
                        <a:t>52.1</a:t>
                      </a:r>
                      <a:endParaRPr sz="1400">
                        <a:latin typeface="Cambria"/>
                        <a:cs typeface="Cambria"/>
                      </a:endParaRPr>
                    </a:p>
                  </a:txBody>
                  <a:tcPr marL="0" marR="0" marT="108239" marB="0"/>
                </a:tc>
                <a:extLst>
                  <a:ext uri="{0D108BD9-81ED-4DB2-BD59-A6C34878D82A}">
                    <a16:rowId xmlns:a16="http://schemas.microsoft.com/office/drawing/2014/main" val="10003"/>
                  </a:ext>
                </a:extLst>
              </a:tr>
              <a:tr h="364353">
                <a:tc>
                  <a:txBody>
                    <a:bodyPr/>
                    <a:lstStyle/>
                    <a:p>
                      <a:pPr algn="ctr">
                        <a:lnSpc>
                          <a:spcPct val="100000"/>
                        </a:lnSpc>
                        <a:spcBef>
                          <a:spcPts val="1255"/>
                        </a:spcBef>
                      </a:pPr>
                      <a:r>
                        <a:rPr sz="1400" b="1" dirty="0"/>
                        <a:t>Maleic</a:t>
                      </a:r>
                      <a:r>
                        <a:rPr sz="1400" b="1" spc="-40" dirty="0"/>
                        <a:t> </a:t>
                      </a:r>
                      <a:r>
                        <a:rPr sz="1400" b="1" spc="-10" dirty="0"/>
                        <a:t>Anhydride</a:t>
                      </a:r>
                      <a:endParaRPr sz="1400">
                        <a:latin typeface="Cambria"/>
                        <a:cs typeface="Cambria"/>
                      </a:endParaRPr>
                    </a:p>
                  </a:txBody>
                  <a:tcPr marL="0" marR="0" marT="108672" marB="0"/>
                </a:tc>
                <a:tc>
                  <a:txBody>
                    <a:bodyPr/>
                    <a:lstStyle/>
                    <a:p>
                      <a:pPr>
                        <a:lnSpc>
                          <a:spcPct val="100000"/>
                        </a:lnSpc>
                        <a:spcBef>
                          <a:spcPts val="315"/>
                        </a:spcBef>
                      </a:pPr>
                      <a:endParaRPr sz="1000" dirty="0"/>
                    </a:p>
                    <a:p>
                      <a:pPr marL="635" algn="ctr">
                        <a:lnSpc>
                          <a:spcPct val="100000"/>
                        </a:lnSpc>
                      </a:pPr>
                      <a:r>
                        <a:rPr sz="2400" spc="-15" baseline="3968" dirty="0"/>
                        <a:t>C</a:t>
                      </a:r>
                      <a:r>
                        <a:rPr sz="1000" spc="-10" dirty="0"/>
                        <a:t>4</a:t>
                      </a:r>
                      <a:r>
                        <a:rPr sz="2400" spc="-15" baseline="3968" dirty="0"/>
                        <a:t>H</a:t>
                      </a:r>
                      <a:r>
                        <a:rPr sz="1000" spc="-10" dirty="0"/>
                        <a:t>2</a:t>
                      </a:r>
                      <a:r>
                        <a:rPr sz="2400" spc="-15" baseline="3968" dirty="0"/>
                        <a:t>O</a:t>
                      </a:r>
                      <a:r>
                        <a:rPr sz="1000" spc="-10" dirty="0"/>
                        <a:t>3</a:t>
                      </a:r>
                      <a:endParaRPr sz="1000" dirty="0">
                        <a:latin typeface="Cambria"/>
                        <a:cs typeface="Cambria"/>
                      </a:endParaRPr>
                    </a:p>
                  </a:txBody>
                  <a:tcPr marL="0" marR="0" marT="27276" marB="0"/>
                </a:tc>
                <a:tc>
                  <a:txBody>
                    <a:bodyPr/>
                    <a:lstStyle/>
                    <a:p>
                      <a:pPr algn="ctr">
                        <a:lnSpc>
                          <a:spcPct val="100000"/>
                        </a:lnSpc>
                        <a:spcBef>
                          <a:spcPts val="1255"/>
                        </a:spcBef>
                      </a:pPr>
                      <a:r>
                        <a:rPr sz="1400" spc="-10" dirty="0"/>
                        <a:t>98.06</a:t>
                      </a:r>
                      <a:endParaRPr sz="1400">
                        <a:latin typeface="Cambria"/>
                        <a:cs typeface="Cambria"/>
                      </a:endParaRPr>
                    </a:p>
                  </a:txBody>
                  <a:tcPr marL="0" marR="0" marT="108672" marB="0"/>
                </a:tc>
                <a:tc>
                  <a:txBody>
                    <a:bodyPr/>
                    <a:lstStyle/>
                    <a:p>
                      <a:pPr marL="1270" algn="ctr">
                        <a:lnSpc>
                          <a:spcPct val="100000"/>
                        </a:lnSpc>
                        <a:spcBef>
                          <a:spcPts val="1255"/>
                        </a:spcBef>
                      </a:pPr>
                      <a:r>
                        <a:rPr sz="1400" spc="-25" dirty="0"/>
                        <a:t>202</a:t>
                      </a:r>
                      <a:endParaRPr sz="1400">
                        <a:latin typeface="Cambria"/>
                        <a:cs typeface="Cambria"/>
                      </a:endParaRPr>
                    </a:p>
                  </a:txBody>
                  <a:tcPr marL="0" marR="0" marT="108672" marB="0"/>
                </a:tc>
                <a:tc>
                  <a:txBody>
                    <a:bodyPr/>
                    <a:lstStyle/>
                    <a:p>
                      <a:pPr marL="635" algn="ctr">
                        <a:lnSpc>
                          <a:spcPct val="100000"/>
                        </a:lnSpc>
                        <a:spcBef>
                          <a:spcPts val="1255"/>
                        </a:spcBef>
                      </a:pPr>
                      <a:r>
                        <a:rPr sz="1400" spc="-20" dirty="0"/>
                        <a:t>52.8</a:t>
                      </a:r>
                      <a:endParaRPr sz="1400">
                        <a:latin typeface="Cambria"/>
                        <a:cs typeface="Cambria"/>
                      </a:endParaRPr>
                    </a:p>
                  </a:txBody>
                  <a:tcPr marL="0" marR="0" marT="108672" marB="0"/>
                </a:tc>
                <a:tc>
                  <a:txBody>
                    <a:bodyPr/>
                    <a:lstStyle/>
                    <a:p>
                      <a:pPr algn="ctr">
                        <a:lnSpc>
                          <a:spcPct val="100000"/>
                        </a:lnSpc>
                        <a:spcBef>
                          <a:spcPts val="1255"/>
                        </a:spcBef>
                      </a:pPr>
                      <a:r>
                        <a:rPr sz="1400" spc="-20" dirty="0"/>
                        <a:t>49.1</a:t>
                      </a:r>
                      <a:endParaRPr sz="1400">
                        <a:latin typeface="Cambria"/>
                        <a:cs typeface="Cambria"/>
                      </a:endParaRPr>
                    </a:p>
                  </a:txBody>
                  <a:tcPr marL="0" marR="0" marT="108672" marB="0"/>
                </a:tc>
                <a:extLst>
                  <a:ext uri="{0D108BD9-81ED-4DB2-BD59-A6C34878D82A}">
                    <a16:rowId xmlns:a16="http://schemas.microsoft.com/office/drawing/2014/main" val="10004"/>
                  </a:ext>
                </a:extLst>
              </a:tr>
              <a:tr h="363884">
                <a:tc>
                  <a:txBody>
                    <a:bodyPr/>
                    <a:lstStyle/>
                    <a:p>
                      <a:pPr algn="ctr">
                        <a:lnSpc>
                          <a:spcPct val="100000"/>
                        </a:lnSpc>
                        <a:spcBef>
                          <a:spcPts val="1250"/>
                        </a:spcBef>
                      </a:pPr>
                      <a:r>
                        <a:rPr sz="1400" b="1" dirty="0"/>
                        <a:t>Vanadium</a:t>
                      </a:r>
                      <a:r>
                        <a:rPr sz="1400" b="1" spc="-25" dirty="0"/>
                        <a:t> </a:t>
                      </a:r>
                      <a:r>
                        <a:rPr sz="1400" b="1" spc="-10" dirty="0"/>
                        <a:t>Pentoxide</a:t>
                      </a:r>
                      <a:endParaRPr sz="1400">
                        <a:latin typeface="Cambria"/>
                        <a:cs typeface="Cambria"/>
                      </a:endParaRPr>
                    </a:p>
                  </a:txBody>
                  <a:tcPr marL="0" marR="0" marT="108239" marB="0"/>
                </a:tc>
                <a:tc>
                  <a:txBody>
                    <a:bodyPr/>
                    <a:lstStyle/>
                    <a:p>
                      <a:pPr>
                        <a:lnSpc>
                          <a:spcPct val="100000"/>
                        </a:lnSpc>
                        <a:spcBef>
                          <a:spcPts val="310"/>
                        </a:spcBef>
                      </a:pPr>
                      <a:endParaRPr sz="1000" dirty="0"/>
                    </a:p>
                    <a:p>
                      <a:pPr algn="ctr">
                        <a:lnSpc>
                          <a:spcPct val="100000"/>
                        </a:lnSpc>
                      </a:pPr>
                      <a:r>
                        <a:rPr sz="2400" spc="-30" baseline="3968" dirty="0"/>
                        <a:t>V</a:t>
                      </a:r>
                      <a:r>
                        <a:rPr sz="1000" spc="-20" dirty="0"/>
                        <a:t>2</a:t>
                      </a:r>
                      <a:r>
                        <a:rPr sz="2400" spc="-30" baseline="3968" dirty="0"/>
                        <a:t>O</a:t>
                      </a:r>
                      <a:r>
                        <a:rPr sz="1000" spc="-20" dirty="0"/>
                        <a:t>5</a:t>
                      </a:r>
                      <a:endParaRPr sz="1000" dirty="0">
                        <a:latin typeface="Cambria"/>
                        <a:cs typeface="Cambria"/>
                      </a:endParaRPr>
                    </a:p>
                  </a:txBody>
                  <a:tcPr marL="0" marR="0" marT="26843" marB="0"/>
                </a:tc>
                <a:tc>
                  <a:txBody>
                    <a:bodyPr/>
                    <a:lstStyle/>
                    <a:p>
                      <a:pPr algn="ctr">
                        <a:lnSpc>
                          <a:spcPct val="100000"/>
                        </a:lnSpc>
                        <a:spcBef>
                          <a:spcPts val="1250"/>
                        </a:spcBef>
                      </a:pPr>
                      <a:r>
                        <a:rPr sz="1400" spc="-10" dirty="0"/>
                        <a:t>181.88</a:t>
                      </a:r>
                      <a:endParaRPr sz="1400">
                        <a:latin typeface="Cambria"/>
                        <a:cs typeface="Cambria"/>
                      </a:endParaRPr>
                    </a:p>
                  </a:txBody>
                  <a:tcPr marL="0" marR="0" marT="108239" marB="0"/>
                </a:tc>
                <a:tc>
                  <a:txBody>
                    <a:bodyPr/>
                    <a:lstStyle/>
                    <a:p>
                      <a:pPr marL="635" algn="ctr">
                        <a:lnSpc>
                          <a:spcPct val="100000"/>
                        </a:lnSpc>
                        <a:spcBef>
                          <a:spcPts val="1250"/>
                        </a:spcBef>
                      </a:pPr>
                      <a:r>
                        <a:rPr sz="1400" spc="-20" dirty="0"/>
                        <a:t>1750</a:t>
                      </a:r>
                      <a:endParaRPr sz="1400" dirty="0">
                        <a:latin typeface="Cambria"/>
                        <a:cs typeface="Cambria"/>
                      </a:endParaRPr>
                    </a:p>
                  </a:txBody>
                  <a:tcPr marL="0" marR="0" marT="108239" marB="0"/>
                </a:tc>
                <a:tc>
                  <a:txBody>
                    <a:bodyPr/>
                    <a:lstStyle/>
                    <a:p>
                      <a:pPr marL="635" algn="ctr">
                        <a:lnSpc>
                          <a:spcPct val="100000"/>
                        </a:lnSpc>
                        <a:spcBef>
                          <a:spcPts val="1250"/>
                        </a:spcBef>
                      </a:pPr>
                      <a:r>
                        <a:rPr sz="1400" spc="-25" dirty="0"/>
                        <a:t>670</a:t>
                      </a:r>
                      <a:endParaRPr sz="1400">
                        <a:latin typeface="Cambria"/>
                        <a:cs typeface="Cambria"/>
                      </a:endParaRPr>
                    </a:p>
                  </a:txBody>
                  <a:tcPr marL="0" marR="0" marT="108239" marB="0"/>
                </a:tc>
                <a:tc>
                  <a:txBody>
                    <a:bodyPr/>
                    <a:lstStyle/>
                    <a:p>
                      <a:pPr algn="ctr">
                        <a:lnSpc>
                          <a:spcPct val="100000"/>
                        </a:lnSpc>
                        <a:spcBef>
                          <a:spcPts val="1250"/>
                        </a:spcBef>
                      </a:pPr>
                      <a:r>
                        <a:rPr sz="1400" dirty="0"/>
                        <a:t>--</a:t>
                      </a:r>
                      <a:r>
                        <a:rPr sz="1400" spc="-50" dirty="0"/>
                        <a:t>-</a:t>
                      </a:r>
                      <a:endParaRPr sz="1400">
                        <a:latin typeface="Cambria"/>
                        <a:cs typeface="Cambria"/>
                      </a:endParaRPr>
                    </a:p>
                  </a:txBody>
                  <a:tcPr marL="0" marR="0" marT="108239" marB="0"/>
                </a:tc>
                <a:extLst>
                  <a:ext uri="{0D108BD9-81ED-4DB2-BD59-A6C34878D82A}">
                    <a16:rowId xmlns:a16="http://schemas.microsoft.com/office/drawing/2014/main" val="10005"/>
                  </a:ext>
                </a:extLst>
              </a:tr>
              <a:tr h="363884">
                <a:tc>
                  <a:txBody>
                    <a:bodyPr/>
                    <a:lstStyle/>
                    <a:p>
                      <a:pPr algn="ctr">
                        <a:lnSpc>
                          <a:spcPct val="100000"/>
                        </a:lnSpc>
                        <a:spcBef>
                          <a:spcPts val="1250"/>
                        </a:spcBef>
                      </a:pPr>
                      <a:r>
                        <a:rPr sz="1400" b="1" spc="-10" dirty="0"/>
                        <a:t>Water</a:t>
                      </a:r>
                      <a:endParaRPr sz="1400">
                        <a:latin typeface="Cambria"/>
                        <a:cs typeface="Cambria"/>
                      </a:endParaRPr>
                    </a:p>
                  </a:txBody>
                  <a:tcPr marL="0" marR="0" marT="108239" marB="0"/>
                </a:tc>
                <a:tc>
                  <a:txBody>
                    <a:bodyPr/>
                    <a:lstStyle/>
                    <a:p>
                      <a:pPr algn="ctr">
                        <a:lnSpc>
                          <a:spcPct val="100000"/>
                        </a:lnSpc>
                        <a:spcBef>
                          <a:spcPts val="1345"/>
                        </a:spcBef>
                      </a:pPr>
                      <a:r>
                        <a:rPr sz="2400" spc="-37" baseline="3968" dirty="0"/>
                        <a:t>H</a:t>
                      </a:r>
                      <a:r>
                        <a:rPr sz="1000" spc="-25" dirty="0"/>
                        <a:t>2</a:t>
                      </a:r>
                      <a:r>
                        <a:rPr sz="2400" spc="-37" baseline="3968" dirty="0"/>
                        <a:t>O</a:t>
                      </a:r>
                      <a:endParaRPr sz="2400" baseline="3968">
                        <a:latin typeface="Cambria"/>
                        <a:cs typeface="Cambria"/>
                      </a:endParaRPr>
                    </a:p>
                  </a:txBody>
                  <a:tcPr marL="0" marR="0" marT="116465" marB="0"/>
                </a:tc>
                <a:tc>
                  <a:txBody>
                    <a:bodyPr/>
                    <a:lstStyle/>
                    <a:p>
                      <a:pPr algn="ctr">
                        <a:lnSpc>
                          <a:spcPct val="100000"/>
                        </a:lnSpc>
                        <a:spcBef>
                          <a:spcPts val="1250"/>
                        </a:spcBef>
                      </a:pPr>
                      <a:r>
                        <a:rPr sz="1400" spc="-10" dirty="0"/>
                        <a:t>18.02</a:t>
                      </a:r>
                      <a:endParaRPr sz="1400">
                        <a:latin typeface="Cambria"/>
                        <a:cs typeface="Cambria"/>
                      </a:endParaRPr>
                    </a:p>
                  </a:txBody>
                  <a:tcPr marL="0" marR="0" marT="108239" marB="0"/>
                </a:tc>
                <a:tc>
                  <a:txBody>
                    <a:bodyPr/>
                    <a:lstStyle/>
                    <a:p>
                      <a:pPr marL="1270" algn="ctr">
                        <a:lnSpc>
                          <a:spcPct val="100000"/>
                        </a:lnSpc>
                        <a:spcBef>
                          <a:spcPts val="1250"/>
                        </a:spcBef>
                      </a:pPr>
                      <a:r>
                        <a:rPr sz="1400" spc="-25" dirty="0"/>
                        <a:t>100</a:t>
                      </a:r>
                      <a:endParaRPr sz="1400" dirty="0">
                        <a:latin typeface="Cambria"/>
                        <a:cs typeface="Cambria"/>
                      </a:endParaRPr>
                    </a:p>
                  </a:txBody>
                  <a:tcPr marL="0" marR="0" marT="108239" marB="0"/>
                </a:tc>
                <a:tc>
                  <a:txBody>
                    <a:bodyPr/>
                    <a:lstStyle/>
                    <a:p>
                      <a:pPr algn="ctr">
                        <a:lnSpc>
                          <a:spcPct val="100000"/>
                        </a:lnSpc>
                        <a:spcBef>
                          <a:spcPts val="1250"/>
                        </a:spcBef>
                      </a:pPr>
                      <a:r>
                        <a:rPr sz="1400" spc="-50" dirty="0"/>
                        <a:t>0</a:t>
                      </a:r>
                      <a:endParaRPr sz="1400" dirty="0">
                        <a:latin typeface="Cambria"/>
                        <a:cs typeface="Cambria"/>
                      </a:endParaRPr>
                    </a:p>
                  </a:txBody>
                  <a:tcPr marL="0" marR="0" marT="108239" marB="0"/>
                </a:tc>
                <a:tc>
                  <a:txBody>
                    <a:bodyPr/>
                    <a:lstStyle/>
                    <a:p>
                      <a:pPr algn="ctr">
                        <a:lnSpc>
                          <a:spcPct val="100000"/>
                        </a:lnSpc>
                        <a:spcBef>
                          <a:spcPts val="1250"/>
                        </a:spcBef>
                      </a:pPr>
                      <a:r>
                        <a:rPr sz="1400" spc="-10" dirty="0"/>
                        <a:t>40.66</a:t>
                      </a:r>
                      <a:endParaRPr sz="1400">
                        <a:latin typeface="Cambria"/>
                        <a:cs typeface="Cambria"/>
                      </a:endParaRPr>
                    </a:p>
                  </a:txBody>
                  <a:tcPr marL="0" marR="0" marT="108239" marB="0"/>
                </a:tc>
                <a:extLst>
                  <a:ext uri="{0D108BD9-81ED-4DB2-BD59-A6C34878D82A}">
                    <a16:rowId xmlns:a16="http://schemas.microsoft.com/office/drawing/2014/main" val="10006"/>
                  </a:ext>
                </a:extLst>
              </a:tr>
              <a:tr h="363884">
                <a:tc>
                  <a:txBody>
                    <a:bodyPr/>
                    <a:lstStyle/>
                    <a:p>
                      <a:pPr algn="ctr">
                        <a:lnSpc>
                          <a:spcPct val="100000"/>
                        </a:lnSpc>
                        <a:spcBef>
                          <a:spcPts val="1250"/>
                        </a:spcBef>
                      </a:pPr>
                      <a:r>
                        <a:rPr sz="1400" b="1" spc="-25" dirty="0"/>
                        <a:t>Air</a:t>
                      </a:r>
                      <a:endParaRPr sz="1400">
                        <a:latin typeface="Cambria"/>
                        <a:cs typeface="Cambria"/>
                      </a:endParaRPr>
                    </a:p>
                  </a:txBody>
                  <a:tcPr marL="0" marR="0" marT="108239" marB="0"/>
                </a:tc>
                <a:tc>
                  <a:txBody>
                    <a:bodyPr/>
                    <a:lstStyle/>
                    <a:p>
                      <a:pPr algn="ctr">
                        <a:lnSpc>
                          <a:spcPct val="100000"/>
                        </a:lnSpc>
                        <a:spcBef>
                          <a:spcPts val="1250"/>
                        </a:spcBef>
                      </a:pPr>
                      <a:r>
                        <a:rPr sz="1400" dirty="0"/>
                        <a:t>--</a:t>
                      </a:r>
                      <a:r>
                        <a:rPr sz="1400" spc="-50" dirty="0"/>
                        <a:t>-</a:t>
                      </a:r>
                      <a:endParaRPr sz="1400">
                        <a:latin typeface="Cambria"/>
                        <a:cs typeface="Cambria"/>
                      </a:endParaRPr>
                    </a:p>
                  </a:txBody>
                  <a:tcPr marL="0" marR="0" marT="108239" marB="0"/>
                </a:tc>
                <a:tc>
                  <a:txBody>
                    <a:bodyPr/>
                    <a:lstStyle/>
                    <a:p>
                      <a:pPr algn="ctr">
                        <a:lnSpc>
                          <a:spcPct val="100000"/>
                        </a:lnSpc>
                        <a:spcBef>
                          <a:spcPts val="1250"/>
                        </a:spcBef>
                      </a:pPr>
                      <a:r>
                        <a:rPr sz="1400" spc="-10" dirty="0"/>
                        <a:t>28.85</a:t>
                      </a:r>
                      <a:endParaRPr sz="1400">
                        <a:latin typeface="Cambria"/>
                        <a:cs typeface="Cambria"/>
                      </a:endParaRPr>
                    </a:p>
                  </a:txBody>
                  <a:tcPr marL="0" marR="0" marT="108239" marB="0"/>
                </a:tc>
                <a:tc>
                  <a:txBody>
                    <a:bodyPr/>
                    <a:lstStyle/>
                    <a:p>
                      <a:pPr algn="ctr">
                        <a:lnSpc>
                          <a:spcPct val="100000"/>
                        </a:lnSpc>
                        <a:spcBef>
                          <a:spcPts val="1250"/>
                        </a:spcBef>
                      </a:pPr>
                      <a:r>
                        <a:rPr sz="1400" dirty="0"/>
                        <a:t>-</a:t>
                      </a:r>
                      <a:r>
                        <a:rPr sz="1400" spc="-10" dirty="0"/>
                        <a:t>194.5</a:t>
                      </a:r>
                      <a:endParaRPr sz="1400">
                        <a:latin typeface="Cambria"/>
                        <a:cs typeface="Cambria"/>
                      </a:endParaRPr>
                    </a:p>
                  </a:txBody>
                  <a:tcPr marL="0" marR="0" marT="108239" marB="0"/>
                </a:tc>
                <a:tc>
                  <a:txBody>
                    <a:bodyPr/>
                    <a:lstStyle/>
                    <a:p>
                      <a:pPr marL="635" algn="ctr">
                        <a:lnSpc>
                          <a:spcPct val="100000"/>
                        </a:lnSpc>
                        <a:spcBef>
                          <a:spcPts val="1250"/>
                        </a:spcBef>
                      </a:pPr>
                      <a:r>
                        <a:rPr sz="1400" dirty="0"/>
                        <a:t>--</a:t>
                      </a:r>
                      <a:r>
                        <a:rPr sz="1400" spc="-50" dirty="0"/>
                        <a:t>-</a:t>
                      </a:r>
                      <a:endParaRPr sz="1400">
                        <a:latin typeface="Cambria"/>
                        <a:cs typeface="Cambria"/>
                      </a:endParaRPr>
                    </a:p>
                  </a:txBody>
                  <a:tcPr marL="0" marR="0" marT="108239" marB="0"/>
                </a:tc>
                <a:tc>
                  <a:txBody>
                    <a:bodyPr/>
                    <a:lstStyle/>
                    <a:p>
                      <a:pPr algn="ctr">
                        <a:lnSpc>
                          <a:spcPct val="100000"/>
                        </a:lnSpc>
                        <a:spcBef>
                          <a:spcPts val="1250"/>
                        </a:spcBef>
                      </a:pPr>
                      <a:r>
                        <a:rPr sz="1400" dirty="0"/>
                        <a:t>--</a:t>
                      </a:r>
                      <a:r>
                        <a:rPr sz="1400" spc="-50" dirty="0"/>
                        <a:t>-</a:t>
                      </a:r>
                      <a:endParaRPr sz="1400">
                        <a:latin typeface="Cambria"/>
                        <a:cs typeface="Cambria"/>
                      </a:endParaRPr>
                    </a:p>
                  </a:txBody>
                  <a:tcPr marL="0" marR="0" marT="108239" marB="0"/>
                </a:tc>
                <a:extLst>
                  <a:ext uri="{0D108BD9-81ED-4DB2-BD59-A6C34878D82A}">
                    <a16:rowId xmlns:a16="http://schemas.microsoft.com/office/drawing/2014/main" val="10007"/>
                  </a:ext>
                </a:extLst>
              </a:tr>
              <a:tr h="363884">
                <a:tc>
                  <a:txBody>
                    <a:bodyPr/>
                    <a:lstStyle/>
                    <a:p>
                      <a:pPr algn="ctr">
                        <a:lnSpc>
                          <a:spcPct val="100000"/>
                        </a:lnSpc>
                        <a:spcBef>
                          <a:spcPts val="1250"/>
                        </a:spcBef>
                      </a:pPr>
                      <a:r>
                        <a:rPr sz="1400" b="1" spc="-10" dirty="0"/>
                        <a:t>Nitrogen</a:t>
                      </a:r>
                      <a:endParaRPr sz="1400">
                        <a:latin typeface="Cambria"/>
                        <a:cs typeface="Cambria"/>
                      </a:endParaRPr>
                    </a:p>
                  </a:txBody>
                  <a:tcPr marL="0" marR="0" marT="108239" marB="0"/>
                </a:tc>
                <a:tc>
                  <a:txBody>
                    <a:bodyPr/>
                    <a:lstStyle/>
                    <a:p>
                      <a:pPr>
                        <a:lnSpc>
                          <a:spcPct val="100000"/>
                        </a:lnSpc>
                        <a:spcBef>
                          <a:spcPts val="315"/>
                        </a:spcBef>
                      </a:pPr>
                      <a:endParaRPr sz="1000"/>
                    </a:p>
                    <a:p>
                      <a:pPr marL="635" algn="ctr">
                        <a:lnSpc>
                          <a:spcPct val="100000"/>
                        </a:lnSpc>
                      </a:pPr>
                      <a:r>
                        <a:rPr sz="2400" spc="-37" baseline="3968" dirty="0"/>
                        <a:t>N</a:t>
                      </a:r>
                      <a:r>
                        <a:rPr sz="1000" spc="-25" dirty="0"/>
                        <a:t>2</a:t>
                      </a:r>
                      <a:endParaRPr sz="1000">
                        <a:latin typeface="Cambria"/>
                        <a:cs typeface="Cambria"/>
                      </a:endParaRPr>
                    </a:p>
                  </a:txBody>
                  <a:tcPr marL="0" marR="0" marT="27276" marB="0"/>
                </a:tc>
                <a:tc>
                  <a:txBody>
                    <a:bodyPr/>
                    <a:lstStyle/>
                    <a:p>
                      <a:pPr marL="635" algn="ctr">
                        <a:lnSpc>
                          <a:spcPct val="100000"/>
                        </a:lnSpc>
                        <a:spcBef>
                          <a:spcPts val="1250"/>
                        </a:spcBef>
                      </a:pPr>
                      <a:r>
                        <a:rPr sz="1400" spc="-25" dirty="0"/>
                        <a:t>28</a:t>
                      </a:r>
                      <a:endParaRPr sz="1400" dirty="0">
                        <a:latin typeface="Cambria"/>
                        <a:cs typeface="Cambria"/>
                      </a:endParaRPr>
                    </a:p>
                  </a:txBody>
                  <a:tcPr marL="0" marR="0" marT="108239" marB="0"/>
                </a:tc>
                <a:tc>
                  <a:txBody>
                    <a:bodyPr/>
                    <a:lstStyle/>
                    <a:p>
                      <a:pPr marL="635" algn="ctr">
                        <a:lnSpc>
                          <a:spcPct val="100000"/>
                        </a:lnSpc>
                        <a:spcBef>
                          <a:spcPts val="1250"/>
                        </a:spcBef>
                      </a:pPr>
                      <a:r>
                        <a:rPr sz="1400" dirty="0"/>
                        <a:t>-</a:t>
                      </a:r>
                      <a:r>
                        <a:rPr sz="1400" spc="-10" dirty="0"/>
                        <a:t>195.80</a:t>
                      </a:r>
                      <a:endParaRPr sz="1400">
                        <a:latin typeface="Cambria"/>
                        <a:cs typeface="Cambria"/>
                      </a:endParaRPr>
                    </a:p>
                  </a:txBody>
                  <a:tcPr marL="0" marR="0" marT="108239" marB="0"/>
                </a:tc>
                <a:tc>
                  <a:txBody>
                    <a:bodyPr/>
                    <a:lstStyle/>
                    <a:p>
                      <a:pPr algn="ctr">
                        <a:lnSpc>
                          <a:spcPct val="100000"/>
                        </a:lnSpc>
                        <a:spcBef>
                          <a:spcPts val="1250"/>
                        </a:spcBef>
                      </a:pPr>
                      <a:r>
                        <a:rPr sz="1400" dirty="0"/>
                        <a:t>-</a:t>
                      </a:r>
                      <a:r>
                        <a:rPr sz="1400" spc="-25" dirty="0"/>
                        <a:t>210</a:t>
                      </a:r>
                      <a:endParaRPr sz="1400">
                        <a:latin typeface="Cambria"/>
                        <a:cs typeface="Cambria"/>
                      </a:endParaRPr>
                    </a:p>
                  </a:txBody>
                  <a:tcPr marL="0" marR="0" marT="108239" marB="0"/>
                </a:tc>
                <a:tc>
                  <a:txBody>
                    <a:bodyPr/>
                    <a:lstStyle/>
                    <a:p>
                      <a:pPr algn="ctr">
                        <a:lnSpc>
                          <a:spcPct val="100000"/>
                        </a:lnSpc>
                        <a:spcBef>
                          <a:spcPts val="1250"/>
                        </a:spcBef>
                      </a:pPr>
                      <a:r>
                        <a:rPr sz="1400" spc="-20" dirty="0"/>
                        <a:t>5.57</a:t>
                      </a:r>
                      <a:endParaRPr sz="1400">
                        <a:latin typeface="Cambria"/>
                        <a:cs typeface="Cambria"/>
                      </a:endParaRPr>
                    </a:p>
                  </a:txBody>
                  <a:tcPr marL="0" marR="0" marT="108239" marB="0"/>
                </a:tc>
                <a:extLst>
                  <a:ext uri="{0D108BD9-81ED-4DB2-BD59-A6C34878D82A}">
                    <a16:rowId xmlns:a16="http://schemas.microsoft.com/office/drawing/2014/main" val="10008"/>
                  </a:ext>
                </a:extLst>
              </a:tr>
              <a:tr h="363884">
                <a:tc>
                  <a:txBody>
                    <a:bodyPr/>
                    <a:lstStyle/>
                    <a:p>
                      <a:pPr algn="ctr">
                        <a:lnSpc>
                          <a:spcPct val="100000"/>
                        </a:lnSpc>
                        <a:spcBef>
                          <a:spcPts val="1250"/>
                        </a:spcBef>
                      </a:pPr>
                      <a:r>
                        <a:rPr sz="1400" b="1" spc="-10" dirty="0"/>
                        <a:t>Oxygen</a:t>
                      </a:r>
                      <a:endParaRPr sz="1400">
                        <a:latin typeface="Cambria"/>
                        <a:cs typeface="Cambria"/>
                      </a:endParaRPr>
                    </a:p>
                  </a:txBody>
                  <a:tcPr marL="0" marR="0" marT="108239" marB="0"/>
                </a:tc>
                <a:tc>
                  <a:txBody>
                    <a:bodyPr/>
                    <a:lstStyle/>
                    <a:p>
                      <a:pPr>
                        <a:lnSpc>
                          <a:spcPct val="100000"/>
                        </a:lnSpc>
                        <a:spcBef>
                          <a:spcPts val="310"/>
                        </a:spcBef>
                      </a:pPr>
                      <a:endParaRPr sz="1000"/>
                    </a:p>
                    <a:p>
                      <a:pPr algn="ctr">
                        <a:lnSpc>
                          <a:spcPct val="100000"/>
                        </a:lnSpc>
                      </a:pPr>
                      <a:r>
                        <a:rPr sz="2400" spc="-37" baseline="3968" dirty="0"/>
                        <a:t>O</a:t>
                      </a:r>
                      <a:r>
                        <a:rPr sz="1000" spc="-25" dirty="0"/>
                        <a:t>2</a:t>
                      </a:r>
                      <a:endParaRPr sz="1000">
                        <a:latin typeface="Cambria"/>
                        <a:cs typeface="Cambria"/>
                      </a:endParaRPr>
                    </a:p>
                  </a:txBody>
                  <a:tcPr marL="0" marR="0" marT="26843" marB="0"/>
                </a:tc>
                <a:tc>
                  <a:txBody>
                    <a:bodyPr/>
                    <a:lstStyle/>
                    <a:p>
                      <a:pPr marL="635" algn="ctr">
                        <a:lnSpc>
                          <a:spcPct val="100000"/>
                        </a:lnSpc>
                        <a:spcBef>
                          <a:spcPts val="1250"/>
                        </a:spcBef>
                      </a:pPr>
                      <a:r>
                        <a:rPr sz="1400" spc="-25" dirty="0"/>
                        <a:t>32</a:t>
                      </a:r>
                      <a:endParaRPr sz="1400">
                        <a:latin typeface="Cambria"/>
                        <a:cs typeface="Cambria"/>
                      </a:endParaRPr>
                    </a:p>
                  </a:txBody>
                  <a:tcPr marL="0" marR="0" marT="108239" marB="0"/>
                </a:tc>
                <a:tc>
                  <a:txBody>
                    <a:bodyPr/>
                    <a:lstStyle/>
                    <a:p>
                      <a:pPr marL="635" algn="ctr">
                        <a:lnSpc>
                          <a:spcPct val="100000"/>
                        </a:lnSpc>
                        <a:spcBef>
                          <a:spcPts val="1250"/>
                        </a:spcBef>
                      </a:pPr>
                      <a:r>
                        <a:rPr sz="1400" dirty="0"/>
                        <a:t>-</a:t>
                      </a:r>
                      <a:r>
                        <a:rPr sz="1400" spc="-10" dirty="0"/>
                        <a:t>182.96</a:t>
                      </a:r>
                      <a:endParaRPr sz="1400">
                        <a:latin typeface="Cambria"/>
                        <a:cs typeface="Cambria"/>
                      </a:endParaRPr>
                    </a:p>
                  </a:txBody>
                  <a:tcPr marL="0" marR="0" marT="108239" marB="0"/>
                </a:tc>
                <a:tc>
                  <a:txBody>
                    <a:bodyPr/>
                    <a:lstStyle/>
                    <a:p>
                      <a:pPr algn="ctr">
                        <a:lnSpc>
                          <a:spcPct val="100000"/>
                        </a:lnSpc>
                        <a:spcBef>
                          <a:spcPts val="1250"/>
                        </a:spcBef>
                      </a:pPr>
                      <a:r>
                        <a:rPr sz="1400" dirty="0"/>
                        <a:t>-</a:t>
                      </a:r>
                      <a:r>
                        <a:rPr sz="1400" spc="-10" dirty="0"/>
                        <a:t>218.79</a:t>
                      </a:r>
                      <a:endParaRPr sz="1400">
                        <a:latin typeface="Cambria"/>
                        <a:cs typeface="Cambria"/>
                      </a:endParaRPr>
                    </a:p>
                  </a:txBody>
                  <a:tcPr marL="0" marR="0" marT="108239" marB="0"/>
                </a:tc>
                <a:tc>
                  <a:txBody>
                    <a:bodyPr/>
                    <a:lstStyle/>
                    <a:p>
                      <a:pPr algn="ctr">
                        <a:lnSpc>
                          <a:spcPct val="100000"/>
                        </a:lnSpc>
                        <a:spcBef>
                          <a:spcPts val="1250"/>
                        </a:spcBef>
                      </a:pPr>
                      <a:r>
                        <a:rPr sz="1400" spc="-20" dirty="0"/>
                        <a:t>6.82</a:t>
                      </a:r>
                      <a:endParaRPr sz="1400">
                        <a:latin typeface="Cambria"/>
                        <a:cs typeface="Cambria"/>
                      </a:endParaRPr>
                    </a:p>
                  </a:txBody>
                  <a:tcPr marL="0" marR="0" marT="108239" marB="0"/>
                </a:tc>
                <a:extLst>
                  <a:ext uri="{0D108BD9-81ED-4DB2-BD59-A6C34878D82A}">
                    <a16:rowId xmlns:a16="http://schemas.microsoft.com/office/drawing/2014/main" val="10009"/>
                  </a:ext>
                </a:extLst>
              </a:tr>
              <a:tr h="363884">
                <a:tc>
                  <a:txBody>
                    <a:bodyPr/>
                    <a:lstStyle/>
                    <a:p>
                      <a:pPr algn="ctr">
                        <a:lnSpc>
                          <a:spcPct val="100000"/>
                        </a:lnSpc>
                        <a:spcBef>
                          <a:spcPts val="1250"/>
                        </a:spcBef>
                      </a:pPr>
                      <a:r>
                        <a:rPr sz="1400" b="1" spc="-10" dirty="0"/>
                        <a:t>Hydrogen</a:t>
                      </a:r>
                      <a:endParaRPr sz="1400">
                        <a:latin typeface="Cambria"/>
                        <a:cs typeface="Cambria"/>
                      </a:endParaRPr>
                    </a:p>
                  </a:txBody>
                  <a:tcPr marL="0" marR="0" marT="108239" marB="0"/>
                </a:tc>
                <a:tc>
                  <a:txBody>
                    <a:bodyPr/>
                    <a:lstStyle/>
                    <a:p>
                      <a:pPr>
                        <a:lnSpc>
                          <a:spcPct val="100000"/>
                        </a:lnSpc>
                        <a:spcBef>
                          <a:spcPts val="310"/>
                        </a:spcBef>
                      </a:pPr>
                      <a:endParaRPr sz="1000"/>
                    </a:p>
                    <a:p>
                      <a:pPr algn="ctr">
                        <a:lnSpc>
                          <a:spcPct val="100000"/>
                        </a:lnSpc>
                      </a:pPr>
                      <a:r>
                        <a:rPr sz="2400" spc="-37" baseline="3968" dirty="0"/>
                        <a:t>H</a:t>
                      </a:r>
                      <a:r>
                        <a:rPr sz="1000" spc="-25" dirty="0"/>
                        <a:t>2</a:t>
                      </a:r>
                      <a:endParaRPr sz="1000">
                        <a:latin typeface="Cambria"/>
                        <a:cs typeface="Cambria"/>
                      </a:endParaRPr>
                    </a:p>
                  </a:txBody>
                  <a:tcPr marL="0" marR="0" marT="26843" marB="0"/>
                </a:tc>
                <a:tc>
                  <a:txBody>
                    <a:bodyPr/>
                    <a:lstStyle/>
                    <a:p>
                      <a:pPr algn="ctr">
                        <a:lnSpc>
                          <a:spcPct val="100000"/>
                        </a:lnSpc>
                        <a:spcBef>
                          <a:spcPts val="1250"/>
                        </a:spcBef>
                      </a:pPr>
                      <a:r>
                        <a:rPr sz="1400" spc="-20" dirty="0"/>
                        <a:t>2.02</a:t>
                      </a:r>
                      <a:endParaRPr sz="1400">
                        <a:latin typeface="Cambria"/>
                        <a:cs typeface="Cambria"/>
                      </a:endParaRPr>
                    </a:p>
                  </a:txBody>
                  <a:tcPr marL="0" marR="0" marT="108239" marB="0"/>
                </a:tc>
                <a:tc>
                  <a:txBody>
                    <a:bodyPr/>
                    <a:lstStyle/>
                    <a:p>
                      <a:pPr algn="ctr">
                        <a:lnSpc>
                          <a:spcPct val="100000"/>
                        </a:lnSpc>
                        <a:spcBef>
                          <a:spcPts val="1250"/>
                        </a:spcBef>
                      </a:pPr>
                      <a:r>
                        <a:rPr sz="1400" dirty="0"/>
                        <a:t>-</a:t>
                      </a:r>
                      <a:r>
                        <a:rPr sz="1400" spc="-10" dirty="0"/>
                        <a:t>252.7</a:t>
                      </a:r>
                      <a:endParaRPr sz="1400">
                        <a:latin typeface="Cambria"/>
                        <a:cs typeface="Cambria"/>
                      </a:endParaRPr>
                    </a:p>
                  </a:txBody>
                  <a:tcPr marL="0" marR="0" marT="108239" marB="0"/>
                </a:tc>
                <a:tc>
                  <a:txBody>
                    <a:bodyPr/>
                    <a:lstStyle/>
                    <a:p>
                      <a:pPr marL="635" algn="ctr">
                        <a:lnSpc>
                          <a:spcPct val="100000"/>
                        </a:lnSpc>
                        <a:spcBef>
                          <a:spcPts val="1250"/>
                        </a:spcBef>
                      </a:pPr>
                      <a:r>
                        <a:rPr sz="1400" dirty="0"/>
                        <a:t>--</a:t>
                      </a:r>
                      <a:r>
                        <a:rPr sz="1400" spc="-50" dirty="0"/>
                        <a:t>-</a:t>
                      </a:r>
                      <a:endParaRPr sz="1400">
                        <a:latin typeface="Cambria"/>
                        <a:cs typeface="Cambria"/>
                      </a:endParaRPr>
                    </a:p>
                  </a:txBody>
                  <a:tcPr marL="0" marR="0" marT="108239" marB="0"/>
                </a:tc>
                <a:tc>
                  <a:txBody>
                    <a:bodyPr/>
                    <a:lstStyle/>
                    <a:p>
                      <a:pPr algn="ctr">
                        <a:lnSpc>
                          <a:spcPct val="100000"/>
                        </a:lnSpc>
                        <a:spcBef>
                          <a:spcPts val="1250"/>
                        </a:spcBef>
                      </a:pPr>
                      <a:r>
                        <a:rPr sz="1400" spc="-20" dirty="0"/>
                        <a:t>0.90</a:t>
                      </a:r>
                      <a:endParaRPr sz="1400">
                        <a:latin typeface="Cambria"/>
                        <a:cs typeface="Cambria"/>
                      </a:endParaRPr>
                    </a:p>
                  </a:txBody>
                  <a:tcPr marL="0" marR="0" marT="108239" marB="0"/>
                </a:tc>
                <a:extLst>
                  <a:ext uri="{0D108BD9-81ED-4DB2-BD59-A6C34878D82A}">
                    <a16:rowId xmlns:a16="http://schemas.microsoft.com/office/drawing/2014/main" val="10010"/>
                  </a:ext>
                </a:extLst>
              </a:tr>
              <a:tr h="363884">
                <a:tc>
                  <a:txBody>
                    <a:bodyPr/>
                    <a:lstStyle/>
                    <a:p>
                      <a:pPr algn="ctr">
                        <a:lnSpc>
                          <a:spcPct val="100000"/>
                        </a:lnSpc>
                        <a:spcBef>
                          <a:spcPts val="1240"/>
                        </a:spcBef>
                      </a:pPr>
                      <a:r>
                        <a:rPr sz="1400" b="1" dirty="0"/>
                        <a:t>Carbon</a:t>
                      </a:r>
                      <a:r>
                        <a:rPr sz="1400" b="1" spc="-40" dirty="0"/>
                        <a:t> </a:t>
                      </a:r>
                      <a:r>
                        <a:rPr sz="1400" b="1" spc="-10" dirty="0"/>
                        <a:t>Monoxide</a:t>
                      </a:r>
                      <a:endParaRPr sz="1400">
                        <a:latin typeface="Cambria"/>
                        <a:cs typeface="Cambria"/>
                      </a:endParaRPr>
                    </a:p>
                  </a:txBody>
                  <a:tcPr marL="0" marR="0" marT="107373" marB="0"/>
                </a:tc>
                <a:tc>
                  <a:txBody>
                    <a:bodyPr/>
                    <a:lstStyle/>
                    <a:p>
                      <a:pPr algn="ctr">
                        <a:lnSpc>
                          <a:spcPct val="100000"/>
                        </a:lnSpc>
                        <a:spcBef>
                          <a:spcPts val="1240"/>
                        </a:spcBef>
                      </a:pPr>
                      <a:r>
                        <a:rPr sz="1400" spc="-25" dirty="0"/>
                        <a:t>CO</a:t>
                      </a:r>
                      <a:endParaRPr sz="1400">
                        <a:latin typeface="Cambria"/>
                        <a:cs typeface="Cambria"/>
                      </a:endParaRPr>
                    </a:p>
                  </a:txBody>
                  <a:tcPr marL="0" marR="0" marT="107373" marB="0"/>
                </a:tc>
                <a:tc>
                  <a:txBody>
                    <a:bodyPr/>
                    <a:lstStyle/>
                    <a:p>
                      <a:pPr algn="ctr">
                        <a:lnSpc>
                          <a:spcPct val="100000"/>
                        </a:lnSpc>
                        <a:spcBef>
                          <a:spcPts val="1240"/>
                        </a:spcBef>
                      </a:pPr>
                      <a:r>
                        <a:rPr sz="1400" spc="-10" dirty="0"/>
                        <a:t>28.01</a:t>
                      </a:r>
                      <a:endParaRPr sz="1400">
                        <a:latin typeface="Cambria"/>
                        <a:cs typeface="Cambria"/>
                      </a:endParaRPr>
                    </a:p>
                  </a:txBody>
                  <a:tcPr marL="0" marR="0" marT="107373" marB="0"/>
                </a:tc>
                <a:tc>
                  <a:txBody>
                    <a:bodyPr/>
                    <a:lstStyle/>
                    <a:p>
                      <a:pPr algn="ctr">
                        <a:lnSpc>
                          <a:spcPct val="100000"/>
                        </a:lnSpc>
                        <a:spcBef>
                          <a:spcPts val="1240"/>
                        </a:spcBef>
                      </a:pPr>
                      <a:r>
                        <a:rPr sz="1400" dirty="0"/>
                        <a:t>-</a:t>
                      </a:r>
                      <a:r>
                        <a:rPr sz="1400" spc="-10" dirty="0"/>
                        <a:t>191.5</a:t>
                      </a:r>
                      <a:endParaRPr sz="1400">
                        <a:latin typeface="Cambria"/>
                        <a:cs typeface="Cambria"/>
                      </a:endParaRPr>
                    </a:p>
                  </a:txBody>
                  <a:tcPr marL="0" marR="0" marT="107373" marB="0"/>
                </a:tc>
                <a:tc>
                  <a:txBody>
                    <a:bodyPr/>
                    <a:lstStyle/>
                    <a:p>
                      <a:pPr algn="ctr">
                        <a:lnSpc>
                          <a:spcPct val="100000"/>
                        </a:lnSpc>
                        <a:spcBef>
                          <a:spcPts val="1240"/>
                        </a:spcBef>
                      </a:pPr>
                      <a:r>
                        <a:rPr sz="1400" dirty="0"/>
                        <a:t>-</a:t>
                      </a:r>
                      <a:r>
                        <a:rPr sz="1400" spc="-10" dirty="0"/>
                        <a:t>205.02</a:t>
                      </a:r>
                      <a:endParaRPr sz="1400">
                        <a:latin typeface="Cambria"/>
                        <a:cs typeface="Cambria"/>
                      </a:endParaRPr>
                    </a:p>
                  </a:txBody>
                  <a:tcPr marL="0" marR="0" marT="107373" marB="0"/>
                </a:tc>
                <a:tc>
                  <a:txBody>
                    <a:bodyPr/>
                    <a:lstStyle/>
                    <a:p>
                      <a:pPr algn="ctr">
                        <a:lnSpc>
                          <a:spcPct val="100000"/>
                        </a:lnSpc>
                        <a:spcBef>
                          <a:spcPts val="1240"/>
                        </a:spcBef>
                      </a:pPr>
                      <a:r>
                        <a:rPr sz="1400" spc="-50" dirty="0"/>
                        <a:t>6</a:t>
                      </a:r>
                      <a:endParaRPr sz="1400">
                        <a:latin typeface="Cambria"/>
                        <a:cs typeface="Cambria"/>
                      </a:endParaRPr>
                    </a:p>
                  </a:txBody>
                  <a:tcPr marL="0" marR="0" marT="107373" marB="0"/>
                </a:tc>
                <a:extLst>
                  <a:ext uri="{0D108BD9-81ED-4DB2-BD59-A6C34878D82A}">
                    <a16:rowId xmlns:a16="http://schemas.microsoft.com/office/drawing/2014/main" val="10011"/>
                  </a:ext>
                </a:extLst>
              </a:tr>
              <a:tr h="363884">
                <a:tc>
                  <a:txBody>
                    <a:bodyPr/>
                    <a:lstStyle/>
                    <a:p>
                      <a:pPr algn="ctr">
                        <a:lnSpc>
                          <a:spcPct val="100000"/>
                        </a:lnSpc>
                        <a:spcBef>
                          <a:spcPts val="1240"/>
                        </a:spcBef>
                      </a:pPr>
                      <a:r>
                        <a:rPr sz="1400" b="1" dirty="0"/>
                        <a:t>Carbon</a:t>
                      </a:r>
                      <a:r>
                        <a:rPr sz="1400" b="1" spc="-30" dirty="0"/>
                        <a:t> </a:t>
                      </a:r>
                      <a:r>
                        <a:rPr sz="1400" b="1" spc="-10" dirty="0"/>
                        <a:t>Dioxide</a:t>
                      </a:r>
                      <a:endParaRPr sz="1400">
                        <a:latin typeface="Cambria"/>
                        <a:cs typeface="Cambria"/>
                      </a:endParaRPr>
                    </a:p>
                  </a:txBody>
                  <a:tcPr marL="0" marR="0" marT="107373" marB="0"/>
                </a:tc>
                <a:tc>
                  <a:txBody>
                    <a:bodyPr/>
                    <a:lstStyle/>
                    <a:p>
                      <a:pPr marL="635" algn="ctr">
                        <a:lnSpc>
                          <a:spcPct val="100000"/>
                        </a:lnSpc>
                        <a:spcBef>
                          <a:spcPts val="1335"/>
                        </a:spcBef>
                      </a:pPr>
                      <a:r>
                        <a:rPr sz="2400" spc="-37" baseline="3968" dirty="0"/>
                        <a:t>CO</a:t>
                      </a:r>
                      <a:r>
                        <a:rPr sz="1000" spc="-25" dirty="0"/>
                        <a:t>2</a:t>
                      </a:r>
                      <a:endParaRPr sz="1000">
                        <a:latin typeface="Cambria"/>
                        <a:cs typeface="Cambria"/>
                      </a:endParaRPr>
                    </a:p>
                  </a:txBody>
                  <a:tcPr marL="0" marR="0" marT="115599" marB="0"/>
                </a:tc>
                <a:tc>
                  <a:txBody>
                    <a:bodyPr/>
                    <a:lstStyle/>
                    <a:p>
                      <a:pPr algn="ctr">
                        <a:lnSpc>
                          <a:spcPct val="100000"/>
                        </a:lnSpc>
                        <a:spcBef>
                          <a:spcPts val="1240"/>
                        </a:spcBef>
                      </a:pPr>
                      <a:r>
                        <a:rPr sz="1400" spc="-10" dirty="0"/>
                        <a:t>44.01</a:t>
                      </a:r>
                      <a:endParaRPr sz="1400">
                        <a:latin typeface="Cambria"/>
                        <a:cs typeface="Cambria"/>
                      </a:endParaRPr>
                    </a:p>
                  </a:txBody>
                  <a:tcPr marL="0" marR="0" marT="107373" marB="0"/>
                </a:tc>
                <a:tc>
                  <a:txBody>
                    <a:bodyPr/>
                    <a:lstStyle/>
                    <a:p>
                      <a:pPr marL="635" algn="ctr">
                        <a:lnSpc>
                          <a:spcPct val="100000"/>
                        </a:lnSpc>
                        <a:spcBef>
                          <a:spcPts val="1240"/>
                        </a:spcBef>
                      </a:pPr>
                      <a:r>
                        <a:rPr sz="1400" dirty="0"/>
                        <a:t>-</a:t>
                      </a:r>
                      <a:r>
                        <a:rPr sz="1400" spc="-20" dirty="0"/>
                        <a:t>56.6</a:t>
                      </a:r>
                      <a:endParaRPr sz="1400">
                        <a:latin typeface="Cambria"/>
                        <a:cs typeface="Cambria"/>
                      </a:endParaRPr>
                    </a:p>
                  </a:txBody>
                  <a:tcPr marL="0" marR="0" marT="107373" marB="0"/>
                </a:tc>
                <a:tc>
                  <a:txBody>
                    <a:bodyPr/>
                    <a:lstStyle/>
                    <a:p>
                      <a:pPr marL="635" algn="ctr">
                        <a:lnSpc>
                          <a:spcPct val="100000"/>
                        </a:lnSpc>
                        <a:spcBef>
                          <a:spcPts val="1240"/>
                        </a:spcBef>
                      </a:pPr>
                      <a:r>
                        <a:rPr sz="1400" dirty="0"/>
                        <a:t>-</a:t>
                      </a:r>
                      <a:r>
                        <a:rPr sz="1400" spc="-20" dirty="0"/>
                        <a:t>78.5</a:t>
                      </a:r>
                      <a:endParaRPr sz="1400">
                        <a:latin typeface="Cambria"/>
                        <a:cs typeface="Cambria"/>
                      </a:endParaRPr>
                    </a:p>
                  </a:txBody>
                  <a:tcPr marL="0" marR="0" marT="107373" marB="0"/>
                </a:tc>
                <a:tc>
                  <a:txBody>
                    <a:bodyPr/>
                    <a:lstStyle/>
                    <a:p>
                      <a:pPr algn="ctr">
                        <a:lnSpc>
                          <a:spcPct val="100000"/>
                        </a:lnSpc>
                        <a:spcBef>
                          <a:spcPts val="1240"/>
                        </a:spcBef>
                      </a:pPr>
                      <a:r>
                        <a:rPr sz="1400" spc="-20" dirty="0"/>
                        <a:t>16.4</a:t>
                      </a:r>
                      <a:endParaRPr sz="1400" dirty="0">
                        <a:latin typeface="Cambria"/>
                        <a:cs typeface="Cambria"/>
                      </a:endParaRPr>
                    </a:p>
                  </a:txBody>
                  <a:tcPr marL="0" marR="0" marT="107373" marB="0"/>
                </a:tc>
                <a:extLst>
                  <a:ext uri="{0D108BD9-81ED-4DB2-BD59-A6C34878D82A}">
                    <a16:rowId xmlns:a16="http://schemas.microsoft.com/office/drawing/2014/main" val="1001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3FA1FB-CB15-9606-7C4E-9A22662B24E6}"/>
              </a:ext>
            </a:extLst>
          </p:cNvPr>
          <p:cNvSpPr>
            <a:spLocks noGrp="1"/>
          </p:cNvSpPr>
          <p:nvPr>
            <p:ph type="sldNum" sz="quarter" idx="12"/>
          </p:nvPr>
        </p:nvSpPr>
        <p:spPr/>
        <p:txBody>
          <a:bodyPr/>
          <a:lstStyle/>
          <a:p>
            <a:fld id="{0B70DE20-B937-49F7-BDB4-D052E7C40283}" type="slidenum">
              <a:rPr lang="en-US" smtClean="0"/>
              <a:t>32</a:t>
            </a:fld>
            <a:endParaRPr lang="en-US"/>
          </a:p>
        </p:txBody>
      </p:sp>
      <p:pic>
        <p:nvPicPr>
          <p:cNvPr id="13" name="Content Placeholder 12" descr="A diagram of a chemical process&#10;&#10;Description automatically generated">
            <a:extLst>
              <a:ext uri="{FF2B5EF4-FFF2-40B4-BE49-F238E27FC236}">
                <a16:creationId xmlns:a16="http://schemas.microsoft.com/office/drawing/2014/main" id="{0CE43AE6-F8BC-8170-5F3D-B8B9CD65C8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319" y="136525"/>
            <a:ext cx="11204811" cy="6748111"/>
          </a:xfrm>
        </p:spPr>
      </p:pic>
      <p:sp>
        <p:nvSpPr>
          <p:cNvPr id="3" name="TextBox 2">
            <a:extLst>
              <a:ext uri="{FF2B5EF4-FFF2-40B4-BE49-F238E27FC236}">
                <a16:creationId xmlns:a16="http://schemas.microsoft.com/office/drawing/2014/main" id="{37A2F8F9-844F-5BDB-F390-20C9AB2928FF}"/>
              </a:ext>
            </a:extLst>
          </p:cNvPr>
          <p:cNvSpPr txBox="1"/>
          <p:nvPr/>
        </p:nvSpPr>
        <p:spPr>
          <a:xfrm>
            <a:off x="6687403" y="5104262"/>
            <a:ext cx="887104" cy="415498"/>
          </a:xfrm>
          <a:prstGeom prst="rect">
            <a:avLst/>
          </a:prstGeom>
          <a:noFill/>
        </p:spPr>
        <p:txBody>
          <a:bodyPr wrap="square" rtlCol="0">
            <a:spAutoFit/>
          </a:bodyPr>
          <a:lstStyle/>
          <a:p>
            <a:r>
              <a:rPr lang="en-US" sz="1050" b="1" dirty="0">
                <a:latin typeface="Times New Roman" panose="02020603050405020304" pitchFamily="18" charset="0"/>
                <a:cs typeface="Times New Roman" panose="02020603050405020304" pitchFamily="18" charset="0"/>
              </a:rPr>
              <a:t>Maleic anhydride</a:t>
            </a:r>
          </a:p>
        </p:txBody>
      </p:sp>
      <p:sp>
        <p:nvSpPr>
          <p:cNvPr id="5" name="TextBox 4">
            <a:extLst>
              <a:ext uri="{FF2B5EF4-FFF2-40B4-BE49-F238E27FC236}">
                <a16:creationId xmlns:a16="http://schemas.microsoft.com/office/drawing/2014/main" id="{4650E197-C4C3-4EF5-8CAC-A62235213E20}"/>
              </a:ext>
            </a:extLst>
          </p:cNvPr>
          <p:cNvSpPr txBox="1"/>
          <p:nvPr/>
        </p:nvSpPr>
        <p:spPr>
          <a:xfrm>
            <a:off x="6458803" y="3167390"/>
            <a:ext cx="1247714" cy="276999"/>
          </a:xfrm>
          <a:prstGeom prst="rect">
            <a:avLst/>
          </a:prstGeom>
          <a:noFill/>
        </p:spPr>
        <p:txBody>
          <a:bodyPr wrap="none" rtlCol="0">
            <a:spAutoFit/>
          </a:bodyPr>
          <a:lstStyle/>
          <a:p>
            <a:r>
              <a:rPr lang="en-US" sz="1200" dirty="0"/>
              <a:t>Crude PA storage</a:t>
            </a:r>
          </a:p>
        </p:txBody>
      </p:sp>
    </p:spTree>
    <p:extLst>
      <p:ext uri="{BB962C8B-B14F-4D97-AF65-F5344CB8AC3E}">
        <p14:creationId xmlns:p14="http://schemas.microsoft.com/office/powerpoint/2010/main" val="3120522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B605-B7EC-BFF3-F8E5-F135148E0A3D}"/>
              </a:ext>
            </a:extLst>
          </p:cNvPr>
          <p:cNvSpPr>
            <a:spLocks noGrp="1"/>
          </p:cNvSpPr>
          <p:nvPr>
            <p:ph type="title"/>
          </p:nvPr>
        </p:nvSpPr>
        <p:spPr>
          <a:xfrm>
            <a:off x="415120" y="227013"/>
            <a:ext cx="10515600" cy="549275"/>
          </a:xfrm>
        </p:spPr>
        <p:txBody>
          <a:bodyPr>
            <a:noAutofit/>
          </a:bodyPr>
          <a:lstStyle/>
          <a:p>
            <a:r>
              <a:rPr lang="en-US" sz="3600" b="1" i="1" dirty="0">
                <a:solidFill>
                  <a:srgbClr val="0070C0"/>
                </a:solidFill>
              </a:rPr>
              <a:t>Process description</a:t>
            </a:r>
          </a:p>
        </p:txBody>
      </p:sp>
      <p:sp>
        <p:nvSpPr>
          <p:cNvPr id="3" name="Content Placeholder 2">
            <a:extLst>
              <a:ext uri="{FF2B5EF4-FFF2-40B4-BE49-F238E27FC236}">
                <a16:creationId xmlns:a16="http://schemas.microsoft.com/office/drawing/2014/main" id="{D09CA41F-B4B0-5E86-CAD7-10C26F420AB7}"/>
              </a:ext>
            </a:extLst>
          </p:cNvPr>
          <p:cNvSpPr>
            <a:spLocks noGrp="1"/>
          </p:cNvSpPr>
          <p:nvPr>
            <p:ph idx="1"/>
          </p:nvPr>
        </p:nvSpPr>
        <p:spPr>
          <a:xfrm>
            <a:off x="158372" y="832643"/>
            <a:ext cx="11602302" cy="6025357"/>
          </a:xfrm>
        </p:spPr>
        <p:txBody>
          <a:bodyPr>
            <a:noAutofit/>
          </a:bodyPr>
          <a:lstStyle/>
          <a:p>
            <a:r>
              <a:rPr lang="en-US" sz="2200" dirty="0">
                <a:latin typeface="Times New Roman" panose="02020603050405020304" pitchFamily="18" charset="0"/>
                <a:cs typeface="Times New Roman" panose="02020603050405020304" pitchFamily="18" charset="0"/>
              </a:rPr>
              <a:t>The method most widely used to recover phthalic anhydride from the reactor effluent consists in passing this stream through cyclic condensation systems. In some of theme, operating as crystallizers, the anhydride solidifies by cooling in finned tubes, whereas in the others, hot oil is introduced to melt their content and to recover the previously-deposited product. In this way, up to 99% of the phthalic anhydride in the effluent can be recovered. </a:t>
            </a:r>
          </a:p>
          <a:p>
            <a:r>
              <a:rPr lang="en-US" sz="2200" dirty="0">
                <a:latin typeface="Times New Roman" panose="02020603050405020304" pitchFamily="18" charset="0"/>
                <a:cs typeface="Times New Roman" panose="02020603050405020304" pitchFamily="18" charset="0"/>
              </a:rPr>
              <a:t>The residual gases, which contain most of the maleic anhydride co-product, are scrubbed with water and then discharged into atmosphere and burned. The scrubbing water also contain small amounts of phthalic acid, benzoic acid and citraconic acids. Maleic acid is recovered in anhydride form.  The crude phthalic anhydride, in a purity of 99-99.5 </a:t>
            </a:r>
            <a:r>
              <a:rPr lang="en-US" sz="2200" dirty="0" err="1">
                <a:latin typeface="Times New Roman" panose="02020603050405020304" pitchFamily="18" charset="0"/>
                <a:cs typeface="Times New Roman" panose="02020603050405020304" pitchFamily="18" charset="0"/>
              </a:rPr>
              <a:t>wt</a:t>
            </a:r>
            <a:r>
              <a:rPr lang="en-US" sz="2200" dirty="0">
                <a:latin typeface="Times New Roman" panose="02020603050405020304" pitchFamily="18" charset="0"/>
                <a:cs typeface="Times New Roman" panose="02020603050405020304" pitchFamily="18" charset="0"/>
              </a:rPr>
              <a:t>%, contains different acids (phthalic, maleic, benzoic acids). It is heated at atmospheric pressure(in presence of additives to decompose non-volatile impurities, polymers and colored products) to dehydrate the phthalic acid and to convert the colored impurities into high-boiling products that are easier to remove.</a:t>
            </a:r>
          </a:p>
          <a:p>
            <a:r>
              <a:rPr lang="en-US" sz="2200" dirty="0">
                <a:latin typeface="Times New Roman" panose="02020603050405020304" pitchFamily="18" charset="0"/>
                <a:cs typeface="Times New Roman" panose="02020603050405020304" pitchFamily="18" charset="0"/>
              </a:rPr>
              <a:t>This is followed by vacuum distillation in two successive columns. In the first column, maleic anhydride and benzoic acid and toluic acids are obtained in the distillate. In the second column, phthalic anhydride is collected at the top. The high-boiling residues are removed at the bottom of the second column.</a:t>
            </a:r>
          </a:p>
        </p:txBody>
      </p:sp>
      <p:sp>
        <p:nvSpPr>
          <p:cNvPr id="4" name="Slide Number Placeholder 3">
            <a:extLst>
              <a:ext uri="{FF2B5EF4-FFF2-40B4-BE49-F238E27FC236}">
                <a16:creationId xmlns:a16="http://schemas.microsoft.com/office/drawing/2014/main" id="{4EA02A3E-021C-A641-7A95-78428750FFC3}"/>
              </a:ext>
            </a:extLst>
          </p:cNvPr>
          <p:cNvSpPr>
            <a:spLocks noGrp="1"/>
          </p:cNvSpPr>
          <p:nvPr>
            <p:ph type="sldNum" sz="quarter" idx="12"/>
          </p:nvPr>
        </p:nvSpPr>
        <p:spPr/>
        <p:txBody>
          <a:bodyPr/>
          <a:lstStyle/>
          <a:p>
            <a:fld id="{0B70DE20-B937-49F7-BDB4-D052E7C40283}" type="slidenum">
              <a:rPr lang="en-US" smtClean="0"/>
              <a:t>33</a:t>
            </a:fld>
            <a:endParaRPr lang="en-US"/>
          </a:p>
        </p:txBody>
      </p:sp>
    </p:spTree>
    <p:extLst>
      <p:ext uri="{BB962C8B-B14F-4D97-AF65-F5344CB8AC3E}">
        <p14:creationId xmlns:p14="http://schemas.microsoft.com/office/powerpoint/2010/main" val="2853810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8FF45-1792-574E-2080-493E18314257}"/>
              </a:ext>
            </a:extLst>
          </p:cNvPr>
          <p:cNvSpPr>
            <a:spLocks noGrp="1"/>
          </p:cNvSpPr>
          <p:nvPr>
            <p:ph type="title"/>
          </p:nvPr>
        </p:nvSpPr>
        <p:spPr>
          <a:xfrm>
            <a:off x="88874" y="214604"/>
            <a:ext cx="10515600" cy="521283"/>
          </a:xfrm>
        </p:spPr>
        <p:txBody>
          <a:bodyPr>
            <a:noAutofit/>
          </a:bodyPr>
          <a:lstStyle/>
          <a:p>
            <a:r>
              <a:rPr lang="en-IN" sz="3600" b="1" i="0" dirty="0">
                <a:solidFill>
                  <a:srgbClr val="0070C0"/>
                </a:solidFill>
                <a:effectLst/>
              </a:rPr>
              <a:t>Maleic Anhydride from benzene </a:t>
            </a:r>
            <a:br>
              <a:rPr lang="en-IN" sz="3600" b="1" dirty="0">
                <a:solidFill>
                  <a:srgbClr val="0070C0"/>
                </a:solidFill>
              </a:rPr>
            </a:br>
            <a:endParaRPr lang="en-IN" sz="3600" b="1" dirty="0">
              <a:solidFill>
                <a:srgbClr val="0070C0"/>
              </a:solidFill>
            </a:endParaRPr>
          </a:p>
        </p:txBody>
      </p:sp>
      <p:sp>
        <p:nvSpPr>
          <p:cNvPr id="4" name="Slide Number Placeholder 3">
            <a:extLst>
              <a:ext uri="{FF2B5EF4-FFF2-40B4-BE49-F238E27FC236}">
                <a16:creationId xmlns:a16="http://schemas.microsoft.com/office/drawing/2014/main" id="{BD2A6B00-060D-5169-CFFD-BA5E89FB4FC9}"/>
              </a:ext>
            </a:extLst>
          </p:cNvPr>
          <p:cNvSpPr>
            <a:spLocks noGrp="1"/>
          </p:cNvSpPr>
          <p:nvPr>
            <p:ph type="sldNum" sz="quarter" idx="12"/>
          </p:nvPr>
        </p:nvSpPr>
        <p:spPr/>
        <p:txBody>
          <a:bodyPr/>
          <a:lstStyle/>
          <a:p>
            <a:fld id="{0B70DE20-B937-49F7-BDB4-D052E7C40283}" type="slidenum">
              <a:rPr lang="en-US" smtClean="0"/>
              <a:t>34</a:t>
            </a:fld>
            <a:endParaRPr lang="en-US"/>
          </a:p>
        </p:txBody>
      </p:sp>
      <p:pic>
        <p:nvPicPr>
          <p:cNvPr id="6" name="Picture 5">
            <a:extLst>
              <a:ext uri="{FF2B5EF4-FFF2-40B4-BE49-F238E27FC236}">
                <a16:creationId xmlns:a16="http://schemas.microsoft.com/office/drawing/2014/main" id="{476B346F-79DF-5632-B01D-80FD3EAC4471}"/>
              </a:ext>
            </a:extLst>
          </p:cNvPr>
          <p:cNvPicPr>
            <a:picLocks noChangeAspect="1"/>
          </p:cNvPicPr>
          <p:nvPr/>
        </p:nvPicPr>
        <p:blipFill>
          <a:blip r:embed="rId2"/>
          <a:stretch>
            <a:fillRect/>
          </a:stretch>
        </p:blipFill>
        <p:spPr>
          <a:xfrm>
            <a:off x="2463864" y="1555652"/>
            <a:ext cx="5864679" cy="938124"/>
          </a:xfrm>
          <a:prstGeom prst="rect">
            <a:avLst/>
          </a:prstGeom>
        </p:spPr>
      </p:pic>
      <p:sp>
        <p:nvSpPr>
          <p:cNvPr id="7" name="Content Placeholder 2">
            <a:extLst>
              <a:ext uri="{FF2B5EF4-FFF2-40B4-BE49-F238E27FC236}">
                <a16:creationId xmlns:a16="http://schemas.microsoft.com/office/drawing/2014/main" id="{760BD951-020B-E303-9CFD-CDB53D14A72F}"/>
              </a:ext>
            </a:extLst>
          </p:cNvPr>
          <p:cNvSpPr txBox="1">
            <a:spLocks/>
          </p:cNvSpPr>
          <p:nvPr/>
        </p:nvSpPr>
        <p:spPr>
          <a:xfrm>
            <a:off x="237932" y="475246"/>
            <a:ext cx="11954068" cy="56108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Benzene oxidation is the oldest method to produce maleic anhydride. The reaction occurs at approximately 380°C and atmospheric pressure. A mixture of V</a:t>
            </a:r>
            <a:r>
              <a:rPr lang="en-US" sz="1800" baseline="-25000" dirty="0"/>
              <a:t>2</a:t>
            </a:r>
            <a:r>
              <a:rPr lang="en-US" sz="1800" dirty="0"/>
              <a:t>O</a:t>
            </a:r>
            <a:r>
              <a:rPr lang="en-US" sz="1800" baseline="-25000" dirty="0"/>
              <a:t>5</a:t>
            </a:r>
            <a:r>
              <a:rPr lang="en-US" sz="1800" dirty="0"/>
              <a:t> is the usual catalyst. Benzene conversion reaches 90%, but selectivity to maleic anhydride is only 50–60%; the other 40–50% is completely oxidized to CO</a:t>
            </a:r>
            <a:r>
              <a:rPr lang="en-US" sz="1800" baseline="-25000" dirty="0"/>
              <a:t>2.</a:t>
            </a:r>
          </a:p>
          <a:p>
            <a:endParaRPr lang="en-US" sz="1800" baseline="-25000" dirty="0"/>
          </a:p>
          <a:p>
            <a:endParaRPr lang="en-US" sz="1800" baseline="-25000" dirty="0"/>
          </a:p>
          <a:p>
            <a:endParaRPr lang="en-US" sz="1800" baseline="-25000" dirty="0"/>
          </a:p>
          <a:p>
            <a:endParaRPr lang="en-US" sz="1800" b="0" i="0" dirty="0">
              <a:solidFill>
                <a:srgbClr val="000000"/>
              </a:solidFill>
              <a:effectLst/>
            </a:endParaRPr>
          </a:p>
          <a:p>
            <a:r>
              <a:rPr lang="en-US" sz="1800" b="0" i="0" dirty="0">
                <a:solidFill>
                  <a:srgbClr val="000000"/>
                </a:solidFill>
                <a:effectLst/>
              </a:rPr>
              <a:t>Operating temperature is 400 – 500 </a:t>
            </a:r>
            <a:r>
              <a:rPr lang="en-US" sz="1800" b="0" i="0" baseline="30000" dirty="0" err="1">
                <a:solidFill>
                  <a:srgbClr val="000000"/>
                </a:solidFill>
                <a:effectLst/>
              </a:rPr>
              <a:t>o</a:t>
            </a:r>
            <a:r>
              <a:rPr lang="en-US" sz="1800" b="0" i="0" dirty="0" err="1">
                <a:solidFill>
                  <a:srgbClr val="000000"/>
                </a:solidFill>
                <a:effectLst/>
              </a:rPr>
              <a:t>C</a:t>
            </a:r>
            <a:r>
              <a:rPr lang="en-US" sz="1800" b="0" i="0" dirty="0">
                <a:solidFill>
                  <a:srgbClr val="000000"/>
                </a:solidFill>
                <a:effectLst/>
              </a:rPr>
              <a:t> , 0.8-1 </a:t>
            </a:r>
            <a:r>
              <a:rPr lang="en-US" sz="1800" b="0" i="0" dirty="0" err="1">
                <a:solidFill>
                  <a:srgbClr val="000000"/>
                </a:solidFill>
                <a:effectLst/>
              </a:rPr>
              <a:t>atmg</a:t>
            </a:r>
            <a:r>
              <a:rPr lang="en-US" sz="1800" b="0" i="0" dirty="0">
                <a:solidFill>
                  <a:srgbClr val="000000"/>
                </a:solidFill>
                <a:effectLst/>
              </a:rPr>
              <a:t>,  Catalyst is V</a:t>
            </a:r>
            <a:r>
              <a:rPr lang="en-US" sz="1800" b="0" i="0" baseline="-25000" dirty="0">
                <a:solidFill>
                  <a:srgbClr val="000000"/>
                </a:solidFill>
                <a:effectLst/>
              </a:rPr>
              <a:t>2</a:t>
            </a:r>
            <a:r>
              <a:rPr lang="en-US" sz="1800" b="0" i="0" dirty="0">
                <a:solidFill>
                  <a:srgbClr val="000000"/>
                </a:solidFill>
                <a:effectLst/>
              </a:rPr>
              <a:t>O</a:t>
            </a:r>
            <a:r>
              <a:rPr lang="en-US" sz="1800" b="0" i="0" baseline="-25000" dirty="0">
                <a:solidFill>
                  <a:srgbClr val="000000"/>
                </a:solidFill>
                <a:effectLst/>
              </a:rPr>
              <a:t>5</a:t>
            </a:r>
            <a:r>
              <a:rPr lang="en-US" sz="1800" b="0" i="0" dirty="0">
                <a:solidFill>
                  <a:srgbClr val="000000"/>
                </a:solidFill>
                <a:effectLst/>
              </a:rPr>
              <a:t>. </a:t>
            </a:r>
          </a:p>
          <a:p>
            <a:r>
              <a:rPr lang="en-US" sz="1800" b="0" i="0" dirty="0">
                <a:solidFill>
                  <a:srgbClr val="000000"/>
                </a:solidFill>
                <a:effectLst/>
              </a:rPr>
              <a:t>The process technology is similar to phthalic anhydride production.  Benzene or butane is first vaporized in excess air.</a:t>
            </a:r>
          </a:p>
          <a:p>
            <a:r>
              <a:rPr lang="en-US" sz="1800" b="0" i="0" dirty="0">
                <a:solidFill>
                  <a:srgbClr val="000000"/>
                </a:solidFill>
                <a:effectLst/>
              </a:rPr>
              <a:t>Then the mixture enters the catalytic tubular reactor (with shell arrangement). The catalytic reactor is circulated with salt solution so as to absorb the heat generated using the reaction.</a:t>
            </a:r>
          </a:p>
          <a:p>
            <a:r>
              <a:rPr lang="en-US" sz="1800" b="0" i="0" dirty="0">
                <a:solidFill>
                  <a:srgbClr val="000000"/>
                </a:solidFill>
                <a:effectLst/>
              </a:rPr>
              <a:t>The reactor products enter a waste steam recovery boiler where the boiler water is converted to steam.</a:t>
            </a:r>
          </a:p>
          <a:p>
            <a:r>
              <a:rPr lang="en-US" sz="1800" b="0" i="0" dirty="0">
                <a:solidFill>
                  <a:srgbClr val="000000"/>
                </a:solidFill>
                <a:effectLst/>
              </a:rPr>
              <a:t>The product vapors eventually enter an integrated heat exchanger to exchange heat with the pre-heated feed stream.</a:t>
            </a:r>
          </a:p>
          <a:p>
            <a:r>
              <a:rPr lang="en-US" sz="1800" b="0" i="0" dirty="0">
                <a:solidFill>
                  <a:srgbClr val="000000"/>
                </a:solidFill>
                <a:effectLst/>
              </a:rPr>
              <a:t>Eventually, the vapors are condensed followed with gravity settling to remove tar as a product in the gravity settling. The vapors then enter a water scrubber to obtain 40 % maleic acid solution. The leaving gases consist mainly of CO</a:t>
            </a:r>
            <a:r>
              <a:rPr lang="en-US" sz="1800" b="0" i="0" baseline="-25000" dirty="0">
                <a:solidFill>
                  <a:srgbClr val="000000"/>
                </a:solidFill>
                <a:effectLst/>
              </a:rPr>
              <a:t>2</a:t>
            </a:r>
            <a:r>
              <a:rPr lang="en-US" sz="1800" b="0" i="0" dirty="0">
                <a:solidFill>
                  <a:srgbClr val="000000"/>
                </a:solidFill>
                <a:effectLst/>
              </a:rPr>
              <a:t>.</a:t>
            </a:r>
          </a:p>
          <a:p>
            <a:r>
              <a:rPr lang="en-US" sz="1800" b="0" i="0" dirty="0">
                <a:solidFill>
                  <a:srgbClr val="000000"/>
                </a:solidFill>
                <a:effectLst/>
              </a:rPr>
              <a:t>The maleic acid from the absorber is partially sent to a dehydrator that removes water using azeotropic distillation principle. The purified maleic anhydride product is further sent to vacuum distillation to obtain the maleic anhydride product.</a:t>
            </a:r>
          </a:p>
          <a:p>
            <a:r>
              <a:rPr lang="en-US" sz="1800" b="0" i="0" dirty="0">
                <a:solidFill>
                  <a:srgbClr val="000000"/>
                </a:solidFill>
                <a:effectLst/>
              </a:rPr>
              <a:t>Maleic anhydride can be used as a highly reactive and versatile raw material. It can be used in the manufacture of alkyd resins, which in turn are used for making paints and coatings. It can also be used in making agricultural chemicals like herbicides, pesticides and plant growth regulators.</a:t>
            </a:r>
            <a:r>
              <a:rPr lang="en-US" sz="1800" dirty="0"/>
              <a:t> </a:t>
            </a:r>
            <a:br>
              <a:rPr lang="en-US" sz="1800" dirty="0"/>
            </a:br>
            <a:endParaRPr lang="en-US" sz="1800" b="0" i="0" dirty="0">
              <a:solidFill>
                <a:srgbClr val="000000"/>
              </a:solidFill>
              <a:effectLst/>
            </a:endParaRPr>
          </a:p>
        </p:txBody>
      </p:sp>
      <p:sp>
        <p:nvSpPr>
          <p:cNvPr id="10" name="TextBox 9">
            <a:extLst>
              <a:ext uri="{FF2B5EF4-FFF2-40B4-BE49-F238E27FC236}">
                <a16:creationId xmlns:a16="http://schemas.microsoft.com/office/drawing/2014/main" id="{B6584D0C-89FF-5924-8746-C0F68A107F14}"/>
              </a:ext>
            </a:extLst>
          </p:cNvPr>
          <p:cNvSpPr txBox="1"/>
          <p:nvPr/>
        </p:nvSpPr>
        <p:spPr>
          <a:xfrm>
            <a:off x="8610017" y="1840048"/>
            <a:ext cx="1994457" cy="369332"/>
          </a:xfrm>
          <a:prstGeom prst="rect">
            <a:avLst/>
          </a:prstGeom>
          <a:noFill/>
        </p:spPr>
        <p:txBody>
          <a:bodyPr wrap="none" rtlCol="0">
            <a:spAutoFit/>
          </a:bodyPr>
          <a:lstStyle/>
          <a:p>
            <a:r>
              <a:rPr lang="el-GR" dirty="0"/>
              <a:t>Δ</a:t>
            </a:r>
            <a:r>
              <a:rPr lang="en-IN" dirty="0"/>
              <a:t>H = -422 </a:t>
            </a:r>
            <a:r>
              <a:rPr lang="en-IN" dirty="0" err="1"/>
              <a:t>kCal</a:t>
            </a:r>
            <a:r>
              <a:rPr lang="en-IN" dirty="0"/>
              <a:t>/mol</a:t>
            </a:r>
          </a:p>
        </p:txBody>
      </p:sp>
    </p:spTree>
    <p:extLst>
      <p:ext uri="{BB962C8B-B14F-4D97-AF65-F5344CB8AC3E}">
        <p14:creationId xmlns:p14="http://schemas.microsoft.com/office/powerpoint/2010/main" val="731972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AADF-1240-4372-CE47-E70844B9388B}"/>
              </a:ext>
            </a:extLst>
          </p:cNvPr>
          <p:cNvSpPr>
            <a:spLocks noGrp="1"/>
          </p:cNvSpPr>
          <p:nvPr>
            <p:ph type="title"/>
          </p:nvPr>
        </p:nvSpPr>
        <p:spPr>
          <a:xfrm>
            <a:off x="239508" y="1"/>
            <a:ext cx="10515600" cy="1023582"/>
          </a:xfrm>
        </p:spPr>
        <p:txBody>
          <a:bodyPr>
            <a:normAutofit fontScale="90000"/>
          </a:bodyPr>
          <a:lstStyle/>
          <a:p>
            <a:r>
              <a:rPr lang="en-IN" sz="3800" b="1" i="1" dirty="0">
                <a:solidFill>
                  <a:srgbClr val="0070C0"/>
                </a:solidFill>
              </a:rPr>
              <a:t>Maleic anhydride from Benzene: process flow diagram</a:t>
            </a:r>
          </a:p>
        </p:txBody>
      </p:sp>
      <p:pic>
        <p:nvPicPr>
          <p:cNvPr id="6" name="Content Placeholder 5">
            <a:extLst>
              <a:ext uri="{FF2B5EF4-FFF2-40B4-BE49-F238E27FC236}">
                <a16:creationId xmlns:a16="http://schemas.microsoft.com/office/drawing/2014/main" id="{AB0EDDB4-D551-96DD-0D78-7B2B81CD9287}"/>
              </a:ext>
            </a:extLst>
          </p:cNvPr>
          <p:cNvPicPr>
            <a:picLocks noGrp="1" noChangeAspect="1"/>
          </p:cNvPicPr>
          <p:nvPr>
            <p:ph idx="1"/>
          </p:nvPr>
        </p:nvPicPr>
        <p:blipFill>
          <a:blip r:embed="rId2"/>
          <a:stretch>
            <a:fillRect/>
          </a:stretch>
        </p:blipFill>
        <p:spPr>
          <a:xfrm>
            <a:off x="1444885" y="1282168"/>
            <a:ext cx="9056581" cy="5074182"/>
          </a:xfrm>
        </p:spPr>
      </p:pic>
      <p:sp>
        <p:nvSpPr>
          <p:cNvPr id="4" name="Slide Number Placeholder 3">
            <a:extLst>
              <a:ext uri="{FF2B5EF4-FFF2-40B4-BE49-F238E27FC236}">
                <a16:creationId xmlns:a16="http://schemas.microsoft.com/office/drawing/2014/main" id="{B4F3546B-FEEF-3F33-EA97-D7FA7A7DC9C4}"/>
              </a:ext>
            </a:extLst>
          </p:cNvPr>
          <p:cNvSpPr>
            <a:spLocks noGrp="1"/>
          </p:cNvSpPr>
          <p:nvPr>
            <p:ph type="sldNum" sz="quarter" idx="12"/>
          </p:nvPr>
        </p:nvSpPr>
        <p:spPr/>
        <p:txBody>
          <a:bodyPr/>
          <a:lstStyle/>
          <a:p>
            <a:fld id="{0B70DE20-B937-49F7-BDB4-D052E7C40283}" type="slidenum">
              <a:rPr lang="en-US" smtClean="0"/>
              <a:t>35</a:t>
            </a:fld>
            <a:endParaRPr lang="en-US"/>
          </a:p>
        </p:txBody>
      </p:sp>
    </p:spTree>
    <p:extLst>
      <p:ext uri="{BB962C8B-B14F-4D97-AF65-F5344CB8AC3E}">
        <p14:creationId xmlns:p14="http://schemas.microsoft.com/office/powerpoint/2010/main" val="3200169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20C7-3E06-0299-CA25-57DE477FDAF9}"/>
              </a:ext>
            </a:extLst>
          </p:cNvPr>
          <p:cNvSpPr>
            <a:spLocks noGrp="1"/>
          </p:cNvSpPr>
          <p:nvPr>
            <p:ph type="title"/>
          </p:nvPr>
        </p:nvSpPr>
        <p:spPr>
          <a:xfrm>
            <a:off x="418322" y="136525"/>
            <a:ext cx="10515600" cy="1325563"/>
          </a:xfrm>
        </p:spPr>
        <p:txBody>
          <a:bodyPr>
            <a:normAutofit/>
          </a:bodyPr>
          <a:lstStyle/>
          <a:p>
            <a:r>
              <a:rPr lang="en-IN" sz="3600" b="1" i="0" dirty="0">
                <a:solidFill>
                  <a:srgbClr val="0070C0"/>
                </a:solidFill>
                <a:effectLst/>
              </a:rPr>
              <a:t>DDT (Dichlorodiphenyltrichloroethane)</a:t>
            </a:r>
            <a:endParaRPr lang="en-IN" sz="3600" b="1" dirty="0">
              <a:solidFill>
                <a:srgbClr val="0070C0"/>
              </a:solidFill>
            </a:endParaRPr>
          </a:p>
        </p:txBody>
      </p:sp>
      <p:sp>
        <p:nvSpPr>
          <p:cNvPr id="3" name="Content Placeholder 2">
            <a:extLst>
              <a:ext uri="{FF2B5EF4-FFF2-40B4-BE49-F238E27FC236}">
                <a16:creationId xmlns:a16="http://schemas.microsoft.com/office/drawing/2014/main" id="{1D68AB05-00A6-AC58-6C74-CECFCB0C0177}"/>
              </a:ext>
            </a:extLst>
          </p:cNvPr>
          <p:cNvSpPr>
            <a:spLocks noGrp="1"/>
          </p:cNvSpPr>
          <p:nvPr>
            <p:ph idx="1"/>
          </p:nvPr>
        </p:nvSpPr>
        <p:spPr>
          <a:xfrm>
            <a:off x="0" y="1660525"/>
            <a:ext cx="12191999" cy="5197475"/>
          </a:xfrm>
          <a:ln w="28575">
            <a:noFill/>
          </a:ln>
        </p:spPr>
        <p:txBody>
          <a:bodyPr>
            <a:normAutofit fontScale="92500" lnSpcReduction="10000"/>
          </a:bodyPr>
          <a:lstStyle/>
          <a:p>
            <a:r>
              <a:rPr lang="en-US" sz="2200" dirty="0"/>
              <a:t>DDT is a pesticide and is manufactured from benzene, chlorine and ethanol using sulfuric acid as a catalyst. DDT is produced by a reaction between </a:t>
            </a:r>
            <a:r>
              <a:rPr lang="en-US" sz="2200" dirty="0" err="1"/>
              <a:t>monochlorobenzene</a:t>
            </a:r>
            <a:r>
              <a:rPr lang="en-US" sz="2200" dirty="0"/>
              <a:t> and chloral in the presence of Oleum as catalyst.</a:t>
            </a:r>
          </a:p>
          <a:p>
            <a:pPr marL="0" indent="0" algn="ctr">
              <a:buNone/>
            </a:pPr>
            <a:r>
              <a:rPr lang="en-US" sz="2200" dirty="0"/>
              <a:t>Monochlorobenzene + Chloral </a:t>
            </a:r>
            <a:r>
              <a:rPr lang="en-US" sz="2200" dirty="0">
                <a:solidFill>
                  <a:srgbClr val="25DB77"/>
                </a:solidFill>
                <a:latin typeface="Times New Roman" panose="02020603050405020304" pitchFamily="18" charset="0"/>
                <a:cs typeface="Times New Roman" panose="02020603050405020304" pitchFamily="18" charset="0"/>
              </a:rPr>
              <a:t>→</a:t>
            </a:r>
            <a:r>
              <a:rPr lang="en-US" sz="2200" dirty="0"/>
              <a:t> DDT + H</a:t>
            </a:r>
            <a:r>
              <a:rPr lang="en-US" sz="2200" baseline="-25000" dirty="0"/>
              <a:t>2</a:t>
            </a:r>
            <a:r>
              <a:rPr lang="en-US" sz="2200" dirty="0"/>
              <a:t>O</a:t>
            </a:r>
          </a:p>
          <a:p>
            <a:r>
              <a:rPr lang="en-US" sz="2200" dirty="0"/>
              <a:t>Chloral, also known as </a:t>
            </a:r>
            <a:r>
              <a:rPr lang="en-US" sz="2200" u="sng" dirty="0"/>
              <a:t>trichloroacetaldehyde</a:t>
            </a:r>
            <a:r>
              <a:rPr lang="en-US" sz="2200" dirty="0"/>
              <a:t> or trichloroethanal, is the organic compound with the formula Cl</a:t>
            </a:r>
            <a:r>
              <a:rPr lang="en-US" sz="2200" baseline="-25000" dirty="0"/>
              <a:t>3</a:t>
            </a:r>
            <a:r>
              <a:rPr lang="en-US" sz="2200" dirty="0"/>
              <a:t>CCHO. This aldehyde is a colorless liquid that is soluble in a wide range of solvents.</a:t>
            </a:r>
          </a:p>
          <a:p>
            <a:endParaRPr lang="en-US" sz="2200" dirty="0"/>
          </a:p>
          <a:p>
            <a:endParaRPr lang="en-US" sz="2200" dirty="0"/>
          </a:p>
          <a:p>
            <a:r>
              <a:rPr lang="en-US" sz="2200" dirty="0"/>
              <a:t>Chloral is prepared by first forming </a:t>
            </a:r>
            <a:r>
              <a:rPr lang="en-US" sz="2200" u="sng" dirty="0"/>
              <a:t>chloral hydrate</a:t>
            </a:r>
            <a:r>
              <a:rPr lang="en-US" sz="2200" dirty="0"/>
              <a:t>. The reaction for chloral is presented as</a:t>
            </a:r>
          </a:p>
          <a:p>
            <a:pPr marL="0" indent="0" algn="ctr">
              <a:buNone/>
            </a:pPr>
            <a:r>
              <a:rPr lang="en-US" sz="2200" dirty="0"/>
              <a:t> </a:t>
            </a:r>
            <a:r>
              <a:rPr lang="en-US" sz="2200" dirty="0">
                <a:solidFill>
                  <a:srgbClr val="7030A0"/>
                </a:solidFill>
              </a:rPr>
              <a:t>4Cl</a:t>
            </a:r>
            <a:r>
              <a:rPr lang="en-US" sz="2200" baseline="-25000" dirty="0">
                <a:solidFill>
                  <a:srgbClr val="7030A0"/>
                </a:solidFill>
              </a:rPr>
              <a:t>2</a:t>
            </a:r>
            <a:r>
              <a:rPr lang="en-US" sz="2200" dirty="0">
                <a:solidFill>
                  <a:srgbClr val="7030A0"/>
                </a:solidFill>
              </a:rPr>
              <a:t> + C</a:t>
            </a:r>
            <a:r>
              <a:rPr lang="en-US" sz="2200" baseline="-25000" dirty="0">
                <a:solidFill>
                  <a:srgbClr val="7030A0"/>
                </a:solidFill>
              </a:rPr>
              <a:t>2</a:t>
            </a:r>
            <a:r>
              <a:rPr lang="en-US" sz="2200" dirty="0">
                <a:solidFill>
                  <a:srgbClr val="7030A0"/>
                </a:solidFill>
              </a:rPr>
              <a:t>H</a:t>
            </a:r>
            <a:r>
              <a:rPr lang="en-US" sz="2200" baseline="-25000" dirty="0">
                <a:solidFill>
                  <a:srgbClr val="7030A0"/>
                </a:solidFill>
              </a:rPr>
              <a:t>5</a:t>
            </a:r>
            <a:r>
              <a:rPr lang="en-US" sz="2200" dirty="0">
                <a:solidFill>
                  <a:srgbClr val="7030A0"/>
                </a:solidFill>
              </a:rPr>
              <a:t>OH + H</a:t>
            </a:r>
            <a:r>
              <a:rPr lang="en-US" sz="2200" baseline="-25000" dirty="0">
                <a:solidFill>
                  <a:srgbClr val="7030A0"/>
                </a:solidFill>
              </a:rPr>
              <a:t>2</a:t>
            </a:r>
            <a:r>
              <a:rPr lang="en-US" sz="2200" dirty="0">
                <a:solidFill>
                  <a:srgbClr val="7030A0"/>
                </a:solidFill>
              </a:rPr>
              <a:t>O → Cl</a:t>
            </a:r>
            <a:r>
              <a:rPr lang="en-US" sz="2200" baseline="-25000" dirty="0">
                <a:solidFill>
                  <a:srgbClr val="7030A0"/>
                </a:solidFill>
              </a:rPr>
              <a:t>3</a:t>
            </a:r>
            <a:r>
              <a:rPr lang="en-US" sz="2200" dirty="0">
                <a:solidFill>
                  <a:srgbClr val="7030A0"/>
                </a:solidFill>
              </a:rPr>
              <a:t>CCH(OH)</a:t>
            </a:r>
            <a:r>
              <a:rPr lang="en-US" sz="2200" baseline="-25000" dirty="0">
                <a:solidFill>
                  <a:srgbClr val="7030A0"/>
                </a:solidFill>
              </a:rPr>
              <a:t>2</a:t>
            </a:r>
            <a:r>
              <a:rPr lang="en-US" sz="2200" dirty="0">
                <a:solidFill>
                  <a:srgbClr val="7030A0"/>
                </a:solidFill>
              </a:rPr>
              <a:t> + 5HCl</a:t>
            </a:r>
            <a:endParaRPr lang="en-US" sz="2200" dirty="0"/>
          </a:p>
          <a:p>
            <a:r>
              <a:rPr lang="en-US" sz="2200" dirty="0"/>
              <a:t>Then chloral hydrate is allowed to distill in the presence of sulfuric acid which </a:t>
            </a:r>
            <a:r>
              <a:rPr lang="en-US" sz="2200" dirty="0" err="1"/>
              <a:t>dessicates</a:t>
            </a:r>
            <a:r>
              <a:rPr lang="en-US" sz="2200" dirty="0"/>
              <a:t> the chloral hydrate to chloral.</a:t>
            </a:r>
          </a:p>
          <a:p>
            <a:pPr marL="0" indent="0" algn="ctr">
              <a:buNone/>
            </a:pPr>
            <a:r>
              <a:rPr lang="pt-BR" sz="2200" dirty="0">
                <a:solidFill>
                  <a:srgbClr val="7030A0"/>
                </a:solidFill>
              </a:rPr>
              <a:t>Cl</a:t>
            </a:r>
            <a:r>
              <a:rPr lang="pt-BR" sz="2200" baseline="-25000" dirty="0">
                <a:solidFill>
                  <a:srgbClr val="7030A0"/>
                </a:solidFill>
              </a:rPr>
              <a:t>3</a:t>
            </a:r>
            <a:r>
              <a:rPr lang="pt-BR" sz="2200" dirty="0">
                <a:solidFill>
                  <a:srgbClr val="7030A0"/>
                </a:solidFill>
              </a:rPr>
              <a:t>CCH(OH)</a:t>
            </a:r>
            <a:r>
              <a:rPr lang="pt-BR" sz="2200" baseline="-25000" dirty="0">
                <a:solidFill>
                  <a:srgbClr val="7030A0"/>
                </a:solidFill>
              </a:rPr>
              <a:t>2</a:t>
            </a:r>
            <a:r>
              <a:rPr lang="pt-BR" sz="2200" dirty="0">
                <a:solidFill>
                  <a:srgbClr val="7030A0"/>
                </a:solidFill>
              </a:rPr>
              <a:t> → </a:t>
            </a:r>
            <a:r>
              <a:rPr lang="pt-BR" sz="2200" dirty="0">
                <a:solidFill>
                  <a:srgbClr val="F60A96"/>
                </a:solidFill>
              </a:rPr>
              <a:t>Cl</a:t>
            </a:r>
            <a:r>
              <a:rPr lang="pt-BR" sz="2200" baseline="-25000" dirty="0">
                <a:solidFill>
                  <a:srgbClr val="F60A96"/>
                </a:solidFill>
              </a:rPr>
              <a:t>3</a:t>
            </a:r>
            <a:r>
              <a:rPr lang="pt-BR" sz="2200" dirty="0">
                <a:solidFill>
                  <a:srgbClr val="F60A96"/>
                </a:solidFill>
              </a:rPr>
              <a:t>CCHO</a:t>
            </a:r>
            <a:r>
              <a:rPr lang="pt-BR" sz="2200" dirty="0">
                <a:solidFill>
                  <a:srgbClr val="7030A0"/>
                </a:solidFill>
              </a:rPr>
              <a:t> + H</a:t>
            </a:r>
            <a:r>
              <a:rPr lang="pt-BR" sz="2200" baseline="-25000" dirty="0">
                <a:solidFill>
                  <a:srgbClr val="7030A0"/>
                </a:solidFill>
              </a:rPr>
              <a:t>2</a:t>
            </a:r>
            <a:r>
              <a:rPr lang="pt-BR" sz="2200" dirty="0">
                <a:solidFill>
                  <a:srgbClr val="7030A0"/>
                </a:solidFill>
              </a:rPr>
              <a:t>O</a:t>
            </a:r>
          </a:p>
          <a:p>
            <a:r>
              <a:rPr lang="en-US" sz="2200" dirty="0"/>
              <a:t>DDT is mainly used as a pesticide. DDT was the first of the modern insecticides. However, the use of this chemical has been restricted to some degree due to its harmful ill effects.</a:t>
            </a:r>
          </a:p>
          <a:p>
            <a:endParaRPr lang="en-US" sz="2200" dirty="0"/>
          </a:p>
        </p:txBody>
      </p:sp>
      <p:sp>
        <p:nvSpPr>
          <p:cNvPr id="4" name="Slide Number Placeholder 3">
            <a:extLst>
              <a:ext uri="{FF2B5EF4-FFF2-40B4-BE49-F238E27FC236}">
                <a16:creationId xmlns:a16="http://schemas.microsoft.com/office/drawing/2014/main" id="{526BF14C-6369-823D-71DA-190FDB743CD4}"/>
              </a:ext>
            </a:extLst>
          </p:cNvPr>
          <p:cNvSpPr>
            <a:spLocks noGrp="1"/>
          </p:cNvSpPr>
          <p:nvPr>
            <p:ph type="sldNum" sz="quarter" idx="12"/>
          </p:nvPr>
        </p:nvSpPr>
        <p:spPr/>
        <p:txBody>
          <a:bodyPr/>
          <a:lstStyle/>
          <a:p>
            <a:fld id="{0B70DE20-B937-49F7-BDB4-D052E7C40283}" type="slidenum">
              <a:rPr lang="en-US" smtClean="0"/>
              <a:t>36</a:t>
            </a:fld>
            <a:endParaRPr lang="en-US" dirty="0"/>
          </a:p>
        </p:txBody>
      </p:sp>
      <p:pic>
        <p:nvPicPr>
          <p:cNvPr id="1026" name="Picture 2" descr="Write structure of D.D.T?">
            <a:extLst>
              <a:ext uri="{FF2B5EF4-FFF2-40B4-BE49-F238E27FC236}">
                <a16:creationId xmlns:a16="http://schemas.microsoft.com/office/drawing/2014/main" id="{155BFFA3-6F71-C217-47D8-DB4A80D49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2944" y="198436"/>
            <a:ext cx="2347344" cy="135586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Chloral">
            <a:extLst>
              <a:ext uri="{FF2B5EF4-FFF2-40B4-BE49-F238E27FC236}">
                <a16:creationId xmlns:a16="http://schemas.microsoft.com/office/drawing/2014/main" id="{664B77E8-9281-92BA-A037-12EBC1201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832" y="3429000"/>
            <a:ext cx="828676" cy="7608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30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2B642-005B-3DA4-7CE1-77BD2FFB7F67}"/>
              </a:ext>
            </a:extLst>
          </p:cNvPr>
          <p:cNvSpPr>
            <a:spLocks noGrp="1"/>
          </p:cNvSpPr>
          <p:nvPr>
            <p:ph type="title"/>
          </p:nvPr>
        </p:nvSpPr>
        <p:spPr>
          <a:xfrm>
            <a:off x="155811" y="81934"/>
            <a:ext cx="10515600" cy="491461"/>
          </a:xfrm>
        </p:spPr>
        <p:txBody>
          <a:bodyPr>
            <a:normAutofit fontScale="90000"/>
          </a:bodyPr>
          <a:lstStyle/>
          <a:p>
            <a:r>
              <a:rPr lang="en-IN" b="1" dirty="0">
                <a:solidFill>
                  <a:srgbClr val="0066FF"/>
                </a:solidFill>
              </a:rPr>
              <a:t>Chloral production</a:t>
            </a:r>
          </a:p>
        </p:txBody>
      </p:sp>
      <p:sp>
        <p:nvSpPr>
          <p:cNvPr id="3" name="Content Placeholder 2">
            <a:extLst>
              <a:ext uri="{FF2B5EF4-FFF2-40B4-BE49-F238E27FC236}">
                <a16:creationId xmlns:a16="http://schemas.microsoft.com/office/drawing/2014/main" id="{4429EBA9-5BDE-E590-F46F-D48ED1520D02}"/>
              </a:ext>
            </a:extLst>
          </p:cNvPr>
          <p:cNvSpPr>
            <a:spLocks noGrp="1"/>
          </p:cNvSpPr>
          <p:nvPr>
            <p:ph idx="1"/>
          </p:nvPr>
        </p:nvSpPr>
        <p:spPr>
          <a:xfrm>
            <a:off x="0" y="810549"/>
            <a:ext cx="11813275" cy="5728363"/>
          </a:xfrm>
        </p:spPr>
        <p:txBody>
          <a:bodyPr>
            <a:normAutofit fontScale="77500" lnSpcReduction="20000"/>
          </a:bodyPr>
          <a:lstStyle/>
          <a:p>
            <a:r>
              <a:rPr lang="en-US" dirty="0"/>
              <a:t>Dry chlorine is initially absorbed into ethanol at room temperature. During this process, the alcohol turns into a syrupy fluid. The operation takes place in a chlorination tank, which yields chloral hydrate and HCl.</a:t>
            </a:r>
          </a:p>
          <a:p>
            <a:r>
              <a:rPr lang="en-US" dirty="0"/>
              <a:t>HCl is removed from the chlorination tank using a partial condenser. Scrubbing is used to recover gas from non-condensable HCl. The liquid from the partial condenser is returned to the chlorinator.</a:t>
            </a:r>
          </a:p>
          <a:p>
            <a:r>
              <a:rPr lang="en-US" dirty="0"/>
              <a:t>The condensate from the chlorination tank is routed to a still, where it is distilled in the presence of sulfuric acid, which acts as a desiccant.</a:t>
            </a:r>
          </a:p>
          <a:p>
            <a:r>
              <a:rPr lang="en-US" dirty="0"/>
              <a:t>Eventually, the still is operated at high temperatures, with steam used for heating. Because chloral hydrate conversion to chloral is a sensitive reaction, cooling water is circulated in the jacket to keep the operation under control.</a:t>
            </a:r>
          </a:p>
          <a:p>
            <a:r>
              <a:rPr lang="en-US" dirty="0"/>
              <a:t>After the reaction, the batch still produces waste acid at the bottom and clear chloral liquid at the top, as well as vent gases. Eventually, chloral is treated with lime to remove the dissolved acidic impurities.</a:t>
            </a:r>
          </a:p>
          <a:p>
            <a:r>
              <a:rPr lang="en-US" dirty="0"/>
              <a:t>The purified crude chloral is then distilled in another still to remove any chloral hydrates present in the stream. As a result, the second distillation unit also operates in the presence of H</a:t>
            </a:r>
            <a:r>
              <a:rPr lang="en-US" baseline="-25000" dirty="0"/>
              <a:t>2</a:t>
            </a:r>
            <a:r>
              <a:rPr lang="en-US" dirty="0"/>
              <a:t>SO</a:t>
            </a:r>
            <a:r>
              <a:rPr lang="en-US" baseline="-25000" dirty="0"/>
              <a:t>4</a:t>
            </a:r>
            <a:r>
              <a:rPr lang="en-US" dirty="0"/>
              <a:t>.The vapors released during this step (from the partial condenser) are directed to the vent scrubber.</a:t>
            </a:r>
          </a:p>
          <a:p>
            <a:r>
              <a:rPr lang="en-US" dirty="0"/>
              <a:t>The distillation unit eventually produces chloral, and the chloral hydrate is recycled back into the chloral hydrate converter.</a:t>
            </a:r>
          </a:p>
          <a:p>
            <a:endParaRPr lang="en-IN" dirty="0"/>
          </a:p>
        </p:txBody>
      </p:sp>
      <p:sp>
        <p:nvSpPr>
          <p:cNvPr id="4" name="Slide Number Placeholder 3">
            <a:extLst>
              <a:ext uri="{FF2B5EF4-FFF2-40B4-BE49-F238E27FC236}">
                <a16:creationId xmlns:a16="http://schemas.microsoft.com/office/drawing/2014/main" id="{89932E83-8C6C-C8F5-013B-A876DCAAF7C6}"/>
              </a:ext>
            </a:extLst>
          </p:cNvPr>
          <p:cNvSpPr>
            <a:spLocks noGrp="1"/>
          </p:cNvSpPr>
          <p:nvPr>
            <p:ph type="sldNum" sz="quarter" idx="12"/>
          </p:nvPr>
        </p:nvSpPr>
        <p:spPr/>
        <p:txBody>
          <a:bodyPr/>
          <a:lstStyle/>
          <a:p>
            <a:fld id="{0B70DE20-B937-49F7-BDB4-D052E7C40283}" type="slidenum">
              <a:rPr lang="en-US" smtClean="0"/>
              <a:t>37</a:t>
            </a:fld>
            <a:endParaRPr lang="en-US"/>
          </a:p>
        </p:txBody>
      </p:sp>
    </p:spTree>
    <p:extLst>
      <p:ext uri="{BB962C8B-B14F-4D97-AF65-F5344CB8AC3E}">
        <p14:creationId xmlns:p14="http://schemas.microsoft.com/office/powerpoint/2010/main" val="2051999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58616-A232-57BB-815D-5BA8FBAA7F34}"/>
              </a:ext>
            </a:extLst>
          </p:cNvPr>
          <p:cNvSpPr>
            <a:spLocks noGrp="1"/>
          </p:cNvSpPr>
          <p:nvPr>
            <p:ph type="title"/>
          </p:nvPr>
        </p:nvSpPr>
        <p:spPr>
          <a:xfrm>
            <a:off x="169460" y="36228"/>
            <a:ext cx="10515600" cy="644809"/>
          </a:xfrm>
        </p:spPr>
        <p:txBody>
          <a:bodyPr>
            <a:normAutofit fontScale="90000"/>
          </a:bodyPr>
          <a:lstStyle/>
          <a:p>
            <a:r>
              <a:rPr lang="en-IN" b="1" dirty="0">
                <a:solidFill>
                  <a:srgbClr val="0066FF"/>
                </a:solidFill>
              </a:rPr>
              <a:t>DDT production</a:t>
            </a:r>
          </a:p>
        </p:txBody>
      </p:sp>
      <p:sp>
        <p:nvSpPr>
          <p:cNvPr id="3" name="Content Placeholder 2">
            <a:extLst>
              <a:ext uri="{FF2B5EF4-FFF2-40B4-BE49-F238E27FC236}">
                <a16:creationId xmlns:a16="http://schemas.microsoft.com/office/drawing/2014/main" id="{D4CAAB19-3481-BEB4-2435-3A2A8BD76657}"/>
              </a:ext>
            </a:extLst>
          </p:cNvPr>
          <p:cNvSpPr>
            <a:spLocks noGrp="1"/>
          </p:cNvSpPr>
          <p:nvPr>
            <p:ph idx="1"/>
          </p:nvPr>
        </p:nvSpPr>
        <p:spPr>
          <a:xfrm>
            <a:off x="0" y="681037"/>
            <a:ext cx="12022540" cy="6040438"/>
          </a:xfrm>
        </p:spPr>
        <p:txBody>
          <a:bodyPr/>
          <a:lstStyle/>
          <a:p>
            <a:r>
              <a:rPr lang="en-US" dirty="0"/>
              <a:t>Purified chloral, </a:t>
            </a:r>
            <a:r>
              <a:rPr lang="en-US" dirty="0" err="1"/>
              <a:t>monochlorobenzene</a:t>
            </a:r>
            <a:r>
              <a:rPr lang="en-US" dirty="0"/>
              <a:t>, and oleum are allowed to enter the DDT condensation unit.</a:t>
            </a:r>
          </a:p>
          <a:p>
            <a:r>
              <a:rPr lang="en-US" dirty="0"/>
              <a:t>After condensation, the organic layer and spent acid are withdrawn. The organic layer consists of DDT and </a:t>
            </a:r>
            <a:r>
              <a:rPr lang="en-US" dirty="0" err="1"/>
              <a:t>monochlorobenzene</a:t>
            </a:r>
            <a:r>
              <a:rPr lang="en-US" dirty="0"/>
              <a:t>. This is first neutralized with soda ash.</a:t>
            </a:r>
          </a:p>
          <a:p>
            <a:r>
              <a:rPr lang="en-US" dirty="0"/>
              <a:t>After the reaction, the organic layer is sent to a dryer, where the vapors enter a total condenser, which is followed by a gravity separator.</a:t>
            </a:r>
          </a:p>
          <a:p>
            <a:r>
              <a:rPr lang="en-US" dirty="0"/>
              <a:t>The gravity settling unit separates </a:t>
            </a:r>
            <a:r>
              <a:rPr lang="en-US" dirty="0" err="1"/>
              <a:t>monochlorobenzene</a:t>
            </a:r>
            <a:r>
              <a:rPr lang="en-US" dirty="0"/>
              <a:t> from the other organic impurities.</a:t>
            </a:r>
          </a:p>
          <a:p>
            <a:r>
              <a:rPr lang="en-US" dirty="0"/>
              <a:t>The </a:t>
            </a:r>
            <a:r>
              <a:rPr lang="en-US" dirty="0" err="1"/>
              <a:t>monochlorobenzene</a:t>
            </a:r>
            <a:r>
              <a:rPr lang="en-US" dirty="0"/>
              <a:t> is recycled back to the condensation unit that is meant for preparing the DDT.</a:t>
            </a:r>
          </a:p>
          <a:p>
            <a:r>
              <a:rPr lang="en-US" dirty="0"/>
              <a:t>The Dryer produces DDT powder which is sent for casting/</a:t>
            </a:r>
            <a:r>
              <a:rPr lang="en-US" dirty="0" err="1"/>
              <a:t>pelletization</a:t>
            </a:r>
            <a:r>
              <a:rPr lang="en-US" dirty="0"/>
              <a:t> process to obtain the DDT in either flakes or in pellets for sale.</a:t>
            </a:r>
            <a:endParaRPr lang="en-IN" dirty="0"/>
          </a:p>
        </p:txBody>
      </p:sp>
      <p:sp>
        <p:nvSpPr>
          <p:cNvPr id="4" name="Slide Number Placeholder 3">
            <a:extLst>
              <a:ext uri="{FF2B5EF4-FFF2-40B4-BE49-F238E27FC236}">
                <a16:creationId xmlns:a16="http://schemas.microsoft.com/office/drawing/2014/main" id="{49EEA5D9-FB1F-80A9-2C1B-9F1EA7917337}"/>
              </a:ext>
            </a:extLst>
          </p:cNvPr>
          <p:cNvSpPr>
            <a:spLocks noGrp="1"/>
          </p:cNvSpPr>
          <p:nvPr>
            <p:ph type="sldNum" sz="quarter" idx="12"/>
          </p:nvPr>
        </p:nvSpPr>
        <p:spPr/>
        <p:txBody>
          <a:bodyPr/>
          <a:lstStyle/>
          <a:p>
            <a:fld id="{0B70DE20-B937-49F7-BDB4-D052E7C40283}" type="slidenum">
              <a:rPr lang="en-US" smtClean="0"/>
              <a:t>38</a:t>
            </a:fld>
            <a:endParaRPr lang="en-US"/>
          </a:p>
        </p:txBody>
      </p:sp>
    </p:spTree>
    <p:extLst>
      <p:ext uri="{BB962C8B-B14F-4D97-AF65-F5344CB8AC3E}">
        <p14:creationId xmlns:p14="http://schemas.microsoft.com/office/powerpoint/2010/main" val="949275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ADAD-74AD-1339-5475-375594713D6D}"/>
              </a:ext>
            </a:extLst>
          </p:cNvPr>
          <p:cNvSpPr>
            <a:spLocks noGrp="1"/>
          </p:cNvSpPr>
          <p:nvPr>
            <p:ph type="title"/>
          </p:nvPr>
        </p:nvSpPr>
        <p:spPr>
          <a:xfrm>
            <a:off x="483358" y="0"/>
            <a:ext cx="10515600" cy="600501"/>
          </a:xfrm>
        </p:spPr>
        <p:txBody>
          <a:bodyPr>
            <a:normAutofit fontScale="90000"/>
          </a:bodyPr>
          <a:lstStyle/>
          <a:p>
            <a:r>
              <a:rPr lang="en-IN" sz="4000" b="1" i="1" dirty="0">
                <a:solidFill>
                  <a:srgbClr val="002060"/>
                </a:solidFill>
              </a:rPr>
              <a:t>DDT production: process flow diagram</a:t>
            </a:r>
            <a:endParaRPr lang="en-US" sz="4000" i="1" dirty="0"/>
          </a:p>
        </p:txBody>
      </p:sp>
      <p:pic>
        <p:nvPicPr>
          <p:cNvPr id="6" name="Content Placeholder 5">
            <a:extLst>
              <a:ext uri="{FF2B5EF4-FFF2-40B4-BE49-F238E27FC236}">
                <a16:creationId xmlns:a16="http://schemas.microsoft.com/office/drawing/2014/main" id="{0699A91F-35DF-82C3-0189-00EEB1A01ED2}"/>
              </a:ext>
            </a:extLst>
          </p:cNvPr>
          <p:cNvPicPr>
            <a:picLocks noGrp="1" noChangeAspect="1"/>
          </p:cNvPicPr>
          <p:nvPr>
            <p:ph idx="1"/>
          </p:nvPr>
        </p:nvPicPr>
        <p:blipFill>
          <a:blip r:embed="rId2"/>
          <a:stretch>
            <a:fillRect/>
          </a:stretch>
        </p:blipFill>
        <p:spPr>
          <a:xfrm>
            <a:off x="1651379" y="568481"/>
            <a:ext cx="9347579" cy="6289519"/>
          </a:xfrm>
        </p:spPr>
      </p:pic>
      <p:sp>
        <p:nvSpPr>
          <p:cNvPr id="4" name="Slide Number Placeholder 3">
            <a:extLst>
              <a:ext uri="{FF2B5EF4-FFF2-40B4-BE49-F238E27FC236}">
                <a16:creationId xmlns:a16="http://schemas.microsoft.com/office/drawing/2014/main" id="{EFD8BAB3-BE28-115D-597B-C5104962044D}"/>
              </a:ext>
            </a:extLst>
          </p:cNvPr>
          <p:cNvSpPr>
            <a:spLocks noGrp="1"/>
          </p:cNvSpPr>
          <p:nvPr>
            <p:ph type="sldNum" sz="quarter" idx="12"/>
          </p:nvPr>
        </p:nvSpPr>
        <p:spPr/>
        <p:txBody>
          <a:bodyPr/>
          <a:lstStyle/>
          <a:p>
            <a:fld id="{0B70DE20-B937-49F7-BDB4-D052E7C40283}" type="slidenum">
              <a:rPr lang="en-US" smtClean="0"/>
              <a:t>39</a:t>
            </a:fld>
            <a:endParaRPr lang="en-US"/>
          </a:p>
        </p:txBody>
      </p:sp>
    </p:spTree>
    <p:extLst>
      <p:ext uri="{BB962C8B-B14F-4D97-AF65-F5344CB8AC3E}">
        <p14:creationId xmlns:p14="http://schemas.microsoft.com/office/powerpoint/2010/main" val="99567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44254-AE67-9835-3A31-4195D7F97C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E3D8D-C8D6-6B8C-B53C-A8BE86E3E668}"/>
              </a:ext>
            </a:extLst>
          </p:cNvPr>
          <p:cNvSpPr>
            <a:spLocks noGrp="1"/>
          </p:cNvSpPr>
          <p:nvPr>
            <p:ph type="title"/>
          </p:nvPr>
        </p:nvSpPr>
        <p:spPr>
          <a:xfrm>
            <a:off x="679579" y="157132"/>
            <a:ext cx="10515600" cy="47417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80D0ADB-2339-77D3-4485-1B2DDD576669}"/>
              </a:ext>
            </a:extLst>
          </p:cNvPr>
          <p:cNvSpPr>
            <a:spLocks noGrp="1"/>
          </p:cNvSpPr>
          <p:nvPr>
            <p:ph idx="1"/>
          </p:nvPr>
        </p:nvSpPr>
        <p:spPr>
          <a:xfrm>
            <a:off x="122830" y="780855"/>
            <a:ext cx="11846257" cy="5946775"/>
          </a:xfrm>
        </p:spPr>
        <p:txBody>
          <a:bodyPr>
            <a:noAutofit/>
          </a:bodyPr>
          <a:lstStyle/>
          <a:p>
            <a:r>
              <a:rPr lang="en-US" sz="2400" dirty="0">
                <a:solidFill>
                  <a:srgbClr val="0070C0"/>
                </a:solidFill>
              </a:rPr>
              <a:t>The reactor could be a jacketed tower where water is used as a cooling fluid in the jacket to control the reactor temperature.</a:t>
            </a:r>
          </a:p>
          <a:p>
            <a:r>
              <a:rPr lang="en-US" sz="2400" dirty="0"/>
              <a:t>The alkylator product is sent to a cooler which upon cooling to 40</a:t>
            </a:r>
            <a:r>
              <a:rPr lang="en-US" sz="2400" baseline="30000" dirty="0"/>
              <a:t>o</a:t>
            </a:r>
            <a:r>
              <a:rPr lang="en-US" sz="2400" dirty="0"/>
              <a:t>C separates the aluminum chloride complex stream from the product stream. The other stream from the cooler is the ethylbenzene rich product stream.</a:t>
            </a:r>
          </a:p>
          <a:p>
            <a:r>
              <a:rPr lang="en-US" sz="2400" dirty="0">
                <a:solidFill>
                  <a:srgbClr val="0070C0"/>
                </a:solidFill>
              </a:rPr>
              <a:t>The aluminum chloride stream is partially recycled to the alkylator so as to maintain the required catalyst requirements. The other portion of the AlCl</a:t>
            </a:r>
            <a:r>
              <a:rPr lang="en-US" sz="2400" baseline="-25000" dirty="0">
                <a:solidFill>
                  <a:srgbClr val="0070C0"/>
                </a:solidFill>
              </a:rPr>
              <a:t>3</a:t>
            </a:r>
            <a:r>
              <a:rPr lang="en-US" sz="2400" dirty="0">
                <a:solidFill>
                  <a:srgbClr val="0070C0"/>
                </a:solidFill>
              </a:rPr>
              <a:t> complex is sent to a dealkylator unit in which the feed is heated to 200 </a:t>
            </a:r>
            <a:r>
              <a:rPr lang="en-US" sz="2400" baseline="30000" dirty="0">
                <a:solidFill>
                  <a:srgbClr val="0070C0"/>
                </a:solidFill>
              </a:rPr>
              <a:t>o</a:t>
            </a:r>
            <a:r>
              <a:rPr lang="en-US" sz="2400" dirty="0">
                <a:solidFill>
                  <a:srgbClr val="0070C0"/>
                </a:solidFill>
              </a:rPr>
              <a:t>C. By doing so, the </a:t>
            </a:r>
            <a:r>
              <a:rPr lang="en-US" sz="2400" dirty="0" err="1">
                <a:solidFill>
                  <a:srgbClr val="0070C0"/>
                </a:solidFill>
              </a:rPr>
              <a:t>polyethylbenzenes</a:t>
            </a:r>
            <a:r>
              <a:rPr lang="en-US" sz="2400" dirty="0">
                <a:solidFill>
                  <a:srgbClr val="0070C0"/>
                </a:solidFill>
              </a:rPr>
              <a:t> formed in the alkylator are converted to benzene and ethylbenzene (cracking reaction).</a:t>
            </a:r>
          </a:p>
          <a:p>
            <a:r>
              <a:rPr lang="en-US" sz="2400" dirty="0"/>
              <a:t>The benzene and ethylbenzene are returned to the cooler.</a:t>
            </a:r>
          </a:p>
          <a:p>
            <a:r>
              <a:rPr lang="en-US" sz="2400" dirty="0">
                <a:solidFill>
                  <a:srgbClr val="0070C0"/>
                </a:solidFill>
              </a:rPr>
              <a:t>The delkylator produces a residue product consisting of </a:t>
            </a:r>
            <a:r>
              <a:rPr lang="en-US" sz="2400" u="sng" dirty="0">
                <a:solidFill>
                  <a:srgbClr val="0070C0"/>
                </a:solidFill>
              </a:rPr>
              <a:t>tar + AlCl</a:t>
            </a:r>
            <a:r>
              <a:rPr lang="en-US" sz="2400" u="sng" baseline="-25000" dirty="0">
                <a:solidFill>
                  <a:srgbClr val="0070C0"/>
                </a:solidFill>
              </a:rPr>
              <a:t>3</a:t>
            </a:r>
            <a:r>
              <a:rPr lang="en-US" sz="2400" u="sng" dirty="0">
                <a:solidFill>
                  <a:srgbClr val="0070C0"/>
                </a:solidFill>
              </a:rPr>
              <a:t> </a:t>
            </a:r>
            <a:r>
              <a:rPr lang="en-US" sz="2400" dirty="0">
                <a:solidFill>
                  <a:srgbClr val="0070C0"/>
                </a:solidFill>
              </a:rPr>
              <a:t>mixture.</a:t>
            </a:r>
          </a:p>
          <a:p>
            <a:r>
              <a:rPr lang="en-US" sz="2400" dirty="0"/>
              <a:t>From this mixture, AlCl</a:t>
            </a:r>
            <a:r>
              <a:rPr lang="en-US" sz="2400" baseline="-25000" dirty="0"/>
              <a:t>3</a:t>
            </a:r>
            <a:r>
              <a:rPr lang="en-US" sz="2400" dirty="0"/>
              <a:t> is recovered using water extraction as AlCl</a:t>
            </a:r>
            <a:r>
              <a:rPr lang="en-US" sz="2400" baseline="-25000" dirty="0"/>
              <a:t>3 </a:t>
            </a:r>
            <a:r>
              <a:rPr lang="en-US" sz="2400" dirty="0"/>
              <a:t>is soluble in water. From there AlCl</a:t>
            </a:r>
            <a:r>
              <a:rPr lang="en-US" sz="2400" baseline="-25000" dirty="0"/>
              <a:t>3</a:t>
            </a:r>
            <a:r>
              <a:rPr lang="en-US" sz="2400" dirty="0"/>
              <a:t> is recovered from the water and returned back to the alkylation reactor.</a:t>
            </a:r>
          </a:p>
          <a:p>
            <a:r>
              <a:rPr lang="en-US" sz="2400" dirty="0">
                <a:solidFill>
                  <a:srgbClr val="0070C0"/>
                </a:solidFill>
              </a:rPr>
              <a:t>The product stream from the cooler consisting of ethylbenzene is mixed with 50 % NaOH to remove acidic impurities. Eventually, after settling waste is eliminated.</a:t>
            </a:r>
            <a:br>
              <a:rPr lang="en-US" sz="2400" dirty="0">
                <a:solidFill>
                  <a:srgbClr val="0070C0"/>
                </a:solidFill>
              </a:rPr>
            </a:br>
            <a:endParaRPr lang="en-US" sz="2400" dirty="0">
              <a:solidFill>
                <a:srgbClr val="0070C0"/>
              </a:solidFill>
            </a:endParaRPr>
          </a:p>
        </p:txBody>
      </p:sp>
      <p:sp>
        <p:nvSpPr>
          <p:cNvPr id="4" name="Slide Number Placeholder 3">
            <a:extLst>
              <a:ext uri="{FF2B5EF4-FFF2-40B4-BE49-F238E27FC236}">
                <a16:creationId xmlns:a16="http://schemas.microsoft.com/office/drawing/2014/main" id="{F81D0C46-6ED7-3175-A06B-25A2FBEA1A42}"/>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423488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358B-2ED3-12CD-4BFB-C973E8266035}"/>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70CB032E-1C39-224D-319F-1AA39F4983FC}"/>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16787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EE5CF-6D71-50AD-39A3-19CDC295C9E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DA594-F4F2-91EB-A046-F329FF05A070}"/>
              </a:ext>
            </a:extLst>
          </p:cNvPr>
          <p:cNvSpPr>
            <a:spLocks noGrp="1"/>
          </p:cNvSpPr>
          <p:nvPr>
            <p:ph idx="1"/>
          </p:nvPr>
        </p:nvSpPr>
        <p:spPr>
          <a:xfrm>
            <a:off x="251928" y="755781"/>
            <a:ext cx="11793892" cy="5965694"/>
          </a:xfrm>
        </p:spPr>
        <p:txBody>
          <a:bodyPr>
            <a:normAutofit fontScale="92500" lnSpcReduction="20000"/>
          </a:bodyPr>
          <a:lstStyle/>
          <a:p>
            <a:r>
              <a:rPr lang="en-US" dirty="0">
                <a:solidFill>
                  <a:srgbClr val="0070C0"/>
                </a:solidFill>
              </a:rPr>
              <a:t>The purified </a:t>
            </a:r>
            <a:r>
              <a:rPr lang="en-US" dirty="0" err="1">
                <a:solidFill>
                  <a:srgbClr val="0070C0"/>
                </a:solidFill>
              </a:rPr>
              <a:t>ethylbenzene</a:t>
            </a:r>
            <a:r>
              <a:rPr lang="en-US" dirty="0">
                <a:solidFill>
                  <a:srgbClr val="0070C0"/>
                </a:solidFill>
              </a:rPr>
              <a:t> then enters a stripper that separates </a:t>
            </a:r>
            <a:r>
              <a:rPr lang="en-US" dirty="0" err="1">
                <a:solidFill>
                  <a:srgbClr val="0070C0"/>
                </a:solidFill>
              </a:rPr>
              <a:t>ethylbenzene</a:t>
            </a:r>
            <a:r>
              <a:rPr lang="en-US" dirty="0">
                <a:solidFill>
                  <a:srgbClr val="0070C0"/>
                </a:solidFill>
              </a:rPr>
              <a:t> + benzene from the </a:t>
            </a:r>
            <a:r>
              <a:rPr lang="en-US" dirty="0" err="1">
                <a:solidFill>
                  <a:srgbClr val="0070C0"/>
                </a:solidFill>
              </a:rPr>
              <a:t>polyalkylbenzenes</a:t>
            </a:r>
            <a:r>
              <a:rPr lang="en-US" dirty="0">
                <a:solidFill>
                  <a:srgbClr val="0070C0"/>
                </a:solidFill>
              </a:rPr>
              <a:t>. The </a:t>
            </a:r>
            <a:r>
              <a:rPr lang="en-US" dirty="0" err="1">
                <a:solidFill>
                  <a:srgbClr val="0070C0"/>
                </a:solidFill>
              </a:rPr>
              <a:t>polyalkylbenzenes</a:t>
            </a:r>
            <a:r>
              <a:rPr lang="en-US" dirty="0">
                <a:solidFill>
                  <a:srgbClr val="0070C0"/>
                </a:solidFill>
              </a:rPr>
              <a:t> are sent to a </a:t>
            </a:r>
            <a:r>
              <a:rPr lang="en-US" dirty="0" err="1">
                <a:solidFill>
                  <a:srgbClr val="0070C0"/>
                </a:solidFill>
              </a:rPr>
              <a:t>polyalkyl</a:t>
            </a:r>
            <a:r>
              <a:rPr lang="en-US" dirty="0">
                <a:solidFill>
                  <a:srgbClr val="0070C0"/>
                </a:solidFill>
              </a:rPr>
              <a:t> still that separates the benzene + </a:t>
            </a:r>
            <a:r>
              <a:rPr lang="en-US" dirty="0" err="1">
                <a:solidFill>
                  <a:srgbClr val="0070C0"/>
                </a:solidFill>
              </a:rPr>
              <a:t>ethylbenzenes</a:t>
            </a:r>
            <a:r>
              <a:rPr lang="en-US" dirty="0">
                <a:solidFill>
                  <a:srgbClr val="0070C0"/>
                </a:solidFill>
              </a:rPr>
              <a:t> from the </a:t>
            </a:r>
            <a:r>
              <a:rPr lang="en-US" dirty="0" err="1">
                <a:solidFill>
                  <a:srgbClr val="0070C0"/>
                </a:solidFill>
              </a:rPr>
              <a:t>polyalkylbenzenes</a:t>
            </a:r>
            <a:r>
              <a:rPr lang="en-US" dirty="0">
                <a:solidFill>
                  <a:srgbClr val="0070C0"/>
                </a:solidFill>
              </a:rPr>
              <a:t> (bottom product). The polyalkyl still is operated under vacuum. </a:t>
            </a:r>
          </a:p>
          <a:p>
            <a:r>
              <a:rPr lang="en-US" dirty="0"/>
              <a:t>The polyalkylbenzenes are fed to the dealkylator and the benzene + ethylbenzene rich stream is sent to a heat integrated exchanger that extracts heat from the vent gases and then eventually enters the alkylation reactor.</a:t>
            </a:r>
          </a:p>
          <a:p>
            <a:r>
              <a:rPr lang="en-US" dirty="0">
                <a:solidFill>
                  <a:srgbClr val="0070C0"/>
                </a:solidFill>
              </a:rPr>
              <a:t>The top product from the stripper is ethylbenzene + benzene and it enters a benzene column that separates wet benzene from crude ethylbenzene. The wet benzene is recycled to the azeotropic dryer where it is mixed with fresh wet benzene to enter the azeotropic dryer.</a:t>
            </a:r>
          </a:p>
          <a:p>
            <a:r>
              <a:rPr lang="en-US" dirty="0"/>
              <a:t>The crude ethylbenzene is further purified in a fractionator where the bottom product is mixed with the top product of the polyalkyl still. Thereby, the stream enters the heat integrated exchanger.</a:t>
            </a:r>
          </a:p>
          <a:p>
            <a:r>
              <a:rPr lang="en-US" dirty="0">
                <a:solidFill>
                  <a:srgbClr val="0070C0"/>
                </a:solidFill>
              </a:rPr>
              <a:t>The ethylbenzene is further subjected to caustic wash and finally it is sent to a dryer to produce dry ethylbenzene.</a:t>
            </a:r>
          </a:p>
        </p:txBody>
      </p:sp>
      <p:sp>
        <p:nvSpPr>
          <p:cNvPr id="4" name="Slide Number Placeholder 3">
            <a:extLst>
              <a:ext uri="{FF2B5EF4-FFF2-40B4-BE49-F238E27FC236}">
                <a16:creationId xmlns:a16="http://schemas.microsoft.com/office/drawing/2014/main" id="{48BAD365-6E4F-C9E3-CE10-2684D068AE69}"/>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85527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F3B2F-DD21-C9AC-5D31-FA7BCC32B03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A19DC6-FB54-F04A-E11D-E723EEEF0BF2}"/>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8" name="TextBox 7">
            <a:extLst>
              <a:ext uri="{FF2B5EF4-FFF2-40B4-BE49-F238E27FC236}">
                <a16:creationId xmlns:a16="http://schemas.microsoft.com/office/drawing/2014/main" id="{7A9940CE-21D6-7A13-F614-AE5A406E5801}"/>
              </a:ext>
            </a:extLst>
          </p:cNvPr>
          <p:cNvSpPr txBox="1"/>
          <p:nvPr/>
        </p:nvSpPr>
        <p:spPr>
          <a:xfrm>
            <a:off x="245974" y="5987018"/>
            <a:ext cx="6097554" cy="369332"/>
          </a:xfrm>
          <a:prstGeom prst="rect">
            <a:avLst/>
          </a:prstGeom>
          <a:noFill/>
        </p:spPr>
        <p:txBody>
          <a:bodyPr wrap="square">
            <a:spAutoFit/>
          </a:bodyPr>
          <a:lstStyle/>
          <a:p>
            <a:r>
              <a:rPr lang="en-IN">
                <a:solidFill>
                  <a:schemeClr val="bg1">
                    <a:lumMod val="95000"/>
                  </a:schemeClr>
                </a:solidFill>
              </a:rPr>
              <a:t>https://nptel.ac.in/courses/103103029</a:t>
            </a:r>
            <a:endParaRPr lang="en-IN" dirty="0">
              <a:solidFill>
                <a:schemeClr val="bg1">
                  <a:lumMod val="95000"/>
                </a:schemeClr>
              </a:solidFill>
            </a:endParaRPr>
          </a:p>
        </p:txBody>
      </p:sp>
      <p:pic>
        <p:nvPicPr>
          <p:cNvPr id="17" name="Picture 16">
            <a:extLst>
              <a:ext uri="{FF2B5EF4-FFF2-40B4-BE49-F238E27FC236}">
                <a16:creationId xmlns:a16="http://schemas.microsoft.com/office/drawing/2014/main" id="{087B6300-C924-341F-8917-4D5FF37B1D72}"/>
              </a:ext>
            </a:extLst>
          </p:cNvPr>
          <p:cNvPicPr>
            <a:picLocks noChangeAspect="1"/>
          </p:cNvPicPr>
          <p:nvPr/>
        </p:nvPicPr>
        <p:blipFill>
          <a:blip r:embed="rId2"/>
          <a:stretch>
            <a:fillRect/>
          </a:stretch>
        </p:blipFill>
        <p:spPr>
          <a:xfrm>
            <a:off x="1921358" y="0"/>
            <a:ext cx="8349283" cy="6858000"/>
          </a:xfrm>
          <a:prstGeom prst="rect">
            <a:avLst/>
          </a:prstGeom>
        </p:spPr>
      </p:pic>
    </p:spTree>
    <p:extLst>
      <p:ext uri="{BB962C8B-B14F-4D97-AF65-F5344CB8AC3E}">
        <p14:creationId xmlns:p14="http://schemas.microsoft.com/office/powerpoint/2010/main" val="279002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AA68E-08A8-CBE4-D050-66C93C55CCE3}"/>
              </a:ext>
            </a:extLst>
          </p:cNvPr>
          <p:cNvSpPr>
            <a:spLocks noGrp="1"/>
          </p:cNvSpPr>
          <p:nvPr>
            <p:ph type="title"/>
          </p:nvPr>
        </p:nvSpPr>
        <p:spPr>
          <a:xfrm>
            <a:off x="141028" y="0"/>
            <a:ext cx="10515600" cy="818818"/>
          </a:xfrm>
        </p:spPr>
        <p:txBody>
          <a:bodyPr>
            <a:normAutofit/>
          </a:bodyPr>
          <a:lstStyle/>
          <a:p>
            <a:r>
              <a:rPr lang="en-IN" sz="4000" b="1" dirty="0">
                <a:solidFill>
                  <a:schemeClr val="accent2">
                    <a:lumMod val="50000"/>
                  </a:schemeClr>
                </a:solidFill>
              </a:rPr>
              <a:t>Styrene from Ethylbenzene </a:t>
            </a:r>
          </a:p>
        </p:txBody>
      </p:sp>
      <p:sp>
        <p:nvSpPr>
          <p:cNvPr id="3" name="Content Placeholder 2">
            <a:extLst>
              <a:ext uri="{FF2B5EF4-FFF2-40B4-BE49-F238E27FC236}">
                <a16:creationId xmlns:a16="http://schemas.microsoft.com/office/drawing/2014/main" id="{491F3DB0-ABDC-74C5-E780-19E8B5CEA4B1}"/>
              </a:ext>
            </a:extLst>
          </p:cNvPr>
          <p:cNvSpPr>
            <a:spLocks noGrp="1"/>
          </p:cNvSpPr>
          <p:nvPr>
            <p:ph idx="1"/>
          </p:nvPr>
        </p:nvSpPr>
        <p:spPr>
          <a:xfrm>
            <a:off x="1" y="914449"/>
            <a:ext cx="9280478" cy="5943551"/>
          </a:xfrm>
        </p:spPr>
        <p:txBody>
          <a:bodyPr>
            <a:normAutofit fontScale="92500" lnSpcReduction="20000"/>
          </a:bodyPr>
          <a:lstStyle/>
          <a:p>
            <a:pPr algn="just"/>
            <a:r>
              <a:rPr lang="en-US" sz="2000" b="0" i="0" dirty="0">
                <a:solidFill>
                  <a:srgbClr val="000000"/>
                </a:solidFill>
                <a:effectLst/>
              </a:rPr>
              <a:t>The ethylbenzene (dry) is heated with superheated steam to enter the catalytic </a:t>
            </a:r>
            <a:r>
              <a:rPr lang="en-US" sz="2000" b="0" i="0" dirty="0" err="1">
                <a:solidFill>
                  <a:srgbClr val="000000"/>
                </a:solidFill>
                <a:effectLst/>
              </a:rPr>
              <a:t>dehydrogenator</a:t>
            </a:r>
            <a:r>
              <a:rPr lang="en-US" sz="2000" b="0" i="0" dirty="0">
                <a:solidFill>
                  <a:srgbClr val="000000"/>
                </a:solidFill>
                <a:effectLst/>
              </a:rPr>
              <a:t>. Excess steam is used in this process. The feed pre-heating is</a:t>
            </a:r>
            <a:r>
              <a:rPr lang="en-US" sz="3600" dirty="0"/>
              <a:t> </a:t>
            </a:r>
            <a:r>
              <a:rPr lang="en-US" sz="2000" b="0" i="0" dirty="0">
                <a:solidFill>
                  <a:srgbClr val="000000"/>
                </a:solidFill>
                <a:effectLst/>
              </a:rPr>
              <a:t>carried out using the product vapour stream. </a:t>
            </a:r>
            <a:r>
              <a:rPr lang="en-US" sz="2000" b="0" i="1" dirty="0">
                <a:solidFill>
                  <a:schemeClr val="accent5">
                    <a:lumMod val="50000"/>
                  </a:schemeClr>
                </a:solidFill>
                <a:effectLst/>
              </a:rPr>
              <a:t>The reaction is gas phase catalytic reaction.</a:t>
            </a:r>
            <a:r>
              <a:rPr lang="en-US" sz="3600" i="1" dirty="0">
                <a:solidFill>
                  <a:schemeClr val="accent5">
                    <a:lumMod val="50000"/>
                  </a:schemeClr>
                </a:solidFill>
              </a:rPr>
              <a:t> </a:t>
            </a:r>
          </a:p>
          <a:p>
            <a:pPr algn="just"/>
            <a:r>
              <a:rPr lang="en-US" sz="2000" b="0" i="0" dirty="0">
                <a:solidFill>
                  <a:srgbClr val="000000"/>
                </a:solidFill>
                <a:effectLst/>
              </a:rPr>
              <a:t>The vapour stream after cooling with the feed stream in a heat integrated exchanger is fed to a quench tower using steam quenching.</a:t>
            </a:r>
          </a:p>
          <a:p>
            <a:pPr algn="just"/>
            <a:r>
              <a:rPr lang="en-US" sz="2000" b="0" i="0" dirty="0">
                <a:solidFill>
                  <a:srgbClr val="000000"/>
                </a:solidFill>
                <a:effectLst/>
              </a:rPr>
              <a:t>After quenching, partial condensation of the quenched vapors produces three streams one being the vapour vent, the other being water and the third being the organic phase rich with styrene.</a:t>
            </a:r>
          </a:p>
          <a:p>
            <a:pPr algn="just"/>
            <a:r>
              <a:rPr lang="en-US" sz="2000" b="0" i="0" dirty="0">
                <a:solidFill>
                  <a:srgbClr val="000000"/>
                </a:solidFill>
                <a:effectLst/>
              </a:rPr>
              <a:t>The styrene rich stream is sent first to a benzene column to recover the benzene + toluene and this is sent to a benzene-toluene distillation column to recover benzene. The benzene is sent to the azeotropic distillation unit as a raw-material.</a:t>
            </a:r>
          </a:p>
          <a:p>
            <a:pPr algn="just"/>
            <a:r>
              <a:rPr lang="en-US" sz="2000" b="0" i="0" dirty="0">
                <a:solidFill>
                  <a:srgbClr val="000000"/>
                </a:solidFill>
                <a:effectLst/>
              </a:rPr>
              <a:t>The bottom product from the benzene column enters an ethylbenzene column which separates ethylbenzene from the styrene stream. The ethylbenzene stream is mixed with the dry ethylbenzene to enter the catalytic </a:t>
            </a:r>
            <a:r>
              <a:rPr lang="en-US" sz="2000" b="0" i="0" dirty="0" err="1">
                <a:solidFill>
                  <a:srgbClr val="000000"/>
                </a:solidFill>
                <a:effectLst/>
              </a:rPr>
              <a:t>dehydrogenator</a:t>
            </a:r>
            <a:r>
              <a:rPr lang="en-US" sz="2000" b="0" i="0" dirty="0">
                <a:solidFill>
                  <a:srgbClr val="000000"/>
                </a:solidFill>
                <a:effectLst/>
              </a:rPr>
              <a:t>.</a:t>
            </a:r>
          </a:p>
          <a:p>
            <a:pPr algn="just"/>
            <a:r>
              <a:rPr lang="en-US" sz="2000" b="0" i="0" dirty="0">
                <a:solidFill>
                  <a:srgbClr val="000000"/>
                </a:solidFill>
                <a:effectLst/>
              </a:rPr>
              <a:t>The bottom product from the ethylbenzene column is the styrene enriched stream and this is sent to the finishing column where styrene is further purified from unwanted impurities such as tar. The tar is further batch distilled to recover styrene from the tar. The styrene finishing column also produces styrene product. Both styrene products from batch still and styrene finishing column are mixed and cooled to store as styrene product.</a:t>
            </a:r>
          </a:p>
          <a:p>
            <a:pPr algn="just"/>
            <a:r>
              <a:rPr lang="en-US" sz="2000" b="0" i="0" dirty="0">
                <a:solidFill>
                  <a:srgbClr val="000000"/>
                </a:solidFill>
                <a:effectLst/>
              </a:rPr>
              <a:t>All three columns namely benzene, ethylbenzene and finishing columns are operated under vacuum.</a:t>
            </a:r>
            <a:endParaRPr lang="en-IN" sz="3600" dirty="0"/>
          </a:p>
        </p:txBody>
      </p:sp>
      <p:sp>
        <p:nvSpPr>
          <p:cNvPr id="5" name="Slide Number Placeholder 4">
            <a:extLst>
              <a:ext uri="{FF2B5EF4-FFF2-40B4-BE49-F238E27FC236}">
                <a16:creationId xmlns:a16="http://schemas.microsoft.com/office/drawing/2014/main" id="{E203CB9A-33EC-8F68-F024-7314A4313B28}"/>
              </a:ext>
            </a:extLst>
          </p:cNvPr>
          <p:cNvSpPr>
            <a:spLocks noGrp="1"/>
          </p:cNvSpPr>
          <p:nvPr>
            <p:ph type="sldNum" sz="quarter" idx="12"/>
          </p:nvPr>
        </p:nvSpPr>
        <p:spPr/>
        <p:txBody>
          <a:bodyPr/>
          <a:lstStyle/>
          <a:p>
            <a:fld id="{0B70DE20-B937-49F7-BDB4-D052E7C40283}" type="slidenum">
              <a:rPr lang="en-US" smtClean="0"/>
              <a:t>7</a:t>
            </a:fld>
            <a:endParaRPr lang="en-US"/>
          </a:p>
        </p:txBody>
      </p:sp>
      <p:pic>
        <p:nvPicPr>
          <p:cNvPr id="1026" name="Picture 2" descr="Styrene Polystyrene Molecular Skeletal Chemical Formulavector ...">
            <a:extLst>
              <a:ext uri="{FF2B5EF4-FFF2-40B4-BE49-F238E27FC236}">
                <a16:creationId xmlns:a16="http://schemas.microsoft.com/office/drawing/2014/main" id="{76135B41-7887-4AD8-BE02-5D8BD81AF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2797" y="136525"/>
            <a:ext cx="2743200" cy="24960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53E3C43-C5CC-F3A7-C5D1-B21006BCCEDC}"/>
              </a:ext>
            </a:extLst>
          </p:cNvPr>
          <p:cNvSpPr/>
          <p:nvPr/>
        </p:nvSpPr>
        <p:spPr>
          <a:xfrm>
            <a:off x="10140287" y="2388358"/>
            <a:ext cx="1213513"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7A384C8E-B503-D6E7-7957-F32AD3F00D16}"/>
              </a:ext>
            </a:extLst>
          </p:cNvPr>
          <p:cNvSpPr txBox="1"/>
          <p:nvPr/>
        </p:nvSpPr>
        <p:spPr>
          <a:xfrm>
            <a:off x="9630771" y="2570920"/>
            <a:ext cx="2445226" cy="646331"/>
          </a:xfrm>
          <a:prstGeom prst="rect">
            <a:avLst/>
          </a:prstGeom>
          <a:noFill/>
        </p:spPr>
        <p:txBody>
          <a:bodyPr wrap="square">
            <a:spAutoFit/>
          </a:bodyPr>
          <a:lstStyle/>
          <a:p>
            <a:r>
              <a:rPr lang="en-US" b="0" i="0" dirty="0">
                <a:solidFill>
                  <a:srgbClr val="0A0A0A"/>
                </a:solidFill>
                <a:effectLst/>
                <a:latin typeface="Google Sans"/>
              </a:rPr>
              <a:t>Colorless or yellowish oily liquid</a:t>
            </a:r>
            <a:endParaRPr lang="en-IN" dirty="0"/>
          </a:p>
        </p:txBody>
      </p:sp>
      <p:graphicFrame>
        <p:nvGraphicFramePr>
          <p:cNvPr id="9" name="Table 8">
            <a:extLst>
              <a:ext uri="{FF2B5EF4-FFF2-40B4-BE49-F238E27FC236}">
                <a16:creationId xmlns:a16="http://schemas.microsoft.com/office/drawing/2014/main" id="{4B80B698-63C4-385B-4186-AA35E9917166}"/>
              </a:ext>
            </a:extLst>
          </p:cNvPr>
          <p:cNvGraphicFramePr>
            <a:graphicFrameLocks noGrp="1"/>
          </p:cNvGraphicFramePr>
          <p:nvPr/>
        </p:nvGraphicFramePr>
        <p:xfrm>
          <a:off x="9758149" y="3274990"/>
          <a:ext cx="2327482" cy="365760"/>
        </p:xfrm>
        <a:graphic>
          <a:graphicData uri="http://schemas.openxmlformats.org/drawingml/2006/table">
            <a:tbl>
              <a:tblPr/>
              <a:tblGrid>
                <a:gridCol w="932180">
                  <a:extLst>
                    <a:ext uri="{9D8B030D-6E8A-4147-A177-3AD203B41FA5}">
                      <a16:colId xmlns:a16="http://schemas.microsoft.com/office/drawing/2014/main" val="1209919188"/>
                    </a:ext>
                  </a:extLst>
                </a:gridCol>
                <a:gridCol w="1395302">
                  <a:extLst>
                    <a:ext uri="{9D8B030D-6E8A-4147-A177-3AD203B41FA5}">
                      <a16:colId xmlns:a16="http://schemas.microsoft.com/office/drawing/2014/main" val="2622556663"/>
                    </a:ext>
                  </a:extLst>
                </a:gridCol>
              </a:tblGrid>
              <a:tr h="0">
                <a:tc>
                  <a:txBody>
                    <a:bodyPr/>
                    <a:lstStyle/>
                    <a:p>
                      <a:pPr algn="l" fontAlgn="t">
                        <a:buNone/>
                      </a:pPr>
                      <a:r>
                        <a:rPr lang="en-IN" u="none" dirty="0">
                          <a:solidFill>
                            <a:schemeClr val="tx1"/>
                          </a:solidFill>
                          <a:effectLst/>
                        </a:rPr>
                        <a:t>Density</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buNone/>
                      </a:pPr>
                      <a:r>
                        <a:rPr lang="en-IN" dirty="0">
                          <a:effectLst/>
                        </a:rPr>
                        <a:t>0.909 g/cm</a:t>
                      </a:r>
                      <a:r>
                        <a:rPr lang="en-IN" baseline="30000" dirty="0">
                          <a:effectLst/>
                        </a:rPr>
                        <a:t>3</a:t>
                      </a:r>
                      <a:endParaRPr lang="en-IN" dirty="0">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721644117"/>
                  </a:ext>
                </a:extLst>
              </a:tr>
            </a:tbl>
          </a:graphicData>
        </a:graphic>
      </p:graphicFrame>
      <p:graphicFrame>
        <p:nvGraphicFramePr>
          <p:cNvPr id="10" name="Table 9">
            <a:extLst>
              <a:ext uri="{FF2B5EF4-FFF2-40B4-BE49-F238E27FC236}">
                <a16:creationId xmlns:a16="http://schemas.microsoft.com/office/drawing/2014/main" id="{BCB0A907-287B-BB18-EF70-83909E58B0D1}"/>
              </a:ext>
            </a:extLst>
          </p:cNvPr>
          <p:cNvGraphicFramePr>
            <a:graphicFrameLocks noGrp="1"/>
          </p:cNvGraphicFramePr>
          <p:nvPr/>
        </p:nvGraphicFramePr>
        <p:xfrm>
          <a:off x="9758149" y="3788252"/>
          <a:ext cx="2327482" cy="365760"/>
        </p:xfrm>
        <a:graphic>
          <a:graphicData uri="http://schemas.openxmlformats.org/drawingml/2006/table">
            <a:tbl>
              <a:tblPr/>
              <a:tblGrid>
                <a:gridCol w="926380">
                  <a:extLst>
                    <a:ext uri="{9D8B030D-6E8A-4147-A177-3AD203B41FA5}">
                      <a16:colId xmlns:a16="http://schemas.microsoft.com/office/drawing/2014/main" val="195550859"/>
                    </a:ext>
                  </a:extLst>
                </a:gridCol>
                <a:gridCol w="1401102">
                  <a:extLst>
                    <a:ext uri="{9D8B030D-6E8A-4147-A177-3AD203B41FA5}">
                      <a16:colId xmlns:a16="http://schemas.microsoft.com/office/drawing/2014/main" val="347439060"/>
                    </a:ext>
                  </a:extLst>
                </a:gridCol>
              </a:tblGrid>
              <a:tr h="0">
                <a:tc>
                  <a:txBody>
                    <a:bodyPr/>
                    <a:lstStyle/>
                    <a:p>
                      <a:pPr algn="l" fontAlgn="t">
                        <a:buNone/>
                      </a:pPr>
                      <a:r>
                        <a:rPr lang="en-US" u="none" dirty="0">
                          <a:solidFill>
                            <a:schemeClr val="tx1"/>
                          </a:solidFill>
                          <a:effectLst/>
                        </a:rPr>
                        <a:t>M</a:t>
                      </a:r>
                      <a:r>
                        <a:rPr lang="en-IN" u="none" dirty="0">
                          <a:solidFill>
                            <a:schemeClr val="tx1"/>
                          </a:solidFill>
                          <a:effectLst/>
                        </a:rPr>
                        <a:t>. P.</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buNone/>
                      </a:pPr>
                      <a:r>
                        <a:rPr lang="en-IN" dirty="0">
                          <a:effectLst/>
                        </a:rPr>
                        <a:t>−30 °C</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459412682"/>
                  </a:ext>
                </a:extLst>
              </a:tr>
            </a:tbl>
          </a:graphicData>
        </a:graphic>
      </p:graphicFrame>
      <p:graphicFrame>
        <p:nvGraphicFramePr>
          <p:cNvPr id="11" name="Table 10">
            <a:extLst>
              <a:ext uri="{FF2B5EF4-FFF2-40B4-BE49-F238E27FC236}">
                <a16:creationId xmlns:a16="http://schemas.microsoft.com/office/drawing/2014/main" id="{87094910-0CB5-6BEA-0EBC-BA983C3AFD93}"/>
              </a:ext>
            </a:extLst>
          </p:cNvPr>
          <p:cNvGraphicFramePr>
            <a:graphicFrameLocks noGrp="1"/>
          </p:cNvGraphicFramePr>
          <p:nvPr/>
        </p:nvGraphicFramePr>
        <p:xfrm>
          <a:off x="9758149" y="4208603"/>
          <a:ext cx="2317848" cy="365760"/>
        </p:xfrm>
        <a:graphic>
          <a:graphicData uri="http://schemas.openxmlformats.org/drawingml/2006/table">
            <a:tbl>
              <a:tblPr/>
              <a:tblGrid>
                <a:gridCol w="922546">
                  <a:extLst>
                    <a:ext uri="{9D8B030D-6E8A-4147-A177-3AD203B41FA5}">
                      <a16:colId xmlns:a16="http://schemas.microsoft.com/office/drawing/2014/main" val="3733288181"/>
                    </a:ext>
                  </a:extLst>
                </a:gridCol>
                <a:gridCol w="1395302">
                  <a:extLst>
                    <a:ext uri="{9D8B030D-6E8A-4147-A177-3AD203B41FA5}">
                      <a16:colId xmlns:a16="http://schemas.microsoft.com/office/drawing/2014/main" val="3971075372"/>
                    </a:ext>
                  </a:extLst>
                </a:gridCol>
              </a:tblGrid>
              <a:tr h="0">
                <a:tc>
                  <a:txBody>
                    <a:bodyPr/>
                    <a:lstStyle/>
                    <a:p>
                      <a:pPr algn="l" fontAlgn="t">
                        <a:buNone/>
                      </a:pPr>
                      <a:r>
                        <a:rPr lang="en-US" dirty="0">
                          <a:effectLst/>
                        </a:rPr>
                        <a:t>B.P.</a:t>
                      </a:r>
                      <a:endParaRPr lang="en-IN" dirty="0">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buNone/>
                      </a:pPr>
                      <a:r>
                        <a:rPr lang="en-IN" dirty="0">
                          <a:effectLst/>
                        </a:rPr>
                        <a:t>145 °C</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791358698"/>
                  </a:ext>
                </a:extLst>
              </a:tr>
            </a:tbl>
          </a:graphicData>
        </a:graphic>
      </p:graphicFrame>
      <p:sp>
        <p:nvSpPr>
          <p:cNvPr id="12" name="Rectangle: Rounded Corners 11">
            <a:extLst>
              <a:ext uri="{FF2B5EF4-FFF2-40B4-BE49-F238E27FC236}">
                <a16:creationId xmlns:a16="http://schemas.microsoft.com/office/drawing/2014/main" id="{FCE1CBCD-BFFF-2706-2D98-F83FDC012F00}"/>
              </a:ext>
            </a:extLst>
          </p:cNvPr>
          <p:cNvSpPr/>
          <p:nvPr/>
        </p:nvSpPr>
        <p:spPr>
          <a:xfrm>
            <a:off x="9332797" y="136525"/>
            <a:ext cx="2859202" cy="4735726"/>
          </a:xfrm>
          <a:prstGeom prst="roundRect">
            <a:avLst/>
          </a:prstGeom>
          <a:noFill/>
          <a:ln>
            <a:solidFill>
              <a:srgbClr val="F60A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43089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C6D085-8C88-9B8A-C0F5-55B95D08AF63}"/>
              </a:ext>
            </a:extLst>
          </p:cNvPr>
          <p:cNvSpPr>
            <a:spLocks noGrp="1"/>
          </p:cNvSpPr>
          <p:nvPr>
            <p:ph idx="1"/>
          </p:nvPr>
        </p:nvSpPr>
        <p:spPr>
          <a:xfrm>
            <a:off x="218364" y="777922"/>
            <a:ext cx="11873552" cy="5399041"/>
          </a:xfrm>
        </p:spPr>
        <p:txBody>
          <a:bodyPr>
            <a:normAutofit fontScale="92500" lnSpcReduction="10000"/>
          </a:bodyPr>
          <a:lstStyle/>
          <a:p>
            <a:pPr marL="0" indent="0">
              <a:buNone/>
            </a:pPr>
            <a:r>
              <a:rPr lang="en-IN" dirty="0"/>
              <a:t>Styrene is primarily produced via the endothermic catalytic dehydrogenation of ethylbenzene (EB). This process converts ethylbenzene to styrene and hydrogen, typically achieving 50–60% single-pass conversion</a:t>
            </a:r>
            <a:endParaRPr lang="en-US" b="1" dirty="0">
              <a:solidFill>
                <a:schemeClr val="accent5">
                  <a:lumMod val="50000"/>
                </a:schemeClr>
              </a:solidFill>
            </a:endParaRPr>
          </a:p>
          <a:p>
            <a:pPr marL="0" indent="0">
              <a:buNone/>
            </a:pPr>
            <a:r>
              <a:rPr lang="en-US" sz="3300" b="1" dirty="0">
                <a:solidFill>
                  <a:schemeClr val="accent5">
                    <a:lumMod val="50000"/>
                  </a:schemeClr>
                </a:solidFill>
              </a:rPr>
              <a:t>Reaction Conditions</a:t>
            </a:r>
          </a:p>
          <a:p>
            <a:r>
              <a:rPr lang="en-US" dirty="0"/>
              <a:t>Temperature: 500–700°C, with a common, optimized operating range of 580–640°C.</a:t>
            </a:r>
          </a:p>
          <a:p>
            <a:r>
              <a:rPr lang="en-US" dirty="0"/>
              <a:t>Pressure: Low pressure favors the forward reaction, typically operating from vacuum (0.3 bar) up to 5 bar, but close to 1.0 bar (atmospheric) is commonly used to optimize yield.</a:t>
            </a:r>
          </a:p>
          <a:p>
            <a:r>
              <a:rPr lang="en-US" dirty="0"/>
              <a:t>Catalyst: Potassium-promoted iron oxide.</a:t>
            </a:r>
          </a:p>
          <a:p>
            <a:r>
              <a:rPr lang="en-US" dirty="0"/>
              <a:t>Steam/Ethylbenzene Ratio: Steam is used as a heating source and for catalyst regeneration, with a ratio of 3 to 20 moles of steam per mole of ethylbenzene.</a:t>
            </a:r>
          </a:p>
          <a:p>
            <a:r>
              <a:rPr lang="en-US" dirty="0"/>
              <a:t>Reactor Type: Series of adiabatic packed bed reactors or radial-flow reactors.</a:t>
            </a:r>
            <a:endParaRPr lang="en-IN" dirty="0"/>
          </a:p>
        </p:txBody>
      </p:sp>
      <p:sp>
        <p:nvSpPr>
          <p:cNvPr id="4" name="Slide Number Placeholder 3">
            <a:extLst>
              <a:ext uri="{FF2B5EF4-FFF2-40B4-BE49-F238E27FC236}">
                <a16:creationId xmlns:a16="http://schemas.microsoft.com/office/drawing/2014/main" id="{DFDF8C65-A611-256B-7188-F840B1AB1AD9}"/>
              </a:ext>
            </a:extLst>
          </p:cNvPr>
          <p:cNvSpPr>
            <a:spLocks noGrp="1"/>
          </p:cNvSpPr>
          <p:nvPr>
            <p:ph type="sldNum" sz="quarter" idx="12"/>
          </p:nvPr>
        </p:nvSpPr>
        <p:spPr/>
        <p:txBody>
          <a:bodyPr/>
          <a:lstStyle/>
          <a:p>
            <a:fld id="{0B70DE20-B937-49F7-BDB4-D052E7C40283}" type="slidenum">
              <a:rPr lang="en-US" smtClean="0"/>
              <a:t>8</a:t>
            </a:fld>
            <a:endParaRPr lang="en-US"/>
          </a:p>
        </p:txBody>
      </p:sp>
    </p:spTree>
    <p:extLst>
      <p:ext uri="{BB962C8B-B14F-4D97-AF65-F5344CB8AC3E}">
        <p14:creationId xmlns:p14="http://schemas.microsoft.com/office/powerpoint/2010/main" val="1924277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9EF08-77D2-DBE5-213A-20408407AF3D}"/>
              </a:ext>
            </a:extLst>
          </p:cNvPr>
          <p:cNvSpPr>
            <a:spLocks noGrp="1"/>
          </p:cNvSpPr>
          <p:nvPr>
            <p:ph type="title"/>
          </p:nvPr>
        </p:nvSpPr>
        <p:spPr>
          <a:xfrm>
            <a:off x="220303" y="-28268"/>
            <a:ext cx="10515600" cy="870816"/>
          </a:xfrm>
        </p:spPr>
        <p:txBody>
          <a:bodyPr>
            <a:normAutofit/>
          </a:bodyPr>
          <a:lstStyle/>
          <a:p>
            <a:r>
              <a:rPr lang="en-US" sz="4000" b="1" i="1" dirty="0">
                <a:solidFill>
                  <a:schemeClr val="accent2">
                    <a:lumMod val="50000"/>
                  </a:schemeClr>
                </a:solidFill>
              </a:rPr>
              <a:t>Styrene from Ethylbenzene: PFD</a:t>
            </a:r>
          </a:p>
        </p:txBody>
      </p:sp>
      <p:sp>
        <p:nvSpPr>
          <p:cNvPr id="5" name="Slide Number Placeholder 4">
            <a:extLst>
              <a:ext uri="{FF2B5EF4-FFF2-40B4-BE49-F238E27FC236}">
                <a16:creationId xmlns:a16="http://schemas.microsoft.com/office/drawing/2014/main" id="{85580BB1-2856-3FFA-BE4C-17B9073CCD6E}"/>
              </a:ext>
            </a:extLst>
          </p:cNvPr>
          <p:cNvSpPr>
            <a:spLocks noGrp="1"/>
          </p:cNvSpPr>
          <p:nvPr>
            <p:ph type="sldNum" sz="quarter" idx="12"/>
          </p:nvPr>
        </p:nvSpPr>
        <p:spPr/>
        <p:txBody>
          <a:bodyPr/>
          <a:lstStyle/>
          <a:p>
            <a:fld id="{0B70DE20-B937-49F7-BDB4-D052E7C40283}" type="slidenum">
              <a:rPr lang="en-US" smtClean="0"/>
              <a:t>9</a:t>
            </a:fld>
            <a:endParaRPr lang="en-US"/>
          </a:p>
        </p:txBody>
      </p:sp>
      <p:sp>
        <p:nvSpPr>
          <p:cNvPr id="8" name="Rectangle 7">
            <a:extLst>
              <a:ext uri="{FF2B5EF4-FFF2-40B4-BE49-F238E27FC236}">
                <a16:creationId xmlns:a16="http://schemas.microsoft.com/office/drawing/2014/main" id="{F93B0306-0D87-E19E-4392-A930BCED85EF}"/>
              </a:ext>
            </a:extLst>
          </p:cNvPr>
          <p:cNvSpPr/>
          <p:nvPr/>
        </p:nvSpPr>
        <p:spPr>
          <a:xfrm>
            <a:off x="6096001" y="5773003"/>
            <a:ext cx="891654" cy="3708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89727FB-68FE-15E8-DF2D-575701027445}"/>
              </a:ext>
            </a:extLst>
          </p:cNvPr>
          <p:cNvPicPr>
            <a:picLocks noChangeAspect="1"/>
          </p:cNvPicPr>
          <p:nvPr/>
        </p:nvPicPr>
        <p:blipFill>
          <a:blip r:embed="rId2"/>
          <a:stretch>
            <a:fillRect/>
          </a:stretch>
        </p:blipFill>
        <p:spPr>
          <a:xfrm>
            <a:off x="2338387" y="614362"/>
            <a:ext cx="7515225" cy="5629275"/>
          </a:xfrm>
          <a:prstGeom prst="rect">
            <a:avLst/>
          </a:prstGeom>
        </p:spPr>
      </p:pic>
    </p:spTree>
    <p:extLst>
      <p:ext uri="{BB962C8B-B14F-4D97-AF65-F5344CB8AC3E}">
        <p14:creationId xmlns:p14="http://schemas.microsoft.com/office/powerpoint/2010/main" val="501583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5237</Words>
  <Application>Microsoft Office PowerPoint</Application>
  <PresentationFormat>Widescreen</PresentationFormat>
  <Paragraphs>368</Paragraphs>
  <Slides>40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Abadi</vt:lpstr>
      <vt:lpstr>Aptos</vt:lpstr>
      <vt:lpstr>Aptos Display</vt:lpstr>
      <vt:lpstr>Arial</vt:lpstr>
      <vt:lpstr>Calibri</vt:lpstr>
      <vt:lpstr>Calibri Light</vt:lpstr>
      <vt:lpstr>Cambria</vt:lpstr>
      <vt:lpstr>Cambria Math</vt:lpstr>
      <vt:lpstr>Google Sans</vt:lpstr>
      <vt:lpstr>Roboto</vt:lpstr>
      <vt:lpstr>Times New Roman</vt:lpstr>
      <vt:lpstr>Times-Roman</vt:lpstr>
      <vt:lpstr>Office Theme</vt:lpstr>
      <vt:lpstr>Aromatic based Chemicals</vt:lpstr>
      <vt:lpstr>PowerPoint Presentation</vt:lpstr>
      <vt:lpstr>Alkylation of Benzene to  manufacture Ethyl benzene</vt:lpstr>
      <vt:lpstr>PowerPoint Presentation</vt:lpstr>
      <vt:lpstr>PowerPoint Presentation</vt:lpstr>
      <vt:lpstr>PowerPoint Presentation</vt:lpstr>
      <vt:lpstr>Styrene from Ethylbenzene </vt:lpstr>
      <vt:lpstr>PowerPoint Presentation</vt:lpstr>
      <vt:lpstr>Styrene from Ethylbenzene: PFD</vt:lpstr>
      <vt:lpstr>PROCESSES OF MANUFACTURE OF CUMENE </vt:lpstr>
      <vt:lpstr>Cumene from Benzene: PFD</vt:lpstr>
      <vt:lpstr>Cumene production </vt:lpstr>
      <vt:lpstr>Monsanto – Lummus Crest Cumene Process: </vt:lpstr>
      <vt:lpstr>Phenol manufacture from cumene</vt:lpstr>
      <vt:lpstr>PowerPoint Presentation</vt:lpstr>
      <vt:lpstr>PowerPoint Presentation</vt:lpstr>
      <vt:lpstr>Phenol from Cumene</vt:lpstr>
      <vt:lpstr>Aniline (C6H5NH2)  from Phenol </vt:lpstr>
      <vt:lpstr>Aniline from Phenol</vt:lpstr>
      <vt:lpstr>Caprolactam Production  </vt:lpstr>
      <vt:lpstr>PowerPoint Presentation</vt:lpstr>
      <vt:lpstr>Caprolactam Production: Process flow diagram</vt:lpstr>
      <vt:lpstr>Phenol from Benzoic acid</vt:lpstr>
      <vt:lpstr>Phenol from Benzoic acid</vt:lpstr>
      <vt:lpstr>Terephthalic acid and Dimethyl Terephthalate</vt:lpstr>
      <vt:lpstr>Terephthalic acid</vt:lpstr>
      <vt:lpstr>DMT from para-xylene: PFD (Witten process)</vt:lpstr>
      <vt:lpstr>Process description</vt:lpstr>
      <vt:lpstr>Phthalic Anhydride from o-xylene</vt:lpstr>
      <vt:lpstr>Phthalic Anhydride from o-xylene: reaction and side reactions</vt:lpstr>
      <vt:lpstr>PowerPoint Presentation</vt:lpstr>
      <vt:lpstr>PowerPoint Presentation</vt:lpstr>
      <vt:lpstr>Process description</vt:lpstr>
      <vt:lpstr>Maleic Anhydride from benzene  </vt:lpstr>
      <vt:lpstr>Maleic anhydride from Benzene: process flow diagram</vt:lpstr>
      <vt:lpstr>DDT (Dichlorodiphenyltrichloroethane)</vt:lpstr>
      <vt:lpstr>Chloral production</vt:lpstr>
      <vt:lpstr>DDT production</vt:lpstr>
      <vt:lpstr>DDT production: process flow diagram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BIDHAN RUIDAS</dc:creator>
  <cp:lastModifiedBy>BIDHAN RUIDAS</cp:lastModifiedBy>
  <cp:revision>1</cp:revision>
  <dcterms:created xsi:type="dcterms:W3CDTF">2026-03-10T11:17:05Z</dcterms:created>
  <dcterms:modified xsi:type="dcterms:W3CDTF">2026-03-10T11:18:17Z</dcterms:modified>
</cp:coreProperties>
</file>