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668" r:id="rId3"/>
    <p:sldId id="669" r:id="rId4"/>
    <p:sldId id="570" r:id="rId5"/>
    <p:sldId id="838" r:id="rId6"/>
    <p:sldId id="489" r:id="rId7"/>
    <p:sldId id="490" r:id="rId8"/>
    <p:sldId id="839" r:id="rId9"/>
    <p:sldId id="540" r:id="rId10"/>
    <p:sldId id="500" r:id="rId11"/>
    <p:sldId id="484" r:id="rId12"/>
    <p:sldId id="670" r:id="rId13"/>
    <p:sldId id="544" r:id="rId14"/>
    <p:sldId id="555" r:id="rId15"/>
    <p:sldId id="687" r:id="rId16"/>
    <p:sldId id="443" r:id="rId17"/>
    <p:sldId id="671" r:id="rId18"/>
    <p:sldId id="672" r:id="rId19"/>
    <p:sldId id="675" r:id="rId20"/>
    <p:sldId id="676" r:id="rId21"/>
    <p:sldId id="679" r:id="rId22"/>
    <p:sldId id="680" r:id="rId23"/>
    <p:sldId id="840" r:id="rId24"/>
    <p:sldId id="681" r:id="rId25"/>
    <p:sldId id="682" r:id="rId26"/>
    <p:sldId id="683" r:id="rId27"/>
    <p:sldId id="686" r:id="rId28"/>
    <p:sldId id="842" r:id="rId29"/>
    <p:sldId id="684" r:id="rId30"/>
    <p:sldId id="841" r:id="rId31"/>
    <p:sldId id="843" r:id="rId32"/>
    <p:sldId id="844" r:id="rId33"/>
    <p:sldId id="258" r:id="rId34"/>
    <p:sldId id="259" r:id="rId35"/>
    <p:sldId id="260" r:id="rId36"/>
    <p:sldId id="261" r:id="rId37"/>
    <p:sldId id="262" r:id="rId38"/>
    <p:sldId id="263" r:id="rId39"/>
    <p:sldId id="264" r:id="rId40"/>
    <p:sldId id="265" r:id="rId41"/>
    <p:sldId id="266" r:id="rId42"/>
    <p:sldId id="845" r:id="rId43"/>
    <p:sldId id="673" r:id="rId44"/>
    <p:sldId id="674" r:id="rId45"/>
    <p:sldId id="685" r:id="rId46"/>
    <p:sldId id="689" r:id="rId47"/>
    <p:sldId id="846" r:id="rId48"/>
    <p:sldId id="847" r:id="rId49"/>
    <p:sldId id="848" r:id="rId50"/>
    <p:sldId id="677" r:id="rId51"/>
    <p:sldId id="678" r:id="rId52"/>
    <p:sldId id="690" r:id="rId53"/>
    <p:sldId id="691" r:id="rId54"/>
    <p:sldId id="692" r:id="rId55"/>
    <p:sldId id="693" r:id="rId56"/>
    <p:sldId id="694" r:id="rId57"/>
    <p:sldId id="695" r:id="rId58"/>
    <p:sldId id="699" r:id="rId59"/>
    <p:sldId id="697" r:id="rId60"/>
    <p:sldId id="698" r:id="rId61"/>
    <p:sldId id="700" r:id="rId62"/>
    <p:sldId id="701" r:id="rId63"/>
    <p:sldId id="704" r:id="rId64"/>
    <p:sldId id="703" r:id="rId65"/>
    <p:sldId id="705" r:id="rId66"/>
    <p:sldId id="706" r:id="rId67"/>
    <p:sldId id="707" r:id="rId68"/>
    <p:sldId id="708" r:id="rId69"/>
    <p:sldId id="709" r:id="rId70"/>
    <p:sldId id="635" r:id="rId71"/>
    <p:sldId id="446" r:id="rId72"/>
    <p:sldId id="633" r:id="rId73"/>
    <p:sldId id="634" r:id="rId74"/>
    <p:sldId id="636" r:id="rId75"/>
    <p:sldId id="714" r:id="rId76"/>
    <p:sldId id="710" r:id="rId77"/>
    <p:sldId id="637" r:id="rId78"/>
    <p:sldId id="418" r:id="rId79"/>
    <p:sldId id="711" r:id="rId80"/>
    <p:sldId id="849" r:id="rId81"/>
    <p:sldId id="419" r:id="rId82"/>
    <p:sldId id="893" r:id="rId83"/>
    <p:sldId id="894" r:id="rId84"/>
    <p:sldId id="851" r:id="rId85"/>
    <p:sldId id="850" r:id="rId86"/>
    <p:sldId id="895" r:id="rId87"/>
    <p:sldId id="715" r:id="rId88"/>
    <p:sldId id="716" r:id="rId89"/>
    <p:sldId id="717" r:id="rId90"/>
    <p:sldId id="712" r:id="rId91"/>
    <p:sldId id="653" r:id="rId92"/>
    <p:sldId id="876" r:id="rId93"/>
    <p:sldId id="256"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7DB7-393B-5169-B1F9-F823B3AAF3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DFC7C15-D584-4543-B733-9D4672E5B8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6266D70-DDFE-2E6D-FEDD-4B134E8CB2F2}"/>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5" name="Footer Placeholder 4">
            <a:extLst>
              <a:ext uri="{FF2B5EF4-FFF2-40B4-BE49-F238E27FC236}">
                <a16:creationId xmlns:a16="http://schemas.microsoft.com/office/drawing/2014/main" id="{EFC5741F-E25A-538F-351A-B490171542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E20F24B-E4C8-2954-A852-F09D7B523084}"/>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206875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87E4F-08DA-4BD9-EF1F-5B1D3CD05D8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12D4BA9-2F84-9C11-AC0C-E56C8AA30E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0A27469-B654-21E8-9541-758B3EA70FFF}"/>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5" name="Footer Placeholder 4">
            <a:extLst>
              <a:ext uri="{FF2B5EF4-FFF2-40B4-BE49-F238E27FC236}">
                <a16:creationId xmlns:a16="http://schemas.microsoft.com/office/drawing/2014/main" id="{8C57CC28-748E-7068-4376-D6B4651646E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6B0472E-C481-D536-39CD-EF1E5725CEDF}"/>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3955329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C3A368-8ED9-D48A-F55F-250178034EC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E4C9EF9-F101-448F-54D9-6EC8F3EB7C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086032F-F8B6-57C7-C237-4F28816EC58B}"/>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5" name="Footer Placeholder 4">
            <a:extLst>
              <a:ext uri="{FF2B5EF4-FFF2-40B4-BE49-F238E27FC236}">
                <a16:creationId xmlns:a16="http://schemas.microsoft.com/office/drawing/2014/main" id="{BBB0A363-E0D8-CD21-A25F-1C444F93A1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BBAD365-10AC-1374-AFE7-BFF66856DD3A}"/>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1810042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9D90E-EADE-7F3A-2E96-6AA6DB82C5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116C446-095B-1151-6A83-2C53C01A1C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94C5A1-E6FD-431C-4FC9-57F89714F549}"/>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5" name="Footer Placeholder 4">
            <a:extLst>
              <a:ext uri="{FF2B5EF4-FFF2-40B4-BE49-F238E27FC236}">
                <a16:creationId xmlns:a16="http://schemas.microsoft.com/office/drawing/2014/main" id="{0691F91F-BA0B-F385-8A2D-66210A9486B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98F0812-CA82-BC15-B77F-DCBEEC35DD45}"/>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178223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6AC3-ECBC-BBE6-9E76-F0AF4A378E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62DF4A3-5787-A031-BC44-609C7F893C6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17E9D7-C5DD-9FE9-6336-F6206D7ED05D}"/>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5" name="Footer Placeholder 4">
            <a:extLst>
              <a:ext uri="{FF2B5EF4-FFF2-40B4-BE49-F238E27FC236}">
                <a16:creationId xmlns:a16="http://schemas.microsoft.com/office/drawing/2014/main" id="{D574CA34-150C-D09F-C960-C02458D430C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92E220-A1F0-4174-5853-EB72A7E46FC9}"/>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46690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7E72-6FAF-C6F0-0EEC-51B69861D00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CF38CA5-55C0-5251-C9CA-20DF5F9D8F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4D9DE0B-D45D-1276-6E83-4D6FA3411A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7CB2B1F-6EFA-E020-8DFB-E5D2F5EC127C}"/>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6" name="Footer Placeholder 5">
            <a:extLst>
              <a:ext uri="{FF2B5EF4-FFF2-40B4-BE49-F238E27FC236}">
                <a16:creationId xmlns:a16="http://schemas.microsoft.com/office/drawing/2014/main" id="{921D3612-70AE-2E1B-87E0-DC1FB1BFE2F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0FA8826-CA0F-1235-143B-D1CE67F970F6}"/>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574913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710F-FE41-A512-4C46-AC683F36B03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F5B0FF1-D10D-6F8C-A93F-7AD888F3F7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6B1E50-D4E8-C0B8-31F1-8DFA820DE2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0332855-B7F5-3825-6D39-8E748EB64D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64D327-27D1-426E-367D-C2C372C05E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696FAC1-B5EA-92BD-F3D5-EFA90F35D8D4}"/>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8" name="Footer Placeholder 7">
            <a:extLst>
              <a:ext uri="{FF2B5EF4-FFF2-40B4-BE49-F238E27FC236}">
                <a16:creationId xmlns:a16="http://schemas.microsoft.com/office/drawing/2014/main" id="{89CA157A-CAA6-C0A3-A2AB-8F61506ADA2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C276312-B2EB-9247-3DA7-F7392940C477}"/>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43950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6F09D-7479-97E5-E255-47DD4545031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9338698-B786-3270-586C-7FF58DD89D16}"/>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4" name="Footer Placeholder 3">
            <a:extLst>
              <a:ext uri="{FF2B5EF4-FFF2-40B4-BE49-F238E27FC236}">
                <a16:creationId xmlns:a16="http://schemas.microsoft.com/office/drawing/2014/main" id="{8795B0F7-BD89-8112-2616-28361D591470}"/>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AFB4504-98C7-9793-1F81-FFC6BB3F876F}"/>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204824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8E55A-4E9E-D13F-C6D2-DE1A9ED79521}"/>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3" name="Footer Placeholder 2">
            <a:extLst>
              <a:ext uri="{FF2B5EF4-FFF2-40B4-BE49-F238E27FC236}">
                <a16:creationId xmlns:a16="http://schemas.microsoft.com/office/drawing/2014/main" id="{359EA257-930A-3F0D-4160-049BA9E67F1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CF7E419-8090-7B4B-624B-0AB90237B753}"/>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282623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E169-78D4-463F-A14F-CD1EB6484A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AB070D0-8DF1-10AD-5D0B-CB90B368E2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308926A-0CEF-86F1-DF3C-C3999787F6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997E4-14D9-1150-734F-9D0BAFA9142D}"/>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6" name="Footer Placeholder 5">
            <a:extLst>
              <a:ext uri="{FF2B5EF4-FFF2-40B4-BE49-F238E27FC236}">
                <a16:creationId xmlns:a16="http://schemas.microsoft.com/office/drawing/2014/main" id="{41788B7D-6D24-EC15-0CD4-0857BEBB6C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1529E4F-3BB6-82F0-F509-95F634730A8F}"/>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112396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CB6B-69F0-9AFB-6D53-C52642962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3EF58FD2-520B-D91E-8270-1A3E981D76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34EEA22-5477-5D3D-86A8-39F2DCDD14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8C8C7D-6BFF-5F19-88F6-1E976E18BADD}"/>
              </a:ext>
            </a:extLst>
          </p:cNvPr>
          <p:cNvSpPr>
            <a:spLocks noGrp="1"/>
          </p:cNvSpPr>
          <p:nvPr>
            <p:ph type="dt" sz="half" idx="10"/>
          </p:nvPr>
        </p:nvSpPr>
        <p:spPr/>
        <p:txBody>
          <a:bodyPr/>
          <a:lstStyle/>
          <a:p>
            <a:fld id="{6B9F6B15-D250-45C4-90D1-61BE38A8C2E3}" type="datetimeFigureOut">
              <a:rPr lang="en-IN" smtClean="0"/>
              <a:t>10-03-2026</a:t>
            </a:fld>
            <a:endParaRPr lang="en-IN"/>
          </a:p>
        </p:txBody>
      </p:sp>
      <p:sp>
        <p:nvSpPr>
          <p:cNvPr id="6" name="Footer Placeholder 5">
            <a:extLst>
              <a:ext uri="{FF2B5EF4-FFF2-40B4-BE49-F238E27FC236}">
                <a16:creationId xmlns:a16="http://schemas.microsoft.com/office/drawing/2014/main" id="{8FCE3F43-1F3D-FC41-6186-7C4329A9494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D47DC7D-BBC4-BA14-1983-83C3B8D0922D}"/>
              </a:ext>
            </a:extLst>
          </p:cNvPr>
          <p:cNvSpPr>
            <a:spLocks noGrp="1"/>
          </p:cNvSpPr>
          <p:nvPr>
            <p:ph type="sldNum" sz="quarter" idx="12"/>
          </p:nvPr>
        </p:nvSpPr>
        <p:spPr/>
        <p:txBody>
          <a:bodyPr/>
          <a:lstStyle/>
          <a:p>
            <a:fld id="{3A4EC7B5-F3E9-4479-A6CC-D35B7ED3DEC3}" type="slidenum">
              <a:rPr lang="en-IN" smtClean="0"/>
              <a:t>‹#›</a:t>
            </a:fld>
            <a:endParaRPr lang="en-IN"/>
          </a:p>
        </p:txBody>
      </p:sp>
    </p:spTree>
    <p:extLst>
      <p:ext uri="{BB962C8B-B14F-4D97-AF65-F5344CB8AC3E}">
        <p14:creationId xmlns:p14="http://schemas.microsoft.com/office/powerpoint/2010/main" val="260541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037086-B190-BD7A-791C-62ED28AC30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01049C-77D8-665F-60BB-129316B576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C17500-0D87-45A1-37BD-526AD279E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9F6B15-D250-45C4-90D1-61BE38A8C2E3}" type="datetimeFigureOut">
              <a:rPr lang="en-IN" smtClean="0"/>
              <a:t>10-03-2026</a:t>
            </a:fld>
            <a:endParaRPr lang="en-IN"/>
          </a:p>
        </p:txBody>
      </p:sp>
      <p:sp>
        <p:nvSpPr>
          <p:cNvPr id="5" name="Footer Placeholder 4">
            <a:extLst>
              <a:ext uri="{FF2B5EF4-FFF2-40B4-BE49-F238E27FC236}">
                <a16:creationId xmlns:a16="http://schemas.microsoft.com/office/drawing/2014/main" id="{4E148FBA-989D-598A-E341-BA6307C6E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F8C6C38B-7400-F10A-DB76-7F70355A4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4EC7B5-F3E9-4479-A6CC-D35B7ED3DEC3}" type="slidenum">
              <a:rPr lang="en-IN" smtClean="0"/>
              <a:t>‹#›</a:t>
            </a:fld>
            <a:endParaRPr lang="en-IN"/>
          </a:p>
        </p:txBody>
      </p:sp>
    </p:spTree>
    <p:extLst>
      <p:ext uri="{BB962C8B-B14F-4D97-AF65-F5344CB8AC3E}">
        <p14:creationId xmlns:p14="http://schemas.microsoft.com/office/powerpoint/2010/main" val="4159698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energyeducation.ca/encyclopedia/Kilometer" TargetMode="External"/><Relationship Id="rId2" Type="http://schemas.openxmlformats.org/officeDocument/2006/relationships/hyperlink" Target="https://energyeducation.ca/encyclopedia/Celsi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s://www.slideserve.com/mairead-flanagan/introduction-to-petrochemicals"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www.sciencedirect.com/journal/fuel" TargetMode="External"/><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hyperlink" Target="https://www.sciencedirect.com/journal/fuel/vol/252/suppl/C" TargetMode="Externa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hyperlink" Target="https://www.sciencedirect.com/topics/engineering/partial-pressure" TargetMode="External"/><Relationship Id="rId2" Type="http://schemas.openxmlformats.org/officeDocument/2006/relationships/hyperlink" Target="https://www.sciencedirect.com/topics/chemical-engineering/olefin" TargetMode="External"/><Relationship Id="rId1" Type="http://schemas.openxmlformats.org/officeDocument/2006/relationships/slideLayout" Target="../slideLayouts/slideLayout7.xml"/><Relationship Id="rId6" Type="http://schemas.openxmlformats.org/officeDocument/2006/relationships/hyperlink" Target="https://www.sciencedirect.com/topics/engineering/boiler-feedwater" TargetMode="External"/><Relationship Id="rId5" Type="http://schemas.openxmlformats.org/officeDocument/2006/relationships/hyperlink" Target="https://www.sciencedirect.com/topics/engineering/flue-gas" TargetMode="External"/><Relationship Id="rId4" Type="http://schemas.openxmlformats.org/officeDocument/2006/relationships/hyperlink" Target="https://www.sciencedirect.com/topics/engineering/heavier-hydrocarbon"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27A7E-D4CA-8704-633C-3FE991F3BBF8}"/>
              </a:ext>
            </a:extLst>
          </p:cNvPr>
          <p:cNvSpPr>
            <a:spLocks noGrp="1"/>
          </p:cNvSpPr>
          <p:nvPr>
            <p:ph type="ctrTitle"/>
          </p:nvPr>
        </p:nvSpPr>
        <p:spPr>
          <a:xfrm>
            <a:off x="1524000" y="1122362"/>
            <a:ext cx="9144000" cy="4350389"/>
          </a:xfrm>
        </p:spPr>
        <p:txBody>
          <a:bodyPr/>
          <a:lstStyle/>
          <a:p>
            <a:pPr algn="l"/>
            <a:r>
              <a:rPr lang="en-US" sz="4000" b="1" dirty="0">
                <a:solidFill>
                  <a:srgbClr val="002060"/>
                </a:solidFill>
              </a:rPr>
              <a:t>CL355:</a:t>
            </a:r>
            <a:br>
              <a:rPr lang="en-US" b="1" dirty="0"/>
            </a:br>
            <a:r>
              <a:rPr lang="en-US" sz="5400" b="1" dirty="0">
                <a:latin typeface="Aptos" panose="020B0004020202020204" pitchFamily="34" charset="0"/>
              </a:rPr>
              <a:t>Petrochemicals Technology</a:t>
            </a:r>
            <a:br>
              <a:rPr lang="en-US" sz="5400" b="1" dirty="0">
                <a:latin typeface="Aptos" panose="020B0004020202020204" pitchFamily="34" charset="0"/>
              </a:rPr>
            </a:br>
            <a:r>
              <a:rPr lang="en-US" sz="5400" b="1" dirty="0">
                <a:latin typeface="Aptos" panose="020B0004020202020204" pitchFamily="34" charset="0"/>
              </a:rPr>
              <a:t>Module 1</a:t>
            </a:r>
            <a:endParaRPr lang="en-US" b="1" dirty="0">
              <a:latin typeface="Aptos" panose="020B0004020202020204" pitchFamily="34" charset="0"/>
            </a:endParaRPr>
          </a:p>
        </p:txBody>
      </p:sp>
      <p:sp>
        <p:nvSpPr>
          <p:cNvPr id="4" name="Slide Number Placeholder 3">
            <a:extLst>
              <a:ext uri="{FF2B5EF4-FFF2-40B4-BE49-F238E27FC236}">
                <a16:creationId xmlns:a16="http://schemas.microsoft.com/office/drawing/2014/main" id="{04ED3610-2147-2C6E-5BD3-D59A64653486}"/>
              </a:ext>
            </a:extLst>
          </p:cNvPr>
          <p:cNvSpPr>
            <a:spLocks noGrp="1"/>
          </p:cNvSpPr>
          <p:nvPr>
            <p:ph type="sldNum" sz="quarter" idx="12"/>
          </p:nvPr>
        </p:nvSpPr>
        <p:spPr/>
        <p:txBody>
          <a:bodyPr/>
          <a:lstStyle/>
          <a:p>
            <a:fld id="{0B70DE20-B937-49F7-BDB4-D052E7C40283}" type="slidenum">
              <a:rPr lang="en-US" smtClean="0"/>
              <a:t>1</a:t>
            </a:fld>
            <a:endParaRPr lang="en-US"/>
          </a:p>
        </p:txBody>
      </p:sp>
    </p:spTree>
    <p:extLst>
      <p:ext uri="{BB962C8B-B14F-4D97-AF65-F5344CB8AC3E}">
        <p14:creationId xmlns:p14="http://schemas.microsoft.com/office/powerpoint/2010/main" val="4147202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6D1245-75F4-4F3D-9B78-71BD5E846ECF}"/>
              </a:ext>
            </a:extLst>
          </p:cNvPr>
          <p:cNvSpPr>
            <a:spLocks noGrp="1"/>
          </p:cNvSpPr>
          <p:nvPr>
            <p:ph type="sldNum" sz="quarter" idx="12"/>
          </p:nvPr>
        </p:nvSpPr>
        <p:spPr/>
        <p:txBody>
          <a:bodyPr/>
          <a:lstStyle/>
          <a:p>
            <a:fld id="{B6F15528-21DE-4FAA-801E-634DDDAF4B2B}" type="slidenum">
              <a:rPr lang="en-US" smtClean="0"/>
              <a:pPr/>
              <a:t>10</a:t>
            </a:fld>
            <a:endParaRPr lang="en-US"/>
          </a:p>
        </p:txBody>
      </p:sp>
      <p:pic>
        <p:nvPicPr>
          <p:cNvPr id="3" name="Picture 2">
            <a:extLst>
              <a:ext uri="{FF2B5EF4-FFF2-40B4-BE49-F238E27FC236}">
                <a16:creationId xmlns:a16="http://schemas.microsoft.com/office/drawing/2014/main" id="{6DF7BDF6-CF21-424D-8283-C0A074E2889A}"/>
              </a:ext>
            </a:extLst>
          </p:cNvPr>
          <p:cNvPicPr>
            <a:picLocks noChangeAspect="1"/>
          </p:cNvPicPr>
          <p:nvPr/>
        </p:nvPicPr>
        <p:blipFill>
          <a:blip r:embed="rId2"/>
          <a:stretch>
            <a:fillRect/>
          </a:stretch>
        </p:blipFill>
        <p:spPr>
          <a:xfrm>
            <a:off x="1600200" y="281757"/>
            <a:ext cx="9067800" cy="6294487"/>
          </a:xfrm>
          <a:prstGeom prst="rect">
            <a:avLst/>
          </a:prstGeom>
        </p:spPr>
      </p:pic>
    </p:spTree>
    <p:extLst>
      <p:ext uri="{BB962C8B-B14F-4D97-AF65-F5344CB8AC3E}">
        <p14:creationId xmlns:p14="http://schemas.microsoft.com/office/powerpoint/2010/main" val="297827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152650" y="365126"/>
            <a:ext cx="7886700" cy="1325563"/>
          </a:xfrm>
        </p:spPr>
        <p:txBody>
          <a:bodyPr>
            <a:normAutofit/>
          </a:bodyPr>
          <a:lstStyle/>
          <a:p>
            <a:pPr eaLnBrk="1" hangingPunct="1"/>
            <a:r>
              <a:rPr lang="en-US" sz="4700" b="1">
                <a:latin typeface="Times New Roman" pitchFamily="18" charset="0"/>
                <a:cs typeface="Times New Roman" pitchFamily="18" charset="0"/>
              </a:rPr>
              <a:t>What are Oil and Gas?</a:t>
            </a:r>
          </a:p>
        </p:txBody>
      </p:sp>
      <p:sp>
        <p:nvSpPr>
          <p:cNvPr id="14340" name="Rectangle 3"/>
          <p:cNvSpPr>
            <a:spLocks noGrp="1" noChangeArrowheads="1"/>
          </p:cNvSpPr>
          <p:nvPr>
            <p:ph type="body" idx="1"/>
          </p:nvPr>
        </p:nvSpPr>
        <p:spPr>
          <a:xfrm>
            <a:off x="2152650" y="1929384"/>
            <a:ext cx="7886700" cy="4251960"/>
          </a:xfrm>
        </p:spPr>
        <p:txBody>
          <a:bodyPr>
            <a:normAutofit/>
          </a:bodyPr>
          <a:lstStyle/>
          <a:p>
            <a:pPr eaLnBrk="1" hangingPunct="1"/>
            <a:r>
              <a:rPr lang="en-US" sz="1900">
                <a:latin typeface="Times New Roman" pitchFamily="18" charset="0"/>
                <a:cs typeface="Times New Roman" pitchFamily="18" charset="0"/>
              </a:rPr>
              <a:t>Oil and Gas are substances found within the earth’s crust.</a:t>
            </a:r>
          </a:p>
          <a:p>
            <a:pPr eaLnBrk="1" hangingPunct="1"/>
            <a:r>
              <a:rPr lang="en-US" sz="1900">
                <a:latin typeface="Times New Roman" pitchFamily="18" charset="0"/>
                <a:cs typeface="Times New Roman" pitchFamily="18" charset="0"/>
              </a:rPr>
              <a:t>They are thought to come from decomposed plant and animal matter.</a:t>
            </a:r>
          </a:p>
          <a:p>
            <a:pPr eaLnBrk="1" hangingPunct="1"/>
            <a:r>
              <a:rPr lang="en-US" sz="1900">
                <a:latin typeface="Times New Roman" pitchFamily="18" charset="0"/>
                <a:cs typeface="Times New Roman" pitchFamily="18" charset="0"/>
              </a:rPr>
              <a:t>Scientists believe the plants and animals died long ago, and were slowly buried by thick layers of sediments. Over a long period of time, and with pressure and temperature, the organic materials were converted into the oil and gas which are found today.</a:t>
            </a:r>
          </a:p>
          <a:p>
            <a:pPr eaLnBrk="1" hangingPunct="1">
              <a:buFontTx/>
              <a:buNone/>
            </a:pPr>
            <a:endParaRPr lang="en-US" sz="1900">
              <a:latin typeface="Times New Roman" pitchFamily="18" charset="0"/>
              <a:cs typeface="Times New Roman" pitchFamily="18" charset="0"/>
            </a:endParaRPr>
          </a:p>
          <a:p>
            <a:pPr eaLnBrk="1" hangingPunct="1">
              <a:buFontTx/>
              <a:buNone/>
            </a:pPr>
            <a:r>
              <a:rPr lang="en-US" sz="1900">
                <a:latin typeface="Times New Roman" pitchFamily="18" charset="0"/>
                <a:cs typeface="Times New Roman" pitchFamily="18" charset="0"/>
              </a:rPr>
              <a:t>(For example, we know that present day garbage  dumps give off methane gas)</a:t>
            </a:r>
          </a:p>
          <a:p>
            <a:pPr eaLnBrk="1" hangingPunct="1">
              <a:buFontTx/>
              <a:buNone/>
            </a:pPr>
            <a:endParaRPr lang="en-US" sz="1900" i="1">
              <a:latin typeface="Times New Roman" pitchFamily="18" charset="0"/>
              <a:cs typeface="Times New Roman" pitchFamily="18" charset="0"/>
            </a:endParaRPr>
          </a:p>
          <a:p>
            <a:pPr>
              <a:buNone/>
            </a:pPr>
            <a:r>
              <a:rPr lang="en-US" sz="1900" i="1">
                <a:latin typeface="Times New Roman" pitchFamily="18" charset="0"/>
                <a:cs typeface="Times New Roman" pitchFamily="18" charset="0"/>
              </a:rPr>
              <a:t>**</a:t>
            </a:r>
            <a:r>
              <a:rPr lang="en-US" sz="1900" b="1"/>
              <a:t> On average</a:t>
            </a:r>
            <a:r>
              <a:rPr lang="en-US" sz="1900"/>
              <a:t>, the temperature increases by about </a:t>
            </a:r>
            <a:r>
              <a:rPr lang="en-US" sz="1900" b="1">
                <a:hlinkClick r:id="rId2" tooltip="Celsius">
                  <a:extLst>
                    <a:ext uri="{A12FA001-AC4F-418D-AE19-62706E023703}">
                      <ahyp:hlinkClr xmlns:ahyp="http://schemas.microsoft.com/office/drawing/2018/hyperlinkcolor" val="tx"/>
                    </a:ext>
                  </a:extLst>
                </a:hlinkClick>
              </a:rPr>
              <a:t>25°C</a:t>
            </a:r>
            <a:r>
              <a:rPr lang="en-US" sz="1900"/>
              <a:t> for every </a:t>
            </a:r>
            <a:r>
              <a:rPr lang="en-US" sz="1900">
                <a:hlinkClick r:id="rId3" tooltip="Kilometer">
                  <a:extLst>
                    <a:ext uri="{A12FA001-AC4F-418D-AE19-62706E023703}">
                      <ahyp:hlinkClr xmlns:ahyp="http://schemas.microsoft.com/office/drawing/2018/hyperlinkcolor" val="tx"/>
                    </a:ext>
                  </a:extLst>
                </a:hlinkClick>
              </a:rPr>
              <a:t>kilometer</a:t>
            </a:r>
            <a:r>
              <a:rPr lang="en-US" sz="1900"/>
              <a:t> of depth</a:t>
            </a:r>
            <a:endParaRPr lang="en-US" sz="1900" i="1">
              <a:latin typeface="Times New Roman" pitchFamily="18" charset="0"/>
              <a:cs typeface="Times New Roman" pitchFamily="18" charset="0"/>
            </a:endParaRPr>
          </a:p>
        </p:txBody>
      </p:sp>
      <p:sp>
        <p:nvSpPr>
          <p:cNvPr id="3" name="Slide Number Placeholder 2">
            <a:extLst>
              <a:ext uri="{FF2B5EF4-FFF2-40B4-BE49-F238E27FC236}">
                <a16:creationId xmlns:a16="http://schemas.microsoft.com/office/drawing/2014/main" id="{CE080EEA-C4B6-4C9E-9DB0-C2C0A67E8B6A}"/>
              </a:ext>
            </a:extLst>
          </p:cNvPr>
          <p:cNvSpPr>
            <a:spLocks noGrp="1"/>
          </p:cNvSpPr>
          <p:nvPr>
            <p:ph type="sldNum" sz="quarter" idx="12"/>
          </p:nvPr>
        </p:nvSpPr>
        <p:spPr>
          <a:xfrm>
            <a:off x="7981950" y="6356351"/>
            <a:ext cx="2057400" cy="365125"/>
          </a:xfrm>
        </p:spPr>
        <p:txBody>
          <a:bodyPr>
            <a:normAutofit/>
          </a:bodyPr>
          <a:lstStyle/>
          <a:p>
            <a:pPr>
              <a:spcAft>
                <a:spcPts val="600"/>
              </a:spcAft>
            </a:pPr>
            <a:fld id="{B6F15528-21DE-4FAA-801E-634DDDAF4B2B}" type="slidenum">
              <a:rPr lang="en-US"/>
              <a:pPr>
                <a:spcAft>
                  <a:spcPts val="600"/>
                </a:spcAft>
              </a:pPr>
              <a:t>11</a:t>
            </a:fld>
            <a:endParaRPr lang="en-US"/>
          </a:p>
        </p:txBody>
      </p:sp>
    </p:spTree>
    <p:extLst>
      <p:ext uri="{BB962C8B-B14F-4D97-AF65-F5344CB8AC3E}">
        <p14:creationId xmlns:p14="http://schemas.microsoft.com/office/powerpoint/2010/main" val="24893315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EEF5B-DBA3-B5E1-5B2D-0E6E50E922BF}"/>
              </a:ext>
            </a:extLst>
          </p:cNvPr>
          <p:cNvSpPr>
            <a:spLocks noGrp="1"/>
          </p:cNvSpPr>
          <p:nvPr>
            <p:ph type="title"/>
          </p:nvPr>
        </p:nvSpPr>
        <p:spPr/>
        <p:txBody>
          <a:bodyPr/>
          <a:lstStyle/>
          <a:p>
            <a:r>
              <a:rPr lang="en-US" b="1" dirty="0">
                <a:solidFill>
                  <a:srgbClr val="0066FF"/>
                </a:solidFill>
              </a:rPr>
              <a:t>Petrochemicals</a:t>
            </a:r>
          </a:p>
        </p:txBody>
      </p:sp>
      <p:sp>
        <p:nvSpPr>
          <p:cNvPr id="3" name="Content Placeholder 2">
            <a:extLst>
              <a:ext uri="{FF2B5EF4-FFF2-40B4-BE49-F238E27FC236}">
                <a16:creationId xmlns:a16="http://schemas.microsoft.com/office/drawing/2014/main" id="{E95A5200-F7E0-8F84-7F95-015FE040B2B8}"/>
              </a:ext>
            </a:extLst>
          </p:cNvPr>
          <p:cNvSpPr>
            <a:spLocks noGrp="1"/>
          </p:cNvSpPr>
          <p:nvPr>
            <p:ph idx="1"/>
          </p:nvPr>
        </p:nvSpPr>
        <p:spPr>
          <a:xfrm>
            <a:off x="742665" y="1579965"/>
            <a:ext cx="11253716" cy="4351338"/>
          </a:xfrm>
        </p:spPr>
        <p:txBody>
          <a:bodyPr/>
          <a:lstStyle/>
          <a:p>
            <a:pPr algn="just"/>
            <a:r>
              <a:rPr lang="en-US" dirty="0"/>
              <a:t>Petroleum chemicals or petrochemicals in short, are compound or elements recovered or derived from </a:t>
            </a:r>
            <a:r>
              <a:rPr lang="en-US" u="sng" dirty="0"/>
              <a:t>petroleum or natural gas. </a:t>
            </a:r>
          </a:p>
          <a:p>
            <a:pPr algn="just"/>
            <a:r>
              <a:rPr lang="en-US" dirty="0"/>
              <a:t>They are the organic chemicals and got same chemical composition, structure and properties as corresponding to organic compounds derived from non-petroleum sources. For example, methyl alcohol from synthesis gas (i.e., derived from natural gas or petroleum) is exactly identical to methyl alcohol produced from destructive distillation of wood. The name petrochemical refer to the origin of the product only.</a:t>
            </a:r>
          </a:p>
        </p:txBody>
      </p:sp>
      <p:sp>
        <p:nvSpPr>
          <p:cNvPr id="5" name="Slide Number Placeholder 4">
            <a:extLst>
              <a:ext uri="{FF2B5EF4-FFF2-40B4-BE49-F238E27FC236}">
                <a16:creationId xmlns:a16="http://schemas.microsoft.com/office/drawing/2014/main" id="{4B6DF819-91EC-EE9C-0491-D3D4027E7EEA}"/>
              </a:ext>
            </a:extLst>
          </p:cNvPr>
          <p:cNvSpPr>
            <a:spLocks noGrp="1"/>
          </p:cNvSpPr>
          <p:nvPr>
            <p:ph type="sldNum" sz="quarter" idx="12"/>
          </p:nvPr>
        </p:nvSpPr>
        <p:spPr/>
        <p:txBody>
          <a:bodyPr/>
          <a:lstStyle/>
          <a:p>
            <a:fld id="{0B70DE20-B937-49F7-BDB4-D052E7C40283}" type="slidenum">
              <a:rPr lang="en-US" smtClean="0"/>
              <a:t>12</a:t>
            </a:fld>
            <a:endParaRPr lang="en-US"/>
          </a:p>
        </p:txBody>
      </p:sp>
    </p:spTree>
    <p:extLst>
      <p:ext uri="{BB962C8B-B14F-4D97-AF65-F5344CB8AC3E}">
        <p14:creationId xmlns:p14="http://schemas.microsoft.com/office/powerpoint/2010/main" val="24512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AC22E-A90D-4735-ACAE-9EF34C25BF16}"/>
              </a:ext>
            </a:extLst>
          </p:cNvPr>
          <p:cNvSpPr>
            <a:spLocks noGrp="1"/>
          </p:cNvSpPr>
          <p:nvPr>
            <p:ph type="title"/>
          </p:nvPr>
        </p:nvSpPr>
        <p:spPr>
          <a:xfrm>
            <a:off x="1600200" y="579438"/>
            <a:ext cx="9067800" cy="563562"/>
          </a:xfrm>
        </p:spPr>
        <p:txBody>
          <a:bodyPr>
            <a:noAutofit/>
          </a:bodyPr>
          <a:lstStyle/>
          <a:p>
            <a:pPr algn="l"/>
            <a:r>
              <a:rPr lang="en-US" sz="3200" dirty="0">
                <a:solidFill>
                  <a:srgbClr val="000000"/>
                </a:solidFill>
                <a:latin typeface="Times New Roman" panose="02020603050405020304" pitchFamily="18" charset="0"/>
              </a:rPr>
              <a:t>Design architecture of main and secondary columns of the ADU</a:t>
            </a:r>
            <a:r>
              <a:rPr lang="en-US" sz="2400" dirty="0"/>
              <a:t> </a:t>
            </a:r>
            <a:br>
              <a:rPr lang="en-US" sz="2000" dirty="0"/>
            </a:br>
            <a:endParaRPr lang="en-US" sz="4800" dirty="0"/>
          </a:p>
        </p:txBody>
      </p:sp>
      <p:pic>
        <p:nvPicPr>
          <p:cNvPr id="6" name="Content Placeholder 5">
            <a:extLst>
              <a:ext uri="{FF2B5EF4-FFF2-40B4-BE49-F238E27FC236}">
                <a16:creationId xmlns:a16="http://schemas.microsoft.com/office/drawing/2014/main" id="{8000960C-C2E8-48CD-BD79-894CC0F57802}"/>
              </a:ext>
            </a:extLst>
          </p:cNvPr>
          <p:cNvPicPr>
            <a:picLocks noGrp="1" noChangeAspect="1"/>
          </p:cNvPicPr>
          <p:nvPr>
            <p:ph idx="1"/>
          </p:nvPr>
        </p:nvPicPr>
        <p:blipFill>
          <a:blip r:embed="rId2"/>
          <a:stretch>
            <a:fillRect/>
          </a:stretch>
        </p:blipFill>
        <p:spPr>
          <a:xfrm>
            <a:off x="3574836" y="444561"/>
            <a:ext cx="5569164" cy="6298016"/>
          </a:xfrm>
        </p:spPr>
      </p:pic>
      <p:sp>
        <p:nvSpPr>
          <p:cNvPr id="4" name="Slide Number Placeholder 3">
            <a:extLst>
              <a:ext uri="{FF2B5EF4-FFF2-40B4-BE49-F238E27FC236}">
                <a16:creationId xmlns:a16="http://schemas.microsoft.com/office/drawing/2014/main" id="{5991C2A2-88DD-42C0-9A34-8E5AA163718C}"/>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3" name="TextBox 2"/>
          <p:cNvSpPr txBox="1"/>
          <p:nvPr/>
        </p:nvSpPr>
        <p:spPr>
          <a:xfrm>
            <a:off x="8654993" y="789801"/>
            <a:ext cx="744114" cy="261610"/>
          </a:xfrm>
          <a:prstGeom prst="rect">
            <a:avLst/>
          </a:prstGeom>
          <a:noFill/>
        </p:spPr>
        <p:txBody>
          <a:bodyPr wrap="none" rtlCol="0">
            <a:spAutoFit/>
          </a:bodyPr>
          <a:lstStyle/>
          <a:p>
            <a:r>
              <a:rPr lang="en-US" sz="1100" dirty="0"/>
              <a:t>32-190 °C</a:t>
            </a:r>
          </a:p>
        </p:txBody>
      </p:sp>
      <p:sp>
        <p:nvSpPr>
          <p:cNvPr id="5" name="TextBox 4"/>
          <p:cNvSpPr txBox="1"/>
          <p:nvPr/>
        </p:nvSpPr>
        <p:spPr>
          <a:xfrm>
            <a:off x="8693810" y="3074538"/>
            <a:ext cx="907391" cy="261610"/>
          </a:xfrm>
          <a:prstGeom prst="rect">
            <a:avLst/>
          </a:prstGeom>
          <a:noFill/>
        </p:spPr>
        <p:txBody>
          <a:bodyPr wrap="square" rtlCol="0">
            <a:spAutoFit/>
          </a:bodyPr>
          <a:lstStyle/>
          <a:p>
            <a:r>
              <a:rPr lang="en-US" sz="1100" dirty="0"/>
              <a:t>190-260 °C</a:t>
            </a:r>
          </a:p>
        </p:txBody>
      </p:sp>
      <p:sp>
        <p:nvSpPr>
          <p:cNvPr id="7" name="TextBox 6"/>
          <p:cNvSpPr txBox="1"/>
          <p:nvPr/>
        </p:nvSpPr>
        <p:spPr>
          <a:xfrm>
            <a:off x="8399015" y="3990202"/>
            <a:ext cx="837089" cy="276999"/>
          </a:xfrm>
          <a:prstGeom prst="rect">
            <a:avLst/>
          </a:prstGeom>
          <a:noFill/>
        </p:spPr>
        <p:txBody>
          <a:bodyPr wrap="none" rtlCol="0">
            <a:spAutoFit/>
          </a:bodyPr>
          <a:lstStyle/>
          <a:p>
            <a:r>
              <a:rPr lang="en-US" sz="1200" dirty="0"/>
              <a:t>260-320°C</a:t>
            </a:r>
          </a:p>
        </p:txBody>
      </p:sp>
      <p:sp>
        <p:nvSpPr>
          <p:cNvPr id="8" name="TextBox 7"/>
          <p:cNvSpPr txBox="1"/>
          <p:nvPr/>
        </p:nvSpPr>
        <p:spPr>
          <a:xfrm>
            <a:off x="8576446" y="5072026"/>
            <a:ext cx="872355" cy="276999"/>
          </a:xfrm>
          <a:prstGeom prst="rect">
            <a:avLst/>
          </a:prstGeom>
          <a:noFill/>
        </p:spPr>
        <p:txBody>
          <a:bodyPr wrap="none" rtlCol="0">
            <a:spAutoFit/>
          </a:bodyPr>
          <a:lstStyle/>
          <a:p>
            <a:r>
              <a:rPr lang="en-US" sz="1200" dirty="0"/>
              <a:t>320-365 °C</a:t>
            </a:r>
          </a:p>
        </p:txBody>
      </p:sp>
      <p:sp>
        <p:nvSpPr>
          <p:cNvPr id="12" name="TextBox 11">
            <a:extLst>
              <a:ext uri="{FF2B5EF4-FFF2-40B4-BE49-F238E27FC236}">
                <a16:creationId xmlns:a16="http://schemas.microsoft.com/office/drawing/2014/main" id="{6CAA194F-9966-00D2-2696-312CF0F7281F}"/>
              </a:ext>
            </a:extLst>
          </p:cNvPr>
          <p:cNvSpPr txBox="1"/>
          <p:nvPr/>
        </p:nvSpPr>
        <p:spPr>
          <a:xfrm>
            <a:off x="4926590" y="1277877"/>
            <a:ext cx="1432829" cy="338554"/>
          </a:xfrm>
          <a:prstGeom prst="rect">
            <a:avLst/>
          </a:prstGeom>
          <a:noFill/>
        </p:spPr>
        <p:txBody>
          <a:bodyPr wrap="square">
            <a:spAutoFit/>
          </a:bodyPr>
          <a:lstStyle/>
          <a:p>
            <a:r>
              <a:rPr lang="en-US" sz="1600" dirty="0">
                <a:solidFill>
                  <a:srgbClr val="FFFF00"/>
                </a:solidFill>
              </a:rPr>
              <a:t>1.2–1.5 atm.</a:t>
            </a:r>
          </a:p>
        </p:txBody>
      </p:sp>
    </p:spTree>
    <p:extLst>
      <p:ext uri="{BB962C8B-B14F-4D97-AF65-F5344CB8AC3E}">
        <p14:creationId xmlns:p14="http://schemas.microsoft.com/office/powerpoint/2010/main" val="4085260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ED55E86-88FB-4F8E-81FF-8110D7B44669}"/>
              </a:ext>
            </a:extLst>
          </p:cNvPr>
          <p:cNvSpPr>
            <a:spLocks noGrp="1"/>
          </p:cNvSpPr>
          <p:nvPr>
            <p:ph type="sldNum" sz="quarter" idx="12"/>
          </p:nvPr>
        </p:nvSpPr>
        <p:spPr/>
        <p:txBody>
          <a:bodyPr/>
          <a:lstStyle/>
          <a:p>
            <a:fld id="{B6F15528-21DE-4FAA-801E-634DDDAF4B2B}" type="slidenum">
              <a:rPr lang="en-US" smtClean="0"/>
              <a:pPr/>
              <a:t>14</a:t>
            </a:fld>
            <a:endParaRPr lang="en-US"/>
          </a:p>
        </p:txBody>
      </p:sp>
      <p:pic>
        <p:nvPicPr>
          <p:cNvPr id="2050" name="Picture 2" descr="Atmospheric and Vacuum Distillation Units | FSC 432: Petroleum Refining">
            <a:extLst>
              <a:ext uri="{FF2B5EF4-FFF2-40B4-BE49-F238E27FC236}">
                <a16:creationId xmlns:a16="http://schemas.microsoft.com/office/drawing/2014/main" id="{20C1812B-1EFC-467B-B7EF-A14D8D1AF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376239"/>
            <a:ext cx="7143750" cy="610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890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635C6904-F64C-A6E4-2810-61145C6A9029}"/>
              </a:ext>
            </a:extLst>
          </p:cNvPr>
          <p:cNvPicPr>
            <a:picLocks noChangeAspect="1" noChangeArrowheads="1"/>
          </p:cNvPicPr>
          <p:nvPr/>
        </p:nvPicPr>
        <p:blipFill>
          <a:blip r:embed="rId2"/>
          <a:srcRect/>
          <a:stretch>
            <a:fillRect/>
          </a:stretch>
        </p:blipFill>
        <p:spPr bwMode="auto">
          <a:xfrm>
            <a:off x="453789" y="355978"/>
            <a:ext cx="10933661" cy="6146043"/>
          </a:xfrm>
          <a:prstGeom prst="rect">
            <a:avLst/>
          </a:prstGeom>
          <a:noFill/>
          <a:ln w="9525">
            <a:noFill/>
            <a:miter lim="800000"/>
            <a:headEnd/>
            <a:tailEnd/>
          </a:ln>
          <a:effectLst/>
        </p:spPr>
      </p:pic>
      <p:sp>
        <p:nvSpPr>
          <p:cNvPr id="3" name="Slide Number Placeholder 2">
            <a:extLst>
              <a:ext uri="{FF2B5EF4-FFF2-40B4-BE49-F238E27FC236}">
                <a16:creationId xmlns:a16="http://schemas.microsoft.com/office/drawing/2014/main" id="{44E51496-68E0-173A-2E6F-E3B7659FD481}"/>
              </a:ext>
            </a:extLst>
          </p:cNvPr>
          <p:cNvSpPr>
            <a:spLocks noGrp="1"/>
          </p:cNvSpPr>
          <p:nvPr>
            <p:ph type="sldNum" sz="quarter" idx="12"/>
          </p:nvPr>
        </p:nvSpPr>
        <p:spPr/>
        <p:txBody>
          <a:bodyPr/>
          <a:lstStyle/>
          <a:p>
            <a:fld id="{0B70DE20-B937-49F7-BDB4-D052E7C40283}" type="slidenum">
              <a:rPr lang="en-US" smtClean="0"/>
              <a:t>15</a:t>
            </a:fld>
            <a:endParaRPr lang="en-US"/>
          </a:p>
        </p:txBody>
      </p:sp>
    </p:spTree>
    <p:extLst>
      <p:ext uri="{BB962C8B-B14F-4D97-AF65-F5344CB8AC3E}">
        <p14:creationId xmlns:p14="http://schemas.microsoft.com/office/powerpoint/2010/main" val="589419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EE3D-F244-4DAD-B4E6-27BD4FDDBB0D}"/>
              </a:ext>
            </a:extLst>
          </p:cNvPr>
          <p:cNvSpPr>
            <a:spLocks noGrp="1"/>
          </p:cNvSpPr>
          <p:nvPr>
            <p:ph type="title"/>
          </p:nvPr>
        </p:nvSpPr>
        <p:spPr>
          <a:xfrm>
            <a:off x="1524000" y="35417"/>
            <a:ext cx="8686800" cy="1143000"/>
          </a:xfrm>
        </p:spPr>
        <p:txBody>
          <a:bodyPr>
            <a:noAutofit/>
          </a:bodyPr>
          <a:lstStyle/>
          <a:p>
            <a:pPr algn="l"/>
            <a:r>
              <a:rPr lang="en-US" sz="3600" b="1" dirty="0">
                <a:solidFill>
                  <a:srgbClr val="0070C0"/>
                </a:solidFill>
              </a:rPr>
              <a:t>Boiling Ranges of Typical Crude Oil Fractions </a:t>
            </a:r>
            <a:br>
              <a:rPr lang="en-US" sz="3600" b="1" dirty="0">
                <a:solidFill>
                  <a:srgbClr val="0070C0"/>
                </a:solidFill>
              </a:rPr>
            </a:br>
            <a:endParaRPr lang="en-US" sz="3600" b="1" dirty="0">
              <a:solidFill>
                <a:srgbClr val="0070C0"/>
              </a:solidFill>
            </a:endParaRPr>
          </a:p>
        </p:txBody>
      </p:sp>
      <p:sp>
        <p:nvSpPr>
          <p:cNvPr id="4" name="Slide Number Placeholder 3">
            <a:extLst>
              <a:ext uri="{FF2B5EF4-FFF2-40B4-BE49-F238E27FC236}">
                <a16:creationId xmlns:a16="http://schemas.microsoft.com/office/drawing/2014/main" id="{646C1C69-9311-4443-B6F3-34D6E3229EE2}"/>
              </a:ext>
            </a:extLst>
          </p:cNvPr>
          <p:cNvSpPr>
            <a:spLocks noGrp="1"/>
          </p:cNvSpPr>
          <p:nvPr>
            <p:ph type="sldNum" sz="quarter" idx="12"/>
          </p:nvPr>
        </p:nvSpPr>
        <p:spPr/>
        <p:txBody>
          <a:bodyPr/>
          <a:lstStyle/>
          <a:p>
            <a:fld id="{B6F15528-21DE-4FAA-801E-634DDDAF4B2B}" type="slidenum">
              <a:rPr lang="en-US" smtClean="0"/>
              <a:pPr/>
              <a:t>16</a:t>
            </a:fld>
            <a:endParaRPr lang="en-US"/>
          </a:p>
        </p:txBody>
      </p:sp>
      <p:graphicFrame>
        <p:nvGraphicFramePr>
          <p:cNvPr id="3" name="Table 2"/>
          <p:cNvGraphicFramePr>
            <a:graphicFrameLocks noGrp="1"/>
          </p:cNvGraphicFramePr>
          <p:nvPr/>
        </p:nvGraphicFramePr>
        <p:xfrm>
          <a:off x="2133600" y="1038456"/>
          <a:ext cx="7924800" cy="5438544"/>
        </p:xfrm>
        <a:graphic>
          <a:graphicData uri="http://schemas.openxmlformats.org/drawingml/2006/table">
            <a:tbl>
              <a:tblPr firstRow="1" bandRow="1">
                <a:tableStyleId>{912C8C85-51F0-491E-9774-3900AFEF0FD7}</a:tableStyleId>
              </a:tblPr>
              <a:tblGrid>
                <a:gridCol w="4267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tblGrid>
              <a:tr h="516024">
                <a:tc>
                  <a:txBody>
                    <a:bodyPr/>
                    <a:lstStyle/>
                    <a:p>
                      <a:endParaRPr lang="en-US" dirty="0"/>
                    </a:p>
                  </a:txBody>
                  <a:tcPr/>
                </a:tc>
                <a:tc>
                  <a:txBody>
                    <a:bodyPr/>
                    <a:lstStyle/>
                    <a:p>
                      <a:r>
                        <a:rPr lang="en-US" dirty="0"/>
                        <a:t>ASTM °C</a:t>
                      </a:r>
                    </a:p>
                  </a:txBody>
                  <a:tcPr/>
                </a:tc>
                <a:tc>
                  <a:txBody>
                    <a:bodyPr/>
                    <a:lstStyle/>
                    <a:p>
                      <a:r>
                        <a:rPr lang="en-US" dirty="0"/>
                        <a:t>TBP °C</a:t>
                      </a:r>
                    </a:p>
                  </a:txBody>
                  <a:tcPr/>
                </a:tc>
                <a:extLst>
                  <a:ext uri="{0D108BD9-81ED-4DB2-BD59-A6C34878D82A}">
                    <a16:rowId xmlns:a16="http://schemas.microsoft.com/office/drawing/2014/main" val="10000"/>
                  </a:ext>
                </a:extLst>
              </a:tr>
              <a:tr h="245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Butanes and lighter</a:t>
                      </a:r>
                    </a:p>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969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Light straight-run naphtha (LSR)</a:t>
                      </a:r>
                    </a:p>
                    <a:p>
                      <a:endParaRPr lang="en-US" dirty="0"/>
                    </a:p>
                  </a:txBody>
                  <a:tcPr/>
                </a:tc>
                <a:tc>
                  <a:txBody>
                    <a:bodyPr/>
                    <a:lstStyle/>
                    <a:p>
                      <a:r>
                        <a:rPr lang="en-US" dirty="0"/>
                        <a:t>32-104</a:t>
                      </a:r>
                    </a:p>
                  </a:txBody>
                  <a:tcPr/>
                </a:tc>
                <a:tc>
                  <a:txBody>
                    <a:bodyPr/>
                    <a:lstStyle/>
                    <a:p>
                      <a:r>
                        <a:rPr lang="en-US" dirty="0"/>
                        <a:t>32-88</a:t>
                      </a:r>
                    </a:p>
                  </a:txBody>
                  <a:tcPr/>
                </a:tc>
                <a:extLst>
                  <a:ext uri="{0D108BD9-81ED-4DB2-BD59-A6C34878D82A}">
                    <a16:rowId xmlns:a16="http://schemas.microsoft.com/office/drawing/2014/main" val="10002"/>
                  </a:ext>
                </a:extLst>
              </a:tr>
              <a:tr h="381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Heavy straight-run naphtha (HSR)</a:t>
                      </a:r>
                    </a:p>
                    <a:p>
                      <a:endParaRPr lang="en-US" dirty="0"/>
                    </a:p>
                  </a:txBody>
                  <a:tcPr/>
                </a:tc>
                <a:tc>
                  <a:txBody>
                    <a:bodyPr/>
                    <a:lstStyle/>
                    <a:p>
                      <a:r>
                        <a:rPr lang="en-US" dirty="0"/>
                        <a:t>82-204</a:t>
                      </a:r>
                    </a:p>
                  </a:txBody>
                  <a:tcPr/>
                </a:tc>
                <a:tc>
                  <a:txBody>
                    <a:bodyPr/>
                    <a:lstStyle/>
                    <a:p>
                      <a:r>
                        <a:rPr lang="en-US" dirty="0"/>
                        <a:t>88-193</a:t>
                      </a:r>
                    </a:p>
                  </a:txBody>
                  <a:tcPr/>
                </a:tc>
                <a:extLst>
                  <a:ext uri="{0D108BD9-81ED-4DB2-BD59-A6C34878D82A}">
                    <a16:rowId xmlns:a16="http://schemas.microsoft.com/office/drawing/2014/main" val="10003"/>
                  </a:ext>
                </a:extLst>
              </a:tr>
              <a:tr h="2505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Kerosene</a:t>
                      </a:r>
                    </a:p>
                    <a:p>
                      <a:endParaRPr lang="en-US" dirty="0"/>
                    </a:p>
                  </a:txBody>
                  <a:tcPr/>
                </a:tc>
                <a:tc>
                  <a:txBody>
                    <a:bodyPr/>
                    <a:lstStyle/>
                    <a:p>
                      <a:r>
                        <a:rPr lang="en-US" dirty="0"/>
                        <a:t>165-282</a:t>
                      </a:r>
                    </a:p>
                  </a:txBody>
                  <a:tcPr/>
                </a:tc>
                <a:tc>
                  <a:txBody>
                    <a:bodyPr/>
                    <a:lstStyle/>
                    <a:p>
                      <a:r>
                        <a:rPr lang="en-US" dirty="0"/>
                        <a:t>193-271</a:t>
                      </a:r>
                    </a:p>
                  </a:txBody>
                  <a:tcPr/>
                </a:tc>
                <a:extLst>
                  <a:ext uri="{0D108BD9-81ED-4DB2-BD59-A6C34878D82A}">
                    <a16:rowId xmlns:a16="http://schemas.microsoft.com/office/drawing/2014/main" val="10004"/>
                  </a:ext>
                </a:extLst>
              </a:tr>
              <a:tr h="4128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Light gas oil (LGO)</a:t>
                      </a:r>
                    </a:p>
                    <a:p>
                      <a:endParaRPr lang="en-US" dirty="0"/>
                    </a:p>
                  </a:txBody>
                  <a:tcPr/>
                </a:tc>
                <a:tc>
                  <a:txBody>
                    <a:bodyPr/>
                    <a:lstStyle/>
                    <a:p>
                      <a:r>
                        <a:rPr lang="en-US" dirty="0"/>
                        <a:t>215-338</a:t>
                      </a:r>
                    </a:p>
                  </a:txBody>
                  <a:tcPr/>
                </a:tc>
                <a:tc>
                  <a:txBody>
                    <a:bodyPr/>
                    <a:lstStyle/>
                    <a:p>
                      <a:r>
                        <a:rPr lang="en-US" dirty="0"/>
                        <a:t>271-321</a:t>
                      </a:r>
                    </a:p>
                  </a:txBody>
                  <a:tcPr/>
                </a:tc>
                <a:extLst>
                  <a:ext uri="{0D108BD9-81ED-4DB2-BD59-A6C34878D82A}">
                    <a16:rowId xmlns:a16="http://schemas.microsoft.com/office/drawing/2014/main" val="10005"/>
                  </a:ext>
                </a:extLst>
              </a:tr>
              <a:tr h="354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Atmospheric gas oil (AGO)</a:t>
                      </a:r>
                    </a:p>
                    <a:p>
                      <a:endParaRPr lang="en-US" dirty="0"/>
                    </a:p>
                  </a:txBody>
                  <a:tcPr/>
                </a:tc>
                <a:tc>
                  <a:txBody>
                    <a:bodyPr/>
                    <a:lstStyle/>
                    <a:p>
                      <a:r>
                        <a:rPr lang="en-US" dirty="0"/>
                        <a:t>287-443</a:t>
                      </a:r>
                    </a:p>
                  </a:txBody>
                  <a:tcPr/>
                </a:tc>
                <a:tc>
                  <a:txBody>
                    <a:bodyPr/>
                    <a:lstStyle/>
                    <a:p>
                      <a:r>
                        <a:rPr lang="en-US" dirty="0"/>
                        <a:t>321-427</a:t>
                      </a:r>
                    </a:p>
                  </a:txBody>
                  <a:tcPr/>
                </a:tc>
                <a:extLst>
                  <a:ext uri="{0D108BD9-81ED-4DB2-BD59-A6C34878D82A}">
                    <a16:rowId xmlns:a16="http://schemas.microsoft.com/office/drawing/2014/main" val="10006"/>
                  </a:ext>
                </a:extLst>
              </a:tr>
              <a:tr h="516024">
                <a:tc>
                  <a:txBody>
                    <a:bodyPr/>
                    <a:lstStyle/>
                    <a:p>
                      <a:r>
                        <a:rPr lang="en-US" dirty="0"/>
                        <a:t>Vacuum gas oil (VGO)</a:t>
                      </a:r>
                    </a:p>
                  </a:txBody>
                  <a:tcPr/>
                </a:tc>
                <a:tc>
                  <a:txBody>
                    <a:bodyPr/>
                    <a:lstStyle/>
                    <a:p>
                      <a:r>
                        <a:rPr lang="en-US" dirty="0"/>
                        <a:t>398-565</a:t>
                      </a:r>
                    </a:p>
                  </a:txBody>
                  <a:tcPr/>
                </a:tc>
                <a:tc>
                  <a:txBody>
                    <a:bodyPr/>
                    <a:lstStyle/>
                    <a:p>
                      <a:r>
                        <a:rPr lang="en-US" dirty="0"/>
                        <a:t>321-565</a:t>
                      </a:r>
                    </a:p>
                  </a:txBody>
                  <a:tcPr/>
                </a:tc>
                <a:extLst>
                  <a:ext uri="{0D108BD9-81ED-4DB2-BD59-A6C34878D82A}">
                    <a16:rowId xmlns:a16="http://schemas.microsoft.com/office/drawing/2014/main" val="10007"/>
                  </a:ext>
                </a:extLst>
              </a:tr>
              <a:tr h="566016">
                <a:tc>
                  <a:txBody>
                    <a:bodyPr/>
                    <a:lstStyle/>
                    <a:p>
                      <a:r>
                        <a:rPr lang="en-US" dirty="0"/>
                        <a:t>Vacuum reduced crude (VRC)</a:t>
                      </a:r>
                    </a:p>
                  </a:txBody>
                  <a:tcPr/>
                </a:tc>
                <a:tc>
                  <a:txBody>
                    <a:bodyPr/>
                    <a:lstStyle/>
                    <a:p>
                      <a:r>
                        <a:rPr lang="en-US" dirty="0"/>
                        <a:t>565+</a:t>
                      </a:r>
                    </a:p>
                  </a:txBody>
                  <a:tcPr/>
                </a:tc>
                <a:tc>
                  <a:txBody>
                    <a:bodyPr/>
                    <a:lstStyle/>
                    <a:p>
                      <a:r>
                        <a:rPr lang="en-US" dirty="0"/>
                        <a:t>565+</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660070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B1CD9-95F3-1754-D9A3-19D84AC5F5A6}"/>
              </a:ext>
            </a:extLst>
          </p:cNvPr>
          <p:cNvSpPr>
            <a:spLocks noGrp="1"/>
          </p:cNvSpPr>
          <p:nvPr>
            <p:ph type="title"/>
          </p:nvPr>
        </p:nvSpPr>
        <p:spPr>
          <a:xfrm>
            <a:off x="448455" y="140273"/>
            <a:ext cx="10515600" cy="819098"/>
          </a:xfrm>
        </p:spPr>
        <p:txBody>
          <a:bodyPr/>
          <a:lstStyle/>
          <a:p>
            <a:r>
              <a:rPr lang="en-US" b="1" dirty="0">
                <a:solidFill>
                  <a:srgbClr val="0070C0"/>
                </a:solidFill>
              </a:rPr>
              <a:t>Petrochemical resources </a:t>
            </a:r>
          </a:p>
        </p:txBody>
      </p:sp>
      <p:sp>
        <p:nvSpPr>
          <p:cNvPr id="3" name="Content Placeholder 2">
            <a:extLst>
              <a:ext uri="{FF2B5EF4-FFF2-40B4-BE49-F238E27FC236}">
                <a16:creationId xmlns:a16="http://schemas.microsoft.com/office/drawing/2014/main" id="{25D5CFAF-86E0-31F7-E998-0EFEC444EB28}"/>
              </a:ext>
            </a:extLst>
          </p:cNvPr>
          <p:cNvSpPr>
            <a:spLocks noGrp="1"/>
          </p:cNvSpPr>
          <p:nvPr>
            <p:ph idx="1"/>
          </p:nvPr>
        </p:nvSpPr>
        <p:spPr>
          <a:xfrm>
            <a:off x="448455" y="1304144"/>
            <a:ext cx="11528685" cy="5203721"/>
          </a:xfrm>
        </p:spPr>
        <p:txBody>
          <a:bodyPr>
            <a:normAutofit lnSpcReduction="10000"/>
          </a:bodyPr>
          <a:lstStyle/>
          <a:p>
            <a:r>
              <a:rPr lang="en-US" sz="2600" dirty="0"/>
              <a:t>Distillation petroleum crude is conducted by two ways:</a:t>
            </a:r>
          </a:p>
          <a:p>
            <a:pPr marL="914400" lvl="1" indent="-457200">
              <a:buFont typeface="+mj-lt"/>
              <a:buAutoNum type="arabicParenR"/>
            </a:pPr>
            <a:r>
              <a:rPr lang="en-US" sz="2600" dirty="0"/>
              <a:t>Atmospheric distillation: this process produces fuel gases, LPG, light straight run naphtha, heavy straight run naphtha, kerosene, atmospheric gas oil, heavy gas oil and long residue.</a:t>
            </a:r>
          </a:p>
          <a:p>
            <a:pPr marL="914400" lvl="1" indent="-457200">
              <a:buFont typeface="+mj-lt"/>
              <a:buAutoNum type="arabicParenR"/>
            </a:pPr>
            <a:r>
              <a:rPr lang="en-US" sz="2600" dirty="0"/>
              <a:t>The vacuum distillation unit distillates the long residue at 40 mm Hg pressure and produces light vacuum gas oil, heavy vacuum gas oil and short residue.</a:t>
            </a:r>
          </a:p>
          <a:p>
            <a:r>
              <a:rPr lang="en-US" sz="2600" dirty="0"/>
              <a:t>Chemical from petroleum may range from basic petrochemicals such as ethylene, propylene, benzene, toluene, xylenes to finished products like plastics, rubbers, fibers,, detergents, pesticides, dyes etc. </a:t>
            </a:r>
          </a:p>
          <a:p>
            <a:r>
              <a:rPr lang="en-US" sz="2600" b="0" i="0" dirty="0">
                <a:solidFill>
                  <a:srgbClr val="0070C0"/>
                </a:solidFill>
                <a:effectLst/>
              </a:rPr>
              <a:t>Only 8% of world production of crude oil for manufacture of Petrochemicals</a:t>
            </a:r>
            <a:endParaRPr lang="en-US" sz="2600" dirty="0">
              <a:solidFill>
                <a:srgbClr val="0070C0"/>
              </a:solidFill>
            </a:endParaRPr>
          </a:p>
          <a:p>
            <a:pPr marL="0" indent="0">
              <a:buNone/>
            </a:pPr>
            <a:r>
              <a:rPr lang="en-US" sz="2600" dirty="0"/>
              <a:t>The petrochemicals are classified as 1. First generation. 2. Second generation and , 3. Third generation petrochemicals</a:t>
            </a:r>
          </a:p>
        </p:txBody>
      </p:sp>
      <p:sp>
        <p:nvSpPr>
          <p:cNvPr id="5" name="Slide Number Placeholder 4">
            <a:extLst>
              <a:ext uri="{FF2B5EF4-FFF2-40B4-BE49-F238E27FC236}">
                <a16:creationId xmlns:a16="http://schemas.microsoft.com/office/drawing/2014/main" id="{40A8A7A7-7B11-CF35-B6A6-A0B3344C796E}"/>
              </a:ext>
            </a:extLst>
          </p:cNvPr>
          <p:cNvSpPr>
            <a:spLocks noGrp="1"/>
          </p:cNvSpPr>
          <p:nvPr>
            <p:ph type="sldNum" sz="quarter" idx="12"/>
          </p:nvPr>
        </p:nvSpPr>
        <p:spPr/>
        <p:txBody>
          <a:bodyPr/>
          <a:lstStyle/>
          <a:p>
            <a:fld id="{0B70DE20-B937-49F7-BDB4-D052E7C40283}" type="slidenum">
              <a:rPr lang="en-US" smtClean="0"/>
              <a:t>17</a:t>
            </a:fld>
            <a:endParaRPr lang="en-US"/>
          </a:p>
        </p:txBody>
      </p:sp>
    </p:spTree>
    <p:extLst>
      <p:ext uri="{BB962C8B-B14F-4D97-AF65-F5344CB8AC3E}">
        <p14:creationId xmlns:p14="http://schemas.microsoft.com/office/powerpoint/2010/main" val="2572169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678CF7-AF65-B779-D4FF-78024242721A}"/>
              </a:ext>
            </a:extLst>
          </p:cNvPr>
          <p:cNvSpPr>
            <a:spLocks noGrp="1"/>
          </p:cNvSpPr>
          <p:nvPr>
            <p:ph idx="1"/>
          </p:nvPr>
        </p:nvSpPr>
        <p:spPr>
          <a:xfrm>
            <a:off x="346880" y="1325562"/>
            <a:ext cx="11635854" cy="4843225"/>
          </a:xfrm>
        </p:spPr>
        <p:txBody>
          <a:bodyPr>
            <a:normAutofit/>
          </a:bodyPr>
          <a:lstStyle/>
          <a:p>
            <a:pPr marL="0" indent="0">
              <a:buNone/>
            </a:pPr>
            <a:r>
              <a:rPr lang="en-US" b="0" i="0" dirty="0">
                <a:solidFill>
                  <a:srgbClr val="212529"/>
                </a:solidFill>
                <a:effectLst/>
              </a:rPr>
              <a:t>Chemicals directly available from petroleum crude or natural gas either by fractionation, isomerization, cracking, coking, reforming, hydrocracking etc. </a:t>
            </a:r>
          </a:p>
          <a:p>
            <a:r>
              <a:rPr lang="en-US" b="0" i="0" dirty="0">
                <a:solidFill>
                  <a:srgbClr val="212529"/>
                </a:solidFill>
                <a:effectLst/>
              </a:rPr>
              <a:t> Represent the basic petrochemicals which are the building blocks for various chemical synthesis.</a:t>
            </a:r>
          </a:p>
          <a:p>
            <a:r>
              <a:rPr lang="en-US" b="0" i="0" dirty="0">
                <a:solidFill>
                  <a:srgbClr val="212529"/>
                </a:solidFill>
                <a:effectLst/>
              </a:rPr>
              <a:t>Methane, Ethane, Propane. </a:t>
            </a:r>
          </a:p>
          <a:p>
            <a:r>
              <a:rPr lang="en-US" b="0" i="0" dirty="0">
                <a:solidFill>
                  <a:srgbClr val="212529"/>
                </a:solidFill>
                <a:effectLst/>
              </a:rPr>
              <a:t>Ethylene, Propylene, Butylenes, Acetylene Butadiene. </a:t>
            </a:r>
          </a:p>
          <a:p>
            <a:r>
              <a:rPr lang="en-US" b="0" i="0" dirty="0">
                <a:solidFill>
                  <a:srgbClr val="212529"/>
                </a:solidFill>
                <a:effectLst/>
              </a:rPr>
              <a:t> Aromatics such as Benzene, Toluene, Xylenes. </a:t>
            </a:r>
          </a:p>
          <a:p>
            <a:r>
              <a:rPr lang="en-US" b="0" i="0" dirty="0">
                <a:solidFill>
                  <a:srgbClr val="212529"/>
                </a:solidFill>
                <a:effectLst/>
              </a:rPr>
              <a:t>These can be sub grouped as aliphatic, olefins, acetylene, dienic, naphthenic and aromatics basic petrochemicals.</a:t>
            </a:r>
          </a:p>
          <a:p>
            <a:endParaRPr lang="en-US" dirty="0"/>
          </a:p>
        </p:txBody>
      </p:sp>
      <p:sp>
        <p:nvSpPr>
          <p:cNvPr id="5" name="Title 4">
            <a:extLst>
              <a:ext uri="{FF2B5EF4-FFF2-40B4-BE49-F238E27FC236}">
                <a16:creationId xmlns:a16="http://schemas.microsoft.com/office/drawing/2014/main" id="{E2D522E1-0960-F354-C79F-FEEDCAFB6A37}"/>
              </a:ext>
            </a:extLst>
          </p:cNvPr>
          <p:cNvSpPr>
            <a:spLocks noGrp="1"/>
          </p:cNvSpPr>
          <p:nvPr>
            <p:ph type="title"/>
          </p:nvPr>
        </p:nvSpPr>
        <p:spPr>
          <a:xfrm>
            <a:off x="101221" y="0"/>
            <a:ext cx="10515600" cy="1325563"/>
          </a:xfrm>
        </p:spPr>
        <p:txBody>
          <a:bodyPr>
            <a:normAutofit/>
          </a:bodyPr>
          <a:lstStyle/>
          <a:p>
            <a:r>
              <a:rPr lang="en-US" sz="4000" b="1" dirty="0">
                <a:solidFill>
                  <a:srgbClr val="0070C0"/>
                </a:solidFill>
              </a:rPr>
              <a:t>First generation petrochemicals</a:t>
            </a:r>
          </a:p>
        </p:txBody>
      </p:sp>
      <p:sp>
        <p:nvSpPr>
          <p:cNvPr id="4" name="Slide Number Placeholder 3">
            <a:extLst>
              <a:ext uri="{FF2B5EF4-FFF2-40B4-BE49-F238E27FC236}">
                <a16:creationId xmlns:a16="http://schemas.microsoft.com/office/drawing/2014/main" id="{51957C2E-7F2A-68A2-3134-A8B57D9FB5F2}"/>
              </a:ext>
            </a:extLst>
          </p:cNvPr>
          <p:cNvSpPr>
            <a:spLocks noGrp="1"/>
          </p:cNvSpPr>
          <p:nvPr>
            <p:ph type="sldNum" sz="quarter" idx="12"/>
          </p:nvPr>
        </p:nvSpPr>
        <p:spPr/>
        <p:txBody>
          <a:bodyPr/>
          <a:lstStyle/>
          <a:p>
            <a:fld id="{0B70DE20-B937-49F7-BDB4-D052E7C40283}" type="slidenum">
              <a:rPr lang="en-US" smtClean="0"/>
              <a:t>18</a:t>
            </a:fld>
            <a:endParaRPr lang="en-US"/>
          </a:p>
        </p:txBody>
      </p:sp>
    </p:spTree>
    <p:extLst>
      <p:ext uri="{BB962C8B-B14F-4D97-AF65-F5344CB8AC3E}">
        <p14:creationId xmlns:p14="http://schemas.microsoft.com/office/powerpoint/2010/main" val="451011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63A49F-AE96-1410-CAE1-037943BADFF2}"/>
              </a:ext>
            </a:extLst>
          </p:cNvPr>
          <p:cNvPicPr>
            <a:picLocks noChangeAspect="1"/>
          </p:cNvPicPr>
          <p:nvPr/>
        </p:nvPicPr>
        <p:blipFill>
          <a:blip r:embed="rId2"/>
          <a:stretch>
            <a:fillRect/>
          </a:stretch>
        </p:blipFill>
        <p:spPr>
          <a:xfrm>
            <a:off x="383458" y="0"/>
            <a:ext cx="10771387" cy="6666271"/>
          </a:xfrm>
          <a:prstGeom prst="rect">
            <a:avLst/>
          </a:prstGeom>
        </p:spPr>
      </p:pic>
      <p:sp>
        <p:nvSpPr>
          <p:cNvPr id="3" name="Slide Number Placeholder 2">
            <a:extLst>
              <a:ext uri="{FF2B5EF4-FFF2-40B4-BE49-F238E27FC236}">
                <a16:creationId xmlns:a16="http://schemas.microsoft.com/office/drawing/2014/main" id="{E70C619B-EF21-6DC0-04B3-FFEAE2C492E1}"/>
              </a:ext>
            </a:extLst>
          </p:cNvPr>
          <p:cNvSpPr>
            <a:spLocks noGrp="1"/>
          </p:cNvSpPr>
          <p:nvPr>
            <p:ph type="sldNum" sz="quarter" idx="12"/>
          </p:nvPr>
        </p:nvSpPr>
        <p:spPr/>
        <p:txBody>
          <a:bodyPr/>
          <a:lstStyle/>
          <a:p>
            <a:fld id="{0B70DE20-B937-49F7-BDB4-D052E7C40283}" type="slidenum">
              <a:rPr lang="en-US" smtClean="0"/>
              <a:t>19</a:t>
            </a:fld>
            <a:endParaRPr lang="en-US"/>
          </a:p>
        </p:txBody>
      </p:sp>
    </p:spTree>
    <p:extLst>
      <p:ext uri="{BB962C8B-B14F-4D97-AF65-F5344CB8AC3E}">
        <p14:creationId xmlns:p14="http://schemas.microsoft.com/office/powerpoint/2010/main" val="404822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77EFF8-5ADA-6C86-C333-B23A67AF4FAB}"/>
              </a:ext>
            </a:extLst>
          </p:cNvPr>
          <p:cNvPicPr>
            <a:picLocks noChangeAspect="1"/>
          </p:cNvPicPr>
          <p:nvPr/>
        </p:nvPicPr>
        <p:blipFill>
          <a:blip r:embed="rId2"/>
          <a:stretch>
            <a:fillRect/>
          </a:stretch>
        </p:blipFill>
        <p:spPr>
          <a:xfrm>
            <a:off x="1251943" y="365167"/>
            <a:ext cx="9688114" cy="5749721"/>
          </a:xfrm>
          <a:prstGeom prst="rect">
            <a:avLst/>
          </a:prstGeom>
        </p:spPr>
      </p:pic>
      <p:sp>
        <p:nvSpPr>
          <p:cNvPr id="3" name="Slide Number Placeholder 2">
            <a:extLst>
              <a:ext uri="{FF2B5EF4-FFF2-40B4-BE49-F238E27FC236}">
                <a16:creationId xmlns:a16="http://schemas.microsoft.com/office/drawing/2014/main" id="{02D0158A-AD64-4D7D-6AC9-0CAF83ACF17C}"/>
              </a:ext>
            </a:extLst>
          </p:cNvPr>
          <p:cNvSpPr>
            <a:spLocks noGrp="1"/>
          </p:cNvSpPr>
          <p:nvPr>
            <p:ph type="sldNum" sz="quarter" idx="12"/>
          </p:nvPr>
        </p:nvSpPr>
        <p:spPr/>
        <p:txBody>
          <a:bodyPr/>
          <a:lstStyle/>
          <a:p>
            <a:fld id="{0B70DE20-B937-49F7-BDB4-D052E7C40283}" type="slidenum">
              <a:rPr lang="en-US" smtClean="0"/>
              <a:t>2</a:t>
            </a:fld>
            <a:endParaRPr lang="en-US"/>
          </a:p>
        </p:txBody>
      </p:sp>
    </p:spTree>
    <p:extLst>
      <p:ext uri="{BB962C8B-B14F-4D97-AF65-F5344CB8AC3E}">
        <p14:creationId xmlns:p14="http://schemas.microsoft.com/office/powerpoint/2010/main" val="1657388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CECAFF-9862-08DF-CF1E-D00517B4139D}"/>
              </a:ext>
            </a:extLst>
          </p:cNvPr>
          <p:cNvPicPr>
            <a:picLocks noChangeAspect="1"/>
          </p:cNvPicPr>
          <p:nvPr/>
        </p:nvPicPr>
        <p:blipFill>
          <a:blip r:embed="rId2"/>
          <a:stretch>
            <a:fillRect/>
          </a:stretch>
        </p:blipFill>
        <p:spPr>
          <a:xfrm>
            <a:off x="383458" y="201492"/>
            <a:ext cx="10810568" cy="6656508"/>
          </a:xfrm>
          <a:prstGeom prst="rect">
            <a:avLst/>
          </a:prstGeom>
        </p:spPr>
      </p:pic>
      <p:sp>
        <p:nvSpPr>
          <p:cNvPr id="3" name="Slide Number Placeholder 2">
            <a:extLst>
              <a:ext uri="{FF2B5EF4-FFF2-40B4-BE49-F238E27FC236}">
                <a16:creationId xmlns:a16="http://schemas.microsoft.com/office/drawing/2014/main" id="{7AE3B9B3-6694-4677-6663-CABE3915CDBC}"/>
              </a:ext>
            </a:extLst>
          </p:cNvPr>
          <p:cNvSpPr>
            <a:spLocks noGrp="1"/>
          </p:cNvSpPr>
          <p:nvPr>
            <p:ph type="sldNum" sz="quarter" idx="12"/>
          </p:nvPr>
        </p:nvSpPr>
        <p:spPr/>
        <p:txBody>
          <a:bodyPr/>
          <a:lstStyle/>
          <a:p>
            <a:fld id="{0B70DE20-B937-49F7-BDB4-D052E7C40283}" type="slidenum">
              <a:rPr lang="en-US" smtClean="0"/>
              <a:t>20</a:t>
            </a:fld>
            <a:endParaRPr lang="en-US"/>
          </a:p>
        </p:txBody>
      </p:sp>
    </p:spTree>
    <p:extLst>
      <p:ext uri="{BB962C8B-B14F-4D97-AF65-F5344CB8AC3E}">
        <p14:creationId xmlns:p14="http://schemas.microsoft.com/office/powerpoint/2010/main" val="1064296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22C1-EDCF-3BC6-54E6-14A1E390B5D0}"/>
              </a:ext>
            </a:extLst>
          </p:cNvPr>
          <p:cNvSpPr>
            <a:spLocks noGrp="1"/>
          </p:cNvSpPr>
          <p:nvPr>
            <p:ph type="title"/>
          </p:nvPr>
        </p:nvSpPr>
        <p:spPr>
          <a:xfrm>
            <a:off x="268574" y="0"/>
            <a:ext cx="10515600" cy="1325563"/>
          </a:xfrm>
        </p:spPr>
        <p:txBody>
          <a:bodyPr>
            <a:normAutofit/>
          </a:bodyPr>
          <a:lstStyle/>
          <a:p>
            <a:r>
              <a:rPr lang="en-US" sz="4000" b="1" dirty="0">
                <a:solidFill>
                  <a:srgbClr val="0070C0"/>
                </a:solidFill>
              </a:rPr>
              <a:t>SECOND GENERATION PETROCHEMICALS</a:t>
            </a:r>
          </a:p>
        </p:txBody>
      </p:sp>
      <p:sp>
        <p:nvSpPr>
          <p:cNvPr id="3" name="Content Placeholder 2">
            <a:extLst>
              <a:ext uri="{FF2B5EF4-FFF2-40B4-BE49-F238E27FC236}">
                <a16:creationId xmlns:a16="http://schemas.microsoft.com/office/drawing/2014/main" id="{921600EC-93D8-F626-B466-D916D87DA72B}"/>
              </a:ext>
            </a:extLst>
          </p:cNvPr>
          <p:cNvSpPr>
            <a:spLocks noGrp="1"/>
          </p:cNvSpPr>
          <p:nvPr>
            <p:ph idx="1"/>
          </p:nvPr>
        </p:nvSpPr>
        <p:spPr>
          <a:xfrm>
            <a:off x="268574" y="1136076"/>
            <a:ext cx="11798508" cy="5721923"/>
          </a:xfrm>
        </p:spPr>
        <p:txBody>
          <a:bodyPr>
            <a:normAutofit lnSpcReduction="10000"/>
          </a:bodyPr>
          <a:lstStyle/>
          <a:p>
            <a:r>
              <a:rPr lang="en-US" b="0" i="0" dirty="0">
                <a:solidFill>
                  <a:srgbClr val="212529"/>
                </a:solidFill>
                <a:effectLst/>
              </a:rPr>
              <a:t> Not present as such as petroleum or crude oil. </a:t>
            </a:r>
          </a:p>
          <a:p>
            <a:r>
              <a:rPr lang="en-US" dirty="0">
                <a:solidFill>
                  <a:srgbClr val="212529"/>
                </a:solidFill>
              </a:rPr>
              <a:t> They </a:t>
            </a:r>
            <a:r>
              <a:rPr lang="en-US" b="0" i="0" dirty="0">
                <a:solidFill>
                  <a:srgbClr val="212529"/>
                </a:solidFill>
                <a:effectLst/>
              </a:rPr>
              <a:t>Cannot be obtained by simple operations such as reforming, cracking or hydro cracking. </a:t>
            </a:r>
          </a:p>
          <a:p>
            <a:r>
              <a:rPr lang="en-US" dirty="0">
                <a:solidFill>
                  <a:srgbClr val="212529"/>
                </a:solidFill>
              </a:rPr>
              <a:t>These are the </a:t>
            </a:r>
            <a:r>
              <a:rPr lang="en-US" u="sng" dirty="0">
                <a:solidFill>
                  <a:srgbClr val="212529"/>
                </a:solidFill>
              </a:rPr>
              <a:t>d</a:t>
            </a:r>
            <a:r>
              <a:rPr lang="en-US" b="0" i="0" u="sng" dirty="0">
                <a:solidFill>
                  <a:srgbClr val="212529"/>
                </a:solidFill>
                <a:effectLst/>
              </a:rPr>
              <a:t>erivatives of first-generation petrochemicals</a:t>
            </a:r>
            <a:r>
              <a:rPr lang="en-US" b="0" i="0" dirty="0">
                <a:solidFill>
                  <a:srgbClr val="212529"/>
                </a:solidFill>
                <a:effectLst/>
              </a:rPr>
              <a:t>.</a:t>
            </a:r>
          </a:p>
          <a:p>
            <a:r>
              <a:rPr lang="en-US" b="0" i="0" dirty="0">
                <a:solidFill>
                  <a:srgbClr val="212529"/>
                </a:solidFill>
                <a:effectLst/>
              </a:rPr>
              <a:t> Second generation petrochemicals constitute the intermediate chemicals constitute as the raw materials for consumer products like plastic, rubbers, fibers, dyes etc.</a:t>
            </a:r>
          </a:p>
          <a:p>
            <a:r>
              <a:rPr lang="en-US" b="0" i="0" dirty="0">
                <a:solidFill>
                  <a:srgbClr val="212529"/>
                </a:solidFill>
                <a:effectLst/>
              </a:rPr>
              <a:t>Styrene (derived from benzene and ethylene). </a:t>
            </a:r>
          </a:p>
          <a:p>
            <a:r>
              <a:rPr lang="en-US" b="0" i="0" dirty="0">
                <a:solidFill>
                  <a:srgbClr val="212529"/>
                </a:solidFill>
                <a:effectLst/>
              </a:rPr>
              <a:t>Dimethyl Terephthalate (derived from p-xylene) </a:t>
            </a:r>
          </a:p>
          <a:p>
            <a:r>
              <a:rPr lang="en-US" b="0" i="0" dirty="0">
                <a:solidFill>
                  <a:srgbClr val="212529"/>
                </a:solidFill>
                <a:effectLst/>
              </a:rPr>
              <a:t>Ethylene glycol (derived from ethylene)</a:t>
            </a:r>
          </a:p>
          <a:p>
            <a:r>
              <a:rPr lang="en-US" b="0" i="0" dirty="0">
                <a:solidFill>
                  <a:srgbClr val="212529"/>
                </a:solidFill>
                <a:effectLst/>
              </a:rPr>
              <a:t>Vinyl chloride monomer (derived from acetylene) </a:t>
            </a:r>
          </a:p>
          <a:p>
            <a:r>
              <a:rPr lang="en-US" b="0" i="0" dirty="0">
                <a:solidFill>
                  <a:srgbClr val="212529"/>
                </a:solidFill>
                <a:effectLst/>
              </a:rPr>
              <a:t>Adipic Acid (derived from benzene) </a:t>
            </a:r>
          </a:p>
          <a:p>
            <a:r>
              <a:rPr lang="en-US" b="0" i="0" dirty="0">
                <a:solidFill>
                  <a:srgbClr val="212529"/>
                </a:solidFill>
                <a:effectLst/>
              </a:rPr>
              <a:t>Acrylonitrile (derived from propylene)</a:t>
            </a:r>
          </a:p>
          <a:p>
            <a:pPr marL="0" indent="0">
              <a:buNone/>
            </a:pPr>
            <a:endParaRPr lang="en-US" dirty="0"/>
          </a:p>
        </p:txBody>
      </p:sp>
      <p:sp>
        <p:nvSpPr>
          <p:cNvPr id="5" name="Slide Number Placeholder 4">
            <a:extLst>
              <a:ext uri="{FF2B5EF4-FFF2-40B4-BE49-F238E27FC236}">
                <a16:creationId xmlns:a16="http://schemas.microsoft.com/office/drawing/2014/main" id="{1BEE380E-7829-0579-1414-E76418C49D84}"/>
              </a:ext>
            </a:extLst>
          </p:cNvPr>
          <p:cNvSpPr>
            <a:spLocks noGrp="1"/>
          </p:cNvSpPr>
          <p:nvPr>
            <p:ph type="sldNum" sz="quarter" idx="12"/>
          </p:nvPr>
        </p:nvSpPr>
        <p:spPr/>
        <p:txBody>
          <a:bodyPr/>
          <a:lstStyle/>
          <a:p>
            <a:fld id="{0B70DE20-B937-49F7-BDB4-D052E7C40283}" type="slidenum">
              <a:rPr lang="en-US" smtClean="0"/>
              <a:t>21</a:t>
            </a:fld>
            <a:endParaRPr lang="en-US"/>
          </a:p>
        </p:txBody>
      </p:sp>
    </p:spTree>
    <p:extLst>
      <p:ext uri="{BB962C8B-B14F-4D97-AF65-F5344CB8AC3E}">
        <p14:creationId xmlns:p14="http://schemas.microsoft.com/office/powerpoint/2010/main" val="616829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8F1B-0A84-8ECF-6A92-88FE9B7D7FFF}"/>
              </a:ext>
            </a:extLst>
          </p:cNvPr>
          <p:cNvSpPr>
            <a:spLocks noGrp="1"/>
          </p:cNvSpPr>
          <p:nvPr>
            <p:ph type="title"/>
          </p:nvPr>
        </p:nvSpPr>
        <p:spPr>
          <a:xfrm>
            <a:off x="292290" y="235802"/>
            <a:ext cx="10515600" cy="890469"/>
          </a:xfrm>
        </p:spPr>
        <p:txBody>
          <a:bodyPr/>
          <a:lstStyle/>
          <a:p>
            <a:r>
              <a:rPr lang="en-US" b="1" dirty="0">
                <a:solidFill>
                  <a:srgbClr val="0070C0"/>
                </a:solidFill>
              </a:rPr>
              <a:t>Intermediates and Derivatives</a:t>
            </a:r>
          </a:p>
        </p:txBody>
      </p:sp>
      <p:sp>
        <p:nvSpPr>
          <p:cNvPr id="3" name="Content Placeholder 2">
            <a:extLst>
              <a:ext uri="{FF2B5EF4-FFF2-40B4-BE49-F238E27FC236}">
                <a16:creationId xmlns:a16="http://schemas.microsoft.com/office/drawing/2014/main" id="{E7127BA2-4D5D-031D-A137-1CEBEECD74B8}"/>
              </a:ext>
            </a:extLst>
          </p:cNvPr>
          <p:cNvSpPr>
            <a:spLocks noGrp="1"/>
          </p:cNvSpPr>
          <p:nvPr>
            <p:ph idx="1"/>
          </p:nvPr>
        </p:nvSpPr>
        <p:spPr>
          <a:xfrm>
            <a:off x="191070" y="1253330"/>
            <a:ext cx="11832608" cy="5368867"/>
          </a:xfrm>
        </p:spPr>
        <p:txBody>
          <a:bodyPr>
            <a:normAutofit/>
          </a:bodyPr>
          <a:lstStyle/>
          <a:p>
            <a:r>
              <a:rPr lang="en-US" b="0" i="0" dirty="0">
                <a:solidFill>
                  <a:srgbClr val="212529"/>
                </a:solidFill>
                <a:effectLst/>
              </a:rPr>
              <a:t>Petrochemical intermediates are generally produced by chemical conversion of primary petrochemicals to form more complicated derivative products. </a:t>
            </a:r>
          </a:p>
          <a:p>
            <a:r>
              <a:rPr lang="en-US" b="0" i="0" dirty="0">
                <a:solidFill>
                  <a:srgbClr val="212529"/>
                </a:solidFill>
                <a:effectLst/>
              </a:rPr>
              <a:t>Petrochemical derivative products can be made in a variety of ways: Directly from primary petrochemicals; through intermediate products which still contain only carbon and hydrogen; and, through intermediates which incorporate chlorine, nitrogen or oxygen in the finished derivative. In some cases, they are finished products; in others, more steps are needed to arrive at the desired composition.</a:t>
            </a:r>
            <a:endParaRPr lang="en-US" dirty="0"/>
          </a:p>
        </p:txBody>
      </p:sp>
      <p:sp>
        <p:nvSpPr>
          <p:cNvPr id="5" name="Slide Number Placeholder 4">
            <a:extLst>
              <a:ext uri="{FF2B5EF4-FFF2-40B4-BE49-F238E27FC236}">
                <a16:creationId xmlns:a16="http://schemas.microsoft.com/office/drawing/2014/main" id="{962C9226-4C40-857C-32D6-F45DBD117F22}"/>
              </a:ext>
            </a:extLst>
          </p:cNvPr>
          <p:cNvSpPr>
            <a:spLocks noGrp="1"/>
          </p:cNvSpPr>
          <p:nvPr>
            <p:ph type="sldNum" sz="quarter" idx="12"/>
          </p:nvPr>
        </p:nvSpPr>
        <p:spPr/>
        <p:txBody>
          <a:bodyPr/>
          <a:lstStyle/>
          <a:p>
            <a:fld id="{0B70DE20-B937-49F7-BDB4-D052E7C40283}" type="slidenum">
              <a:rPr lang="en-US" smtClean="0"/>
              <a:t>22</a:t>
            </a:fld>
            <a:endParaRPr lang="en-US"/>
          </a:p>
        </p:txBody>
      </p:sp>
      <p:sp>
        <p:nvSpPr>
          <p:cNvPr id="6" name="TextBox 5">
            <a:extLst>
              <a:ext uri="{FF2B5EF4-FFF2-40B4-BE49-F238E27FC236}">
                <a16:creationId xmlns:a16="http://schemas.microsoft.com/office/drawing/2014/main" id="{629AC0FC-A06B-E563-AF9D-36403039CC61}"/>
              </a:ext>
            </a:extLst>
          </p:cNvPr>
          <p:cNvSpPr txBox="1"/>
          <p:nvPr/>
        </p:nvSpPr>
        <p:spPr>
          <a:xfrm>
            <a:off x="4507175" y="4035009"/>
            <a:ext cx="6093724" cy="2062103"/>
          </a:xfrm>
          <a:prstGeom prst="rect">
            <a:avLst/>
          </a:prstGeom>
          <a:noFill/>
        </p:spPr>
        <p:txBody>
          <a:bodyPr wrap="square">
            <a:spAutoFit/>
          </a:bodyPr>
          <a:lstStyle/>
          <a:p>
            <a:r>
              <a:rPr lang="en-IN" sz="2000" b="1" dirty="0"/>
              <a:t>1</a:t>
            </a:r>
            <a:r>
              <a:rPr lang="en-IN" sz="2000" b="1" baseline="30000" dirty="0"/>
              <a:t>st</a:t>
            </a:r>
            <a:r>
              <a:rPr lang="en-IN" sz="2000" b="1" dirty="0"/>
              <a:t> Generation:</a:t>
            </a:r>
          </a:p>
          <a:p>
            <a:r>
              <a:rPr lang="en-IN" dirty="0"/>
              <a:t>       </a:t>
            </a:r>
            <a:r>
              <a:rPr lang="en-IN" b="1" dirty="0"/>
              <a:t>Light Olefins              Aromatics                 Synthesis Gas</a:t>
            </a:r>
          </a:p>
          <a:p>
            <a:r>
              <a:rPr lang="en-IN" dirty="0"/>
              <a:t>   • Ethylene (C₂H₄)      • Benzene (C₆H₆)      • CO + H₂         </a:t>
            </a:r>
          </a:p>
          <a:p>
            <a:r>
              <a:rPr lang="en-IN" dirty="0"/>
              <a:t>   • Propylene (C₃H₆)   • Toluene (C₇H₈)        • Methanol      </a:t>
            </a:r>
          </a:p>
          <a:p>
            <a:r>
              <a:rPr lang="en-IN" dirty="0"/>
              <a:t>   • Butadiene (C₄H₆)   • Xylene (C₈H₁₀)        • Ammonia     </a:t>
            </a:r>
          </a:p>
          <a:p>
            <a:r>
              <a:rPr lang="en-IN" dirty="0"/>
              <a:t>   • Butylene (C₄H₈)                                                    </a:t>
            </a:r>
          </a:p>
          <a:p>
            <a:endParaRPr lang="en-IN" dirty="0"/>
          </a:p>
        </p:txBody>
      </p:sp>
      <p:cxnSp>
        <p:nvCxnSpPr>
          <p:cNvPr id="8" name="Straight Connector 7">
            <a:extLst>
              <a:ext uri="{FF2B5EF4-FFF2-40B4-BE49-F238E27FC236}">
                <a16:creationId xmlns:a16="http://schemas.microsoft.com/office/drawing/2014/main" id="{46DFEFA9-CE12-4B47-3AA5-EF05C631446D}"/>
              </a:ext>
            </a:extLst>
          </p:cNvPr>
          <p:cNvCxnSpPr>
            <a:cxnSpLocks/>
          </p:cNvCxnSpPr>
          <p:nvPr/>
        </p:nvCxnSpPr>
        <p:spPr>
          <a:xfrm>
            <a:off x="6605516" y="4299045"/>
            <a:ext cx="0" cy="2057305"/>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39093B55-565D-0048-E177-E87132F5EAAE}"/>
              </a:ext>
            </a:extLst>
          </p:cNvPr>
          <p:cNvCxnSpPr>
            <a:cxnSpLocks/>
          </p:cNvCxnSpPr>
          <p:nvPr/>
        </p:nvCxnSpPr>
        <p:spPr>
          <a:xfrm>
            <a:off x="8366078" y="4299045"/>
            <a:ext cx="0" cy="2057305"/>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41D8395E-0280-6028-C771-C79617A121A8}"/>
              </a:ext>
            </a:extLst>
          </p:cNvPr>
          <p:cNvCxnSpPr/>
          <p:nvPr/>
        </p:nvCxnSpPr>
        <p:spPr>
          <a:xfrm>
            <a:off x="4653886" y="4299045"/>
            <a:ext cx="5459105"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75D8610B-94FF-CFC1-8935-FEEDCD298F29}"/>
              </a:ext>
            </a:extLst>
          </p:cNvPr>
          <p:cNvCxnSpPr/>
          <p:nvPr/>
        </p:nvCxnSpPr>
        <p:spPr>
          <a:xfrm>
            <a:off x="4653887" y="4299045"/>
            <a:ext cx="0" cy="2057305"/>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8DDB3E1-6A78-EA25-9221-BAB51869B1A8}"/>
              </a:ext>
            </a:extLst>
          </p:cNvPr>
          <p:cNvCxnSpPr/>
          <p:nvPr/>
        </p:nvCxnSpPr>
        <p:spPr>
          <a:xfrm>
            <a:off x="4653886" y="6356350"/>
            <a:ext cx="5459105"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0D51FA4-E427-1711-4049-421D3AECE5DE}"/>
              </a:ext>
            </a:extLst>
          </p:cNvPr>
          <p:cNvCxnSpPr/>
          <p:nvPr/>
        </p:nvCxnSpPr>
        <p:spPr>
          <a:xfrm>
            <a:off x="10112991" y="4299045"/>
            <a:ext cx="0" cy="205730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923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77FFE-BC7F-96B4-BA5A-D6A891EB1FEF}"/>
              </a:ext>
            </a:extLst>
          </p:cNvPr>
          <p:cNvSpPr>
            <a:spLocks noGrp="1"/>
          </p:cNvSpPr>
          <p:nvPr>
            <p:ph type="title"/>
          </p:nvPr>
        </p:nvSpPr>
        <p:spPr>
          <a:xfrm>
            <a:off x="169460" y="136525"/>
            <a:ext cx="10515600" cy="1325563"/>
          </a:xfrm>
        </p:spPr>
        <p:txBody>
          <a:bodyPr/>
          <a:lstStyle/>
          <a:p>
            <a:r>
              <a:rPr lang="en-IN" b="1" dirty="0"/>
              <a:t>Second-Generation Intermediates</a:t>
            </a:r>
            <a:br>
              <a:rPr lang="en-IN" b="1" dirty="0"/>
            </a:br>
            <a:endParaRPr lang="en-IN" dirty="0"/>
          </a:p>
        </p:txBody>
      </p:sp>
      <p:sp>
        <p:nvSpPr>
          <p:cNvPr id="3" name="Content Placeholder 2">
            <a:extLst>
              <a:ext uri="{FF2B5EF4-FFF2-40B4-BE49-F238E27FC236}">
                <a16:creationId xmlns:a16="http://schemas.microsoft.com/office/drawing/2014/main" id="{3955F5BA-47D1-F924-E4E6-403339B30187}"/>
              </a:ext>
            </a:extLst>
          </p:cNvPr>
          <p:cNvSpPr>
            <a:spLocks noGrp="1"/>
          </p:cNvSpPr>
          <p:nvPr>
            <p:ph idx="1"/>
          </p:nvPr>
        </p:nvSpPr>
        <p:spPr>
          <a:xfrm>
            <a:off x="354842" y="887104"/>
            <a:ext cx="10998958" cy="5834371"/>
          </a:xfrm>
        </p:spPr>
        <p:txBody>
          <a:bodyPr>
            <a:normAutofit fontScale="92500" lnSpcReduction="10000"/>
          </a:bodyPr>
          <a:lstStyle/>
          <a:p>
            <a:pPr marL="0" indent="0">
              <a:buNone/>
            </a:pPr>
            <a:r>
              <a:rPr lang="en-IN" sz="1900" dirty="0"/>
              <a:t>Ethylene Derivatives:</a:t>
            </a:r>
          </a:p>
          <a:p>
            <a:pPr marL="0" indent="0">
              <a:buNone/>
            </a:pPr>
            <a:r>
              <a:rPr lang="en-IN" sz="2000" dirty="0"/>
              <a:t>├ Ethylene Oxide (EO) → Ethylene Glycol (EG)</a:t>
            </a:r>
          </a:p>
          <a:p>
            <a:pPr marL="0" indent="0">
              <a:buNone/>
            </a:pPr>
            <a:r>
              <a:rPr lang="en-IN" sz="2000" dirty="0"/>
              <a:t>├ Ethylene Dichloride (EDC) → Vinyl Chloride (VCM)</a:t>
            </a:r>
          </a:p>
          <a:p>
            <a:pPr marL="0" indent="0">
              <a:buNone/>
            </a:pPr>
            <a:r>
              <a:rPr lang="en-IN" sz="2000" dirty="0"/>
              <a:t>├ Ethylbenzene (EB) → Styrene</a:t>
            </a:r>
          </a:p>
          <a:p>
            <a:pPr marL="0" indent="0">
              <a:buNone/>
            </a:pPr>
            <a:r>
              <a:rPr lang="en-IN" sz="2000" dirty="0"/>
              <a:t> └── Acetaldehyde → Acetic Acid</a:t>
            </a:r>
          </a:p>
          <a:p>
            <a:pPr marL="0" indent="0">
              <a:buNone/>
            </a:pPr>
            <a:endParaRPr lang="en-IN" sz="2000" dirty="0"/>
          </a:p>
          <a:p>
            <a:pPr marL="0" indent="0">
              <a:buNone/>
            </a:pPr>
            <a:r>
              <a:rPr lang="en-IN" sz="2000" dirty="0"/>
              <a:t>Propylene Derivatives:</a:t>
            </a:r>
          </a:p>
          <a:p>
            <a:pPr marL="0" indent="0">
              <a:buNone/>
            </a:pPr>
            <a:r>
              <a:rPr lang="en-IN" sz="2000" dirty="0"/>
              <a:t>├ Propylene Oxide (PO) → Polyols</a:t>
            </a:r>
          </a:p>
          <a:p>
            <a:pPr marL="0" indent="0">
              <a:buNone/>
            </a:pPr>
            <a:r>
              <a:rPr lang="en-IN" sz="2000" dirty="0"/>
              <a:t>├ Acrylonitrile (AN) → Acrylic Fibers</a:t>
            </a:r>
          </a:p>
          <a:p>
            <a:pPr marL="0" indent="0">
              <a:buNone/>
            </a:pPr>
            <a:r>
              <a:rPr lang="en-IN" sz="2000" dirty="0"/>
              <a:t>├ Cumene → Phenol/Acetone</a:t>
            </a:r>
          </a:p>
          <a:p>
            <a:pPr marL="0" indent="0">
              <a:buNone/>
            </a:pPr>
            <a:r>
              <a:rPr lang="en-IN" sz="2000" dirty="0"/>
              <a:t> └── Acrylic Acid → Acrylates</a:t>
            </a:r>
          </a:p>
          <a:p>
            <a:pPr marL="0" indent="0">
              <a:buNone/>
            </a:pPr>
            <a:endParaRPr lang="en-IN" sz="2000" dirty="0"/>
          </a:p>
          <a:p>
            <a:pPr marL="0" indent="0">
              <a:buNone/>
            </a:pPr>
            <a:r>
              <a:rPr lang="en-IN" sz="2000" dirty="0"/>
              <a:t>Aromatics Derivatives:</a:t>
            </a:r>
          </a:p>
          <a:p>
            <a:pPr marL="0" indent="0">
              <a:buNone/>
            </a:pPr>
            <a:r>
              <a:rPr lang="en-IN" sz="2000" dirty="0"/>
              <a:t>├ Benzene → Cyclohexane → Caprolactam/Nylon</a:t>
            </a:r>
          </a:p>
          <a:p>
            <a:pPr marL="0" indent="0">
              <a:buNone/>
            </a:pPr>
            <a:r>
              <a:rPr lang="en-IN" sz="2000" dirty="0"/>
              <a:t>├ Toluene → Benzene (via HDA) or TDI</a:t>
            </a:r>
          </a:p>
          <a:p>
            <a:pPr marL="0" indent="0">
              <a:buNone/>
            </a:pPr>
            <a:r>
              <a:rPr lang="en-IN" sz="2000" dirty="0"/>
              <a:t> └── Xylene → p-Xylene → PTA/PET</a:t>
            </a:r>
            <a:endParaRPr lang="en-IN" sz="1400" dirty="0"/>
          </a:p>
        </p:txBody>
      </p:sp>
      <p:sp>
        <p:nvSpPr>
          <p:cNvPr id="4" name="Slide Number Placeholder 3">
            <a:extLst>
              <a:ext uri="{FF2B5EF4-FFF2-40B4-BE49-F238E27FC236}">
                <a16:creationId xmlns:a16="http://schemas.microsoft.com/office/drawing/2014/main" id="{FE86C74C-60A1-F474-A4A9-8FDBB278FBE7}"/>
              </a:ext>
            </a:extLst>
          </p:cNvPr>
          <p:cNvSpPr>
            <a:spLocks noGrp="1"/>
          </p:cNvSpPr>
          <p:nvPr>
            <p:ph type="sldNum" sz="quarter" idx="12"/>
          </p:nvPr>
        </p:nvSpPr>
        <p:spPr/>
        <p:txBody>
          <a:bodyPr/>
          <a:lstStyle/>
          <a:p>
            <a:fld id="{0B70DE20-B937-49F7-BDB4-D052E7C40283}" type="slidenum">
              <a:rPr lang="en-US" smtClean="0"/>
              <a:t>23</a:t>
            </a:fld>
            <a:endParaRPr lang="en-US"/>
          </a:p>
        </p:txBody>
      </p:sp>
    </p:spTree>
    <p:extLst>
      <p:ext uri="{BB962C8B-B14F-4D97-AF65-F5344CB8AC3E}">
        <p14:creationId xmlns:p14="http://schemas.microsoft.com/office/powerpoint/2010/main" val="1439936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8C2BDB43-386B-6AF5-9EA3-FCE63BA26F8A}"/>
              </a:ext>
            </a:extLst>
          </p:cNvPr>
          <p:cNvPicPr/>
          <p:nvPr/>
        </p:nvPicPr>
        <p:blipFill>
          <a:blip r:embed="rId2" cstate="print"/>
          <a:stretch>
            <a:fillRect/>
          </a:stretch>
        </p:blipFill>
        <p:spPr>
          <a:xfrm>
            <a:off x="838199" y="349250"/>
            <a:ext cx="10345615" cy="6143625"/>
          </a:xfrm>
          <a:prstGeom prst="rect">
            <a:avLst/>
          </a:prstGeom>
        </p:spPr>
      </p:pic>
      <p:sp>
        <p:nvSpPr>
          <p:cNvPr id="3" name="Slide Number Placeholder 2">
            <a:extLst>
              <a:ext uri="{FF2B5EF4-FFF2-40B4-BE49-F238E27FC236}">
                <a16:creationId xmlns:a16="http://schemas.microsoft.com/office/drawing/2014/main" id="{F8237627-7F2B-9142-ACE6-0D861D02FC16}"/>
              </a:ext>
            </a:extLst>
          </p:cNvPr>
          <p:cNvSpPr>
            <a:spLocks noGrp="1"/>
          </p:cNvSpPr>
          <p:nvPr>
            <p:ph type="sldNum" sz="quarter" idx="12"/>
          </p:nvPr>
        </p:nvSpPr>
        <p:spPr/>
        <p:txBody>
          <a:bodyPr/>
          <a:lstStyle/>
          <a:p>
            <a:fld id="{0B70DE20-B937-49F7-BDB4-D052E7C40283}" type="slidenum">
              <a:rPr lang="en-US" smtClean="0"/>
              <a:t>24</a:t>
            </a:fld>
            <a:endParaRPr lang="en-US"/>
          </a:p>
        </p:txBody>
      </p:sp>
    </p:spTree>
    <p:extLst>
      <p:ext uri="{BB962C8B-B14F-4D97-AF65-F5344CB8AC3E}">
        <p14:creationId xmlns:p14="http://schemas.microsoft.com/office/powerpoint/2010/main" val="2107798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7C6087FC-A04B-598D-9AD9-7DF3A57C5911}"/>
              </a:ext>
            </a:extLst>
          </p:cNvPr>
          <p:cNvPicPr>
            <a:picLocks noGrp="1"/>
          </p:cNvPicPr>
          <p:nvPr>
            <p:ph idx="4294967295"/>
          </p:nvPr>
        </p:nvPicPr>
        <p:blipFill>
          <a:blip r:embed="rId2" cstate="print"/>
          <a:stretch>
            <a:fillRect/>
          </a:stretch>
        </p:blipFill>
        <p:spPr>
          <a:xfrm>
            <a:off x="0" y="760413"/>
            <a:ext cx="10515600" cy="5732462"/>
          </a:xfrm>
          <a:prstGeom prst="rect">
            <a:avLst/>
          </a:prstGeom>
        </p:spPr>
      </p:pic>
      <p:sp>
        <p:nvSpPr>
          <p:cNvPr id="3" name="Slide Number Placeholder 2">
            <a:extLst>
              <a:ext uri="{FF2B5EF4-FFF2-40B4-BE49-F238E27FC236}">
                <a16:creationId xmlns:a16="http://schemas.microsoft.com/office/drawing/2014/main" id="{63839461-8CC2-9170-478B-33BB49C28708}"/>
              </a:ext>
            </a:extLst>
          </p:cNvPr>
          <p:cNvSpPr>
            <a:spLocks noGrp="1"/>
          </p:cNvSpPr>
          <p:nvPr>
            <p:ph type="sldNum" sz="quarter" idx="12"/>
          </p:nvPr>
        </p:nvSpPr>
        <p:spPr/>
        <p:txBody>
          <a:bodyPr/>
          <a:lstStyle/>
          <a:p>
            <a:fld id="{0B70DE20-B937-49F7-BDB4-D052E7C40283}" type="slidenum">
              <a:rPr lang="en-US" smtClean="0"/>
              <a:t>25</a:t>
            </a:fld>
            <a:endParaRPr lang="en-US"/>
          </a:p>
        </p:txBody>
      </p:sp>
    </p:spTree>
    <p:extLst>
      <p:ext uri="{BB962C8B-B14F-4D97-AF65-F5344CB8AC3E}">
        <p14:creationId xmlns:p14="http://schemas.microsoft.com/office/powerpoint/2010/main" val="193654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C1FBD994-9AF5-D624-A00F-10C62F8DEF44}"/>
              </a:ext>
            </a:extLst>
          </p:cNvPr>
          <p:cNvPicPr/>
          <p:nvPr/>
        </p:nvPicPr>
        <p:blipFill>
          <a:blip r:embed="rId2" cstate="print"/>
          <a:stretch>
            <a:fillRect/>
          </a:stretch>
        </p:blipFill>
        <p:spPr>
          <a:xfrm>
            <a:off x="954266" y="0"/>
            <a:ext cx="10679716" cy="6597747"/>
          </a:xfrm>
          <a:prstGeom prst="rect">
            <a:avLst/>
          </a:prstGeom>
        </p:spPr>
      </p:pic>
      <p:sp>
        <p:nvSpPr>
          <p:cNvPr id="3" name="Slide Number Placeholder 2">
            <a:extLst>
              <a:ext uri="{FF2B5EF4-FFF2-40B4-BE49-F238E27FC236}">
                <a16:creationId xmlns:a16="http://schemas.microsoft.com/office/drawing/2014/main" id="{22EDAE1C-3592-2F3C-02A8-D08F742C8969}"/>
              </a:ext>
            </a:extLst>
          </p:cNvPr>
          <p:cNvSpPr>
            <a:spLocks noGrp="1"/>
          </p:cNvSpPr>
          <p:nvPr>
            <p:ph type="sldNum" sz="quarter" idx="12"/>
          </p:nvPr>
        </p:nvSpPr>
        <p:spPr/>
        <p:txBody>
          <a:bodyPr/>
          <a:lstStyle/>
          <a:p>
            <a:fld id="{0B70DE20-B937-49F7-BDB4-D052E7C40283}" type="slidenum">
              <a:rPr lang="en-US" smtClean="0"/>
              <a:t>26</a:t>
            </a:fld>
            <a:endParaRPr lang="en-US"/>
          </a:p>
        </p:txBody>
      </p:sp>
    </p:spTree>
    <p:extLst>
      <p:ext uri="{BB962C8B-B14F-4D97-AF65-F5344CB8AC3E}">
        <p14:creationId xmlns:p14="http://schemas.microsoft.com/office/powerpoint/2010/main" val="130358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diagram">
            <a:extLst>
              <a:ext uri="{FF2B5EF4-FFF2-40B4-BE49-F238E27FC236}">
                <a16:creationId xmlns:a16="http://schemas.microsoft.com/office/drawing/2014/main" id="{5DE186E3-6332-F503-77F0-CA3CEEEFD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DB2CC52-E22F-5702-137D-B6E6DB682E1A}"/>
              </a:ext>
            </a:extLst>
          </p:cNvPr>
          <p:cNvSpPr txBox="1"/>
          <p:nvPr/>
        </p:nvSpPr>
        <p:spPr>
          <a:xfrm>
            <a:off x="11277410" y="6596390"/>
            <a:ext cx="723275" cy="261610"/>
          </a:xfrm>
          <a:prstGeom prst="rect">
            <a:avLst/>
          </a:prstGeom>
          <a:noFill/>
        </p:spPr>
        <p:txBody>
          <a:bodyPr wrap="none" rtlCol="0">
            <a:spAutoFit/>
          </a:bodyPr>
          <a:lstStyle/>
          <a:p>
            <a:r>
              <a:rPr lang="en-US" sz="1100" dirty="0"/>
              <a:t>12 Jan 24</a:t>
            </a:r>
          </a:p>
        </p:txBody>
      </p:sp>
      <p:sp>
        <p:nvSpPr>
          <p:cNvPr id="4" name="Slide Number Placeholder 3">
            <a:extLst>
              <a:ext uri="{FF2B5EF4-FFF2-40B4-BE49-F238E27FC236}">
                <a16:creationId xmlns:a16="http://schemas.microsoft.com/office/drawing/2014/main" id="{55C85A3B-6944-47AB-DC43-B07485FCADE4}"/>
              </a:ext>
            </a:extLst>
          </p:cNvPr>
          <p:cNvSpPr>
            <a:spLocks noGrp="1"/>
          </p:cNvSpPr>
          <p:nvPr>
            <p:ph type="sldNum" sz="quarter" idx="12"/>
          </p:nvPr>
        </p:nvSpPr>
        <p:spPr/>
        <p:txBody>
          <a:bodyPr/>
          <a:lstStyle/>
          <a:p>
            <a:fld id="{0B70DE20-B937-49F7-BDB4-D052E7C40283}" type="slidenum">
              <a:rPr lang="en-US" smtClean="0"/>
              <a:t>27</a:t>
            </a:fld>
            <a:endParaRPr lang="en-US"/>
          </a:p>
        </p:txBody>
      </p:sp>
    </p:spTree>
    <p:extLst>
      <p:ext uri="{BB962C8B-B14F-4D97-AF65-F5344CB8AC3E}">
        <p14:creationId xmlns:p14="http://schemas.microsoft.com/office/powerpoint/2010/main" val="165029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550D56-B0C1-A059-0EB0-68BD0AB26D10}"/>
              </a:ext>
            </a:extLst>
          </p:cNvPr>
          <p:cNvSpPr>
            <a:spLocks noGrp="1"/>
          </p:cNvSpPr>
          <p:nvPr>
            <p:ph type="sldNum" sz="quarter" idx="12"/>
          </p:nvPr>
        </p:nvSpPr>
        <p:spPr/>
        <p:txBody>
          <a:bodyPr/>
          <a:lstStyle/>
          <a:p>
            <a:fld id="{0B70DE20-B937-49F7-BDB4-D052E7C40283}" type="slidenum">
              <a:rPr lang="en-US" smtClean="0"/>
              <a:t>28</a:t>
            </a:fld>
            <a:endParaRPr lang="en-US"/>
          </a:p>
        </p:txBody>
      </p:sp>
      <p:pic>
        <p:nvPicPr>
          <p:cNvPr id="4" name="Picture 3">
            <a:extLst>
              <a:ext uri="{FF2B5EF4-FFF2-40B4-BE49-F238E27FC236}">
                <a16:creationId xmlns:a16="http://schemas.microsoft.com/office/drawing/2014/main" id="{B0F99D4E-5C16-5299-B5A6-50874FAB7B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448" y="0"/>
            <a:ext cx="10201103" cy="6858000"/>
          </a:xfrm>
          <a:prstGeom prst="rect">
            <a:avLst/>
          </a:prstGeom>
        </p:spPr>
      </p:pic>
    </p:spTree>
    <p:extLst>
      <p:ext uri="{BB962C8B-B14F-4D97-AF65-F5344CB8AC3E}">
        <p14:creationId xmlns:p14="http://schemas.microsoft.com/office/powerpoint/2010/main" val="972019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A698-D07F-A7BE-7297-199A2CAA75BE}"/>
              </a:ext>
            </a:extLst>
          </p:cNvPr>
          <p:cNvSpPr>
            <a:spLocks noGrp="1"/>
          </p:cNvSpPr>
          <p:nvPr>
            <p:ph type="title"/>
          </p:nvPr>
        </p:nvSpPr>
        <p:spPr>
          <a:xfrm>
            <a:off x="183107" y="1"/>
            <a:ext cx="10515600" cy="1050878"/>
          </a:xfrm>
        </p:spPr>
        <p:txBody>
          <a:bodyPr/>
          <a:lstStyle/>
          <a:p>
            <a:r>
              <a:rPr lang="en-US" b="1" dirty="0">
                <a:solidFill>
                  <a:srgbClr val="0070C0"/>
                </a:solidFill>
              </a:rPr>
              <a:t>Third generation petrochemicals</a:t>
            </a:r>
          </a:p>
        </p:txBody>
      </p:sp>
      <p:sp>
        <p:nvSpPr>
          <p:cNvPr id="3" name="Content Placeholder 2">
            <a:extLst>
              <a:ext uri="{FF2B5EF4-FFF2-40B4-BE49-F238E27FC236}">
                <a16:creationId xmlns:a16="http://schemas.microsoft.com/office/drawing/2014/main" id="{2B0E46EF-295A-B300-0773-B61AD92FCBF6}"/>
              </a:ext>
            </a:extLst>
          </p:cNvPr>
          <p:cNvSpPr>
            <a:spLocks noGrp="1"/>
          </p:cNvSpPr>
          <p:nvPr>
            <p:ph idx="1"/>
          </p:nvPr>
        </p:nvSpPr>
        <p:spPr>
          <a:xfrm>
            <a:off x="183107" y="873458"/>
            <a:ext cx="12008893" cy="5418160"/>
          </a:xfrm>
        </p:spPr>
        <p:txBody>
          <a:bodyPr>
            <a:normAutofit fontScale="92500" lnSpcReduction="10000"/>
          </a:bodyPr>
          <a:lstStyle/>
          <a:p>
            <a:r>
              <a:rPr lang="en-US" b="0" i="0" dirty="0">
                <a:solidFill>
                  <a:srgbClr val="212529"/>
                </a:solidFill>
                <a:effectLst/>
              </a:rPr>
              <a:t> Consumer commodities derived from second generation petrochemicals. </a:t>
            </a:r>
            <a:endParaRPr lang="en-US" dirty="0">
              <a:solidFill>
                <a:srgbClr val="212529"/>
              </a:solidFill>
            </a:endParaRPr>
          </a:p>
          <a:p>
            <a:r>
              <a:rPr lang="en-US" b="0" i="0" dirty="0">
                <a:solidFill>
                  <a:srgbClr val="212529"/>
                </a:solidFill>
                <a:effectLst/>
              </a:rPr>
              <a:t>Represent most important commercial products such as: </a:t>
            </a:r>
          </a:p>
          <a:p>
            <a:r>
              <a:rPr lang="en-US" b="0" i="0" dirty="0">
                <a:solidFill>
                  <a:srgbClr val="212529"/>
                </a:solidFill>
                <a:effectLst/>
              </a:rPr>
              <a:t>Plastics, Rubbers, Fibers, Detergents etc. </a:t>
            </a:r>
          </a:p>
          <a:p>
            <a:r>
              <a:rPr lang="en-US" b="0" i="0" dirty="0">
                <a:solidFill>
                  <a:srgbClr val="212529"/>
                </a:solidFill>
                <a:effectLst/>
              </a:rPr>
              <a:t>Some of these may directly synthesized from first generation petrochemicals. For instance, Polybutadiene rubber is obtained by polymerizing butadiene which is a basic petrochemicals.</a:t>
            </a:r>
          </a:p>
          <a:p>
            <a:r>
              <a:rPr lang="en-US" b="0" i="0" dirty="0">
                <a:solidFill>
                  <a:srgbClr val="212529"/>
                </a:solidFill>
                <a:effectLst/>
              </a:rPr>
              <a:t>Polystyrene (from styrene) </a:t>
            </a:r>
          </a:p>
          <a:p>
            <a:r>
              <a:rPr lang="en-US" b="0" i="0" dirty="0">
                <a:solidFill>
                  <a:srgbClr val="212529"/>
                </a:solidFill>
                <a:effectLst/>
              </a:rPr>
              <a:t>Polyvinyl chloride (from vinyl chloride monomer) </a:t>
            </a:r>
          </a:p>
          <a:p>
            <a:r>
              <a:rPr lang="en-US" b="0" i="0" dirty="0">
                <a:solidFill>
                  <a:srgbClr val="212529"/>
                </a:solidFill>
                <a:effectLst/>
              </a:rPr>
              <a:t>DDT (from Chlorobenzene) </a:t>
            </a:r>
          </a:p>
          <a:p>
            <a:r>
              <a:rPr lang="en-US" b="0" i="0" dirty="0">
                <a:solidFill>
                  <a:srgbClr val="212529"/>
                </a:solidFill>
                <a:effectLst/>
              </a:rPr>
              <a:t>Azo dyes (from aniline) </a:t>
            </a:r>
          </a:p>
          <a:p>
            <a:r>
              <a:rPr lang="en-US" b="0" i="0" dirty="0">
                <a:solidFill>
                  <a:srgbClr val="212529"/>
                </a:solidFill>
                <a:effectLst/>
              </a:rPr>
              <a:t>Most of the plastic or rubbers are derived from second generation Petrochemicals. </a:t>
            </a:r>
          </a:p>
          <a:p>
            <a:r>
              <a:rPr lang="en-US" b="0" i="0" dirty="0">
                <a:solidFill>
                  <a:srgbClr val="212529"/>
                </a:solidFill>
                <a:effectLst/>
              </a:rPr>
              <a:t>Polybutadiene rubber is regarded as a 3rd generation petrochemical. </a:t>
            </a:r>
            <a:endParaRPr lang="en-US" dirty="0"/>
          </a:p>
        </p:txBody>
      </p:sp>
      <p:sp>
        <p:nvSpPr>
          <p:cNvPr id="5" name="Slide Number Placeholder 4">
            <a:extLst>
              <a:ext uri="{FF2B5EF4-FFF2-40B4-BE49-F238E27FC236}">
                <a16:creationId xmlns:a16="http://schemas.microsoft.com/office/drawing/2014/main" id="{CA64D794-BAC7-4DFF-B9B1-938B77FF1EFF}"/>
              </a:ext>
            </a:extLst>
          </p:cNvPr>
          <p:cNvSpPr>
            <a:spLocks noGrp="1"/>
          </p:cNvSpPr>
          <p:nvPr>
            <p:ph type="sldNum" sz="quarter" idx="12"/>
          </p:nvPr>
        </p:nvSpPr>
        <p:spPr/>
        <p:txBody>
          <a:bodyPr/>
          <a:lstStyle/>
          <a:p>
            <a:fld id="{0B70DE20-B937-49F7-BDB4-D052E7C40283}" type="slidenum">
              <a:rPr lang="en-US" smtClean="0"/>
              <a:t>29</a:t>
            </a:fld>
            <a:endParaRPr lang="en-US"/>
          </a:p>
        </p:txBody>
      </p:sp>
    </p:spTree>
    <p:extLst>
      <p:ext uri="{BB962C8B-B14F-4D97-AF65-F5344CB8AC3E}">
        <p14:creationId xmlns:p14="http://schemas.microsoft.com/office/powerpoint/2010/main" val="371641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505DD4-A416-0616-BFDA-EE1654120E47}"/>
              </a:ext>
            </a:extLst>
          </p:cNvPr>
          <p:cNvPicPr>
            <a:picLocks noChangeAspect="1"/>
          </p:cNvPicPr>
          <p:nvPr/>
        </p:nvPicPr>
        <p:blipFill>
          <a:blip r:embed="rId2"/>
          <a:stretch>
            <a:fillRect/>
          </a:stretch>
        </p:blipFill>
        <p:spPr>
          <a:xfrm>
            <a:off x="525665" y="48564"/>
            <a:ext cx="8084935" cy="2645568"/>
          </a:xfrm>
          <a:prstGeom prst="rect">
            <a:avLst/>
          </a:prstGeom>
        </p:spPr>
      </p:pic>
      <p:cxnSp>
        <p:nvCxnSpPr>
          <p:cNvPr id="4" name="Straight Connector 3">
            <a:extLst>
              <a:ext uri="{FF2B5EF4-FFF2-40B4-BE49-F238E27FC236}">
                <a16:creationId xmlns:a16="http://schemas.microsoft.com/office/drawing/2014/main" id="{5EE7F6EE-CFA6-1F09-F5D5-809BBB0395D1}"/>
              </a:ext>
            </a:extLst>
          </p:cNvPr>
          <p:cNvCxnSpPr>
            <a:cxnSpLocks/>
          </p:cNvCxnSpPr>
          <p:nvPr/>
        </p:nvCxnSpPr>
        <p:spPr>
          <a:xfrm>
            <a:off x="736979" y="2712795"/>
            <a:ext cx="773828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F969B7BC-D322-3829-1D6B-480AC5B53DC8}"/>
              </a:ext>
            </a:extLst>
          </p:cNvPr>
          <p:cNvSpPr>
            <a:spLocks noGrp="1"/>
          </p:cNvSpPr>
          <p:nvPr>
            <p:ph type="sldNum" sz="quarter" idx="12"/>
          </p:nvPr>
        </p:nvSpPr>
        <p:spPr/>
        <p:txBody>
          <a:bodyPr/>
          <a:lstStyle/>
          <a:p>
            <a:fld id="{0B70DE20-B937-49F7-BDB4-D052E7C40283}" type="slidenum">
              <a:rPr lang="en-US" smtClean="0"/>
              <a:t>3</a:t>
            </a:fld>
            <a:endParaRPr lang="en-US"/>
          </a:p>
        </p:txBody>
      </p:sp>
      <p:pic>
        <p:nvPicPr>
          <p:cNvPr id="7" name="Picture 6">
            <a:extLst>
              <a:ext uri="{FF2B5EF4-FFF2-40B4-BE49-F238E27FC236}">
                <a16:creationId xmlns:a16="http://schemas.microsoft.com/office/drawing/2014/main" id="{FED00978-1F62-FA60-8E59-97FB161DF68E}"/>
              </a:ext>
            </a:extLst>
          </p:cNvPr>
          <p:cNvPicPr>
            <a:picLocks noChangeAspect="1"/>
          </p:cNvPicPr>
          <p:nvPr/>
        </p:nvPicPr>
        <p:blipFill>
          <a:blip r:embed="rId3"/>
          <a:stretch>
            <a:fillRect/>
          </a:stretch>
        </p:blipFill>
        <p:spPr>
          <a:xfrm>
            <a:off x="635839" y="2576631"/>
            <a:ext cx="7940559" cy="4232805"/>
          </a:xfrm>
          <a:prstGeom prst="rect">
            <a:avLst/>
          </a:prstGeom>
        </p:spPr>
      </p:pic>
    </p:spTree>
    <p:extLst>
      <p:ext uri="{BB962C8B-B14F-4D97-AF65-F5344CB8AC3E}">
        <p14:creationId xmlns:p14="http://schemas.microsoft.com/office/powerpoint/2010/main" val="2719944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08C4B8-34C7-625A-6B46-D4E14E83DD28}"/>
              </a:ext>
            </a:extLst>
          </p:cNvPr>
          <p:cNvSpPr>
            <a:spLocks noGrp="1"/>
          </p:cNvSpPr>
          <p:nvPr>
            <p:ph idx="1"/>
          </p:nvPr>
        </p:nvSpPr>
        <p:spPr>
          <a:xfrm>
            <a:off x="838200" y="491319"/>
            <a:ext cx="10515600" cy="5685644"/>
          </a:xfrm>
        </p:spPr>
        <p:txBody>
          <a:bodyPr>
            <a:normAutofit fontScale="70000" lnSpcReduction="20000"/>
          </a:bodyPr>
          <a:lstStyle/>
          <a:p>
            <a:pPr marL="0" indent="0">
              <a:buNone/>
            </a:pPr>
            <a:r>
              <a:rPr lang="en-IN" sz="4000" b="1" dirty="0"/>
              <a:t>Thermoplastics:</a:t>
            </a:r>
          </a:p>
          <a:p>
            <a:pPr marL="0" indent="0">
              <a:buNone/>
            </a:pPr>
            <a:r>
              <a:rPr lang="en-IN" dirty="0"/>
              <a:t>  ├ Polyethylene (PE)</a:t>
            </a:r>
          </a:p>
          <a:p>
            <a:pPr marL="0" indent="0">
              <a:buNone/>
            </a:pPr>
            <a:r>
              <a:rPr lang="en-IN" dirty="0"/>
              <a:t>  ├── LDPE (Low Density)</a:t>
            </a:r>
          </a:p>
          <a:p>
            <a:pPr marL="0" indent="0">
              <a:buNone/>
            </a:pPr>
            <a:r>
              <a:rPr lang="en-IN" dirty="0"/>
              <a:t>  ├── LLDPE (Linear Low Density)</a:t>
            </a:r>
          </a:p>
          <a:p>
            <a:pPr marL="0" indent="0">
              <a:buNone/>
            </a:pPr>
            <a:r>
              <a:rPr lang="en-IN" dirty="0"/>
              <a:t>   └── HDPE (High Density)</a:t>
            </a:r>
          </a:p>
          <a:p>
            <a:pPr marL="0" indent="0">
              <a:buNone/>
            </a:pPr>
            <a:r>
              <a:rPr lang="en-IN" dirty="0"/>
              <a:t>├ Polypropylene (PP)</a:t>
            </a:r>
          </a:p>
          <a:p>
            <a:pPr marL="0" indent="0">
              <a:buNone/>
            </a:pPr>
            <a:r>
              <a:rPr lang="en-IN" dirty="0"/>
              <a:t>├ Polyvinyl Chloride (PVC)</a:t>
            </a:r>
          </a:p>
          <a:p>
            <a:pPr marL="0" indent="0">
              <a:buNone/>
            </a:pPr>
            <a:r>
              <a:rPr lang="en-IN" dirty="0"/>
              <a:t>├ Polystyrene (PS)</a:t>
            </a:r>
          </a:p>
          <a:p>
            <a:pPr marL="0" indent="0">
              <a:buNone/>
            </a:pPr>
            <a:r>
              <a:rPr lang="en-IN" dirty="0"/>
              <a:t>├ Polyethylene Terephthalate (PET)</a:t>
            </a:r>
          </a:p>
          <a:p>
            <a:pPr marL="0" indent="0">
              <a:buNone/>
            </a:pPr>
            <a:r>
              <a:rPr lang="en-IN" dirty="0"/>
              <a:t> └── Engineering Plastics (ABS, PC, Nylon)</a:t>
            </a:r>
          </a:p>
          <a:p>
            <a:pPr marL="0" indent="0">
              <a:buNone/>
            </a:pPr>
            <a:endParaRPr lang="en-IN" dirty="0"/>
          </a:p>
          <a:p>
            <a:pPr marL="0" indent="0">
              <a:buNone/>
            </a:pPr>
            <a:r>
              <a:rPr lang="en-IN" sz="4000" b="1" dirty="0"/>
              <a:t>Thermosets:</a:t>
            </a:r>
          </a:p>
          <a:p>
            <a:pPr marL="0" indent="0">
              <a:buNone/>
            </a:pPr>
            <a:r>
              <a:rPr lang="en-IN" dirty="0"/>
              <a:t>├ Phenolic Resins</a:t>
            </a:r>
          </a:p>
          <a:p>
            <a:pPr marL="0" indent="0">
              <a:buNone/>
            </a:pPr>
            <a:r>
              <a:rPr lang="en-IN" dirty="0"/>
              <a:t>├ Epoxy Resins</a:t>
            </a:r>
          </a:p>
          <a:p>
            <a:pPr marL="0" indent="0">
              <a:buNone/>
            </a:pPr>
            <a:r>
              <a:rPr lang="en-IN" dirty="0"/>
              <a:t>├ Polyurethane (PU)</a:t>
            </a:r>
          </a:p>
          <a:p>
            <a:pPr marL="0" indent="0">
              <a:buNone/>
            </a:pPr>
            <a:r>
              <a:rPr lang="en-IN" dirty="0"/>
              <a:t> └── Unsaturated Polyesters</a:t>
            </a:r>
          </a:p>
        </p:txBody>
      </p:sp>
      <p:sp>
        <p:nvSpPr>
          <p:cNvPr id="4" name="Slide Number Placeholder 3">
            <a:extLst>
              <a:ext uri="{FF2B5EF4-FFF2-40B4-BE49-F238E27FC236}">
                <a16:creationId xmlns:a16="http://schemas.microsoft.com/office/drawing/2014/main" id="{DA39EEF0-2E40-1C27-AD49-2B46B9F5A6F9}"/>
              </a:ext>
            </a:extLst>
          </p:cNvPr>
          <p:cNvSpPr>
            <a:spLocks noGrp="1"/>
          </p:cNvSpPr>
          <p:nvPr>
            <p:ph type="sldNum" sz="quarter" idx="12"/>
          </p:nvPr>
        </p:nvSpPr>
        <p:spPr/>
        <p:txBody>
          <a:bodyPr/>
          <a:lstStyle/>
          <a:p>
            <a:fld id="{0B70DE20-B937-49F7-BDB4-D052E7C40283}" type="slidenum">
              <a:rPr lang="en-US" smtClean="0"/>
              <a:t>30</a:t>
            </a:fld>
            <a:endParaRPr lang="en-US"/>
          </a:p>
        </p:txBody>
      </p:sp>
    </p:spTree>
    <p:extLst>
      <p:ext uri="{BB962C8B-B14F-4D97-AF65-F5344CB8AC3E}">
        <p14:creationId xmlns:p14="http://schemas.microsoft.com/office/powerpoint/2010/main" val="1763402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Petrochemical Configurations</a:t>
            </a:r>
          </a:p>
        </p:txBody>
      </p:sp>
      <p:sp>
        <p:nvSpPr>
          <p:cNvPr id="3" name="Content Placeholder 2"/>
          <p:cNvSpPr>
            <a:spLocks noGrp="1"/>
          </p:cNvSpPr>
          <p:nvPr>
            <p:ph idx="1"/>
          </p:nvPr>
        </p:nvSpPr>
        <p:spPr/>
        <p:txBody>
          <a:bodyPr/>
          <a:lstStyle/>
          <a:p>
            <a:r>
              <a:t>Definition and major types of petrochemical configurations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What is Petrochemical Configuration?</a:t>
            </a:r>
          </a:p>
        </p:txBody>
      </p:sp>
      <p:sp>
        <p:nvSpPr>
          <p:cNvPr id="3" name="Content Placeholder 2"/>
          <p:cNvSpPr>
            <a:spLocks noGrp="1"/>
          </p:cNvSpPr>
          <p:nvPr>
            <p:ph idx="1"/>
          </p:nvPr>
        </p:nvSpPr>
        <p:spPr/>
        <p:txBody>
          <a:bodyPr/>
          <a:lstStyle/>
          <a:p>
            <a:r>
              <a:rPr dirty="0"/>
              <a:t>Arrangement and integration of feedstocks, processing units, and product streams</a:t>
            </a:r>
          </a:p>
          <a:p>
            <a:r>
              <a:rPr dirty="0"/>
              <a:t>Determines efficiency, product slate, and economics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Types of Petrochemical Configurations</a:t>
            </a:r>
          </a:p>
        </p:txBody>
      </p:sp>
      <p:sp>
        <p:nvSpPr>
          <p:cNvPr id="3" name="Content Placeholder 2"/>
          <p:cNvSpPr>
            <a:spLocks noGrp="1"/>
          </p:cNvSpPr>
          <p:nvPr>
            <p:ph idx="1"/>
          </p:nvPr>
        </p:nvSpPr>
        <p:spPr/>
        <p:txBody>
          <a:bodyPr/>
          <a:lstStyle/>
          <a:p>
            <a:r>
              <a:t>1. Standalone Petrochemical Configuration</a:t>
            </a:r>
          </a:p>
          <a:p>
            <a:r>
              <a:t>2. Refinery–Petrochemical Integrated Configuration</a:t>
            </a:r>
          </a:p>
          <a:p>
            <a:r>
              <a:t>3. Crude-to-Chemicals (C2C)</a:t>
            </a:r>
          </a:p>
          <a:p>
            <a:r>
              <a:t>4. Gas-to-Chemicals (GTC)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Standalone Petrochemical Configuration</a:t>
            </a:r>
          </a:p>
        </p:txBody>
      </p:sp>
      <p:sp>
        <p:nvSpPr>
          <p:cNvPr id="3" name="Rectangle 2"/>
          <p:cNvSpPr/>
          <p:nvPr/>
        </p:nvSpPr>
        <p:spPr>
          <a:xfrm>
            <a:off x="19812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Natural Gas / Naphtha</a:t>
            </a:r>
          </a:p>
        </p:txBody>
      </p:sp>
      <p:sp>
        <p:nvSpPr>
          <p:cNvPr id="4" name="Rectangle 3"/>
          <p:cNvSpPr/>
          <p:nvPr/>
        </p:nvSpPr>
        <p:spPr>
          <a:xfrm>
            <a:off x="47244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Steam Cracker</a:t>
            </a:r>
          </a:p>
        </p:txBody>
      </p:sp>
      <p:sp>
        <p:nvSpPr>
          <p:cNvPr id="5" name="Rectangle 4"/>
          <p:cNvSpPr/>
          <p:nvPr/>
        </p:nvSpPr>
        <p:spPr>
          <a:xfrm>
            <a:off x="74676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Ethylene / Propylene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Standalone Configuration – Features</a:t>
            </a:r>
          </a:p>
        </p:txBody>
      </p:sp>
      <p:sp>
        <p:nvSpPr>
          <p:cNvPr id="3" name="Content Placeholder 2"/>
          <p:cNvSpPr>
            <a:spLocks noGrp="1"/>
          </p:cNvSpPr>
          <p:nvPr>
            <p:ph idx="1"/>
          </p:nvPr>
        </p:nvSpPr>
        <p:spPr/>
        <p:txBody>
          <a:bodyPr/>
          <a:lstStyle/>
          <a:p>
            <a:r>
              <a:t>Independent petrochemical plant</a:t>
            </a:r>
          </a:p>
          <a:p>
            <a:r>
              <a:t>High purity olefins</a:t>
            </a:r>
          </a:p>
          <a:p>
            <a:r>
              <a:t>Example: Ethane-based ethylene cracker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Refinery–Petrochemical Integrated Configuration</a:t>
            </a:r>
          </a:p>
        </p:txBody>
      </p:sp>
      <p:sp>
        <p:nvSpPr>
          <p:cNvPr id="3" name="Rectangle 2"/>
          <p:cNvSpPr/>
          <p:nvPr/>
        </p:nvSpPr>
        <p:spPr>
          <a:xfrm>
            <a:off x="19812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Crude Oil</a:t>
            </a:r>
          </a:p>
        </p:txBody>
      </p:sp>
      <p:sp>
        <p:nvSpPr>
          <p:cNvPr id="4" name="Rectangle 3"/>
          <p:cNvSpPr/>
          <p:nvPr/>
        </p:nvSpPr>
        <p:spPr>
          <a:xfrm>
            <a:off x="47244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Refinery</a:t>
            </a:r>
          </a:p>
        </p:txBody>
      </p:sp>
      <p:sp>
        <p:nvSpPr>
          <p:cNvPr id="5" name="Rectangle 4"/>
          <p:cNvSpPr/>
          <p:nvPr/>
        </p:nvSpPr>
        <p:spPr>
          <a:xfrm>
            <a:off x="74676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Aromatics / Naphtha Cracker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Refinery–Petrochemical Integration – Features</a:t>
            </a:r>
          </a:p>
        </p:txBody>
      </p:sp>
      <p:sp>
        <p:nvSpPr>
          <p:cNvPr id="3" name="Content Placeholder 2"/>
          <p:cNvSpPr>
            <a:spLocks noGrp="1"/>
          </p:cNvSpPr>
          <p:nvPr>
            <p:ph idx="1"/>
          </p:nvPr>
        </p:nvSpPr>
        <p:spPr/>
        <p:txBody>
          <a:bodyPr/>
          <a:lstStyle/>
          <a:p>
            <a:r>
              <a:t>Uses refinery streams</a:t>
            </a:r>
          </a:p>
          <a:p>
            <a:r>
              <a:t>Improved energy efficiency</a:t>
            </a:r>
          </a:p>
          <a:p>
            <a:r>
              <a:t>Example: Refinery with BTX extraction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Crude-to-Chemicals (C2C) Configuration</a:t>
            </a:r>
          </a:p>
        </p:txBody>
      </p:sp>
      <p:sp>
        <p:nvSpPr>
          <p:cNvPr id="3" name="Rectangle 2"/>
          <p:cNvSpPr/>
          <p:nvPr/>
        </p:nvSpPr>
        <p:spPr>
          <a:xfrm>
            <a:off x="19812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Crude Oil</a:t>
            </a:r>
          </a:p>
        </p:txBody>
      </p:sp>
      <p:sp>
        <p:nvSpPr>
          <p:cNvPr id="4" name="Rectangle 3"/>
          <p:cNvSpPr/>
          <p:nvPr/>
        </p:nvSpPr>
        <p:spPr>
          <a:xfrm>
            <a:off x="47244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dirty="0"/>
              <a:t>Direct Conversion Unit</a:t>
            </a:r>
          </a:p>
        </p:txBody>
      </p:sp>
      <p:sp>
        <p:nvSpPr>
          <p:cNvPr id="5" name="Rectangle 4"/>
          <p:cNvSpPr/>
          <p:nvPr/>
        </p:nvSpPr>
        <p:spPr>
          <a:xfrm>
            <a:off x="74676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Olefins &amp; Aromatics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C2C Configuration – Features</a:t>
            </a:r>
          </a:p>
        </p:txBody>
      </p:sp>
      <p:sp>
        <p:nvSpPr>
          <p:cNvPr id="3" name="Content Placeholder 2"/>
          <p:cNvSpPr>
            <a:spLocks noGrp="1"/>
          </p:cNvSpPr>
          <p:nvPr>
            <p:ph idx="1"/>
          </p:nvPr>
        </p:nvSpPr>
        <p:spPr/>
        <p:txBody>
          <a:bodyPr/>
          <a:lstStyle/>
          <a:p>
            <a:r>
              <a:t>Maximum chemical yield (&gt;40%)</a:t>
            </a:r>
          </a:p>
          <a:p>
            <a:r>
              <a:t>Minimal fuel production</a:t>
            </a:r>
          </a:p>
          <a:p>
            <a:r>
              <a:t>High technology requirement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
            <a:ext cx="9144000" cy="761999"/>
          </a:xfrm>
          <a:solidFill>
            <a:srgbClr val="FFFF00"/>
          </a:solidFill>
        </p:spPr>
        <p:txBody>
          <a:bodyPr>
            <a:normAutofit fontScale="90000"/>
          </a:bodyPr>
          <a:lstStyle/>
          <a:p>
            <a:r>
              <a:rPr lang="en-US" b="1" dirty="0">
                <a:solidFill>
                  <a:srgbClr val="002060"/>
                </a:solidFill>
              </a:rPr>
              <a:t>Petroleum Refinery</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762001"/>
            <a:ext cx="6505575" cy="595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36763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Gas-to-Chemicals (GTC) Configuration</a:t>
            </a:r>
          </a:p>
        </p:txBody>
      </p:sp>
      <p:sp>
        <p:nvSpPr>
          <p:cNvPr id="3" name="Rectangle 2"/>
          <p:cNvSpPr/>
          <p:nvPr/>
        </p:nvSpPr>
        <p:spPr>
          <a:xfrm>
            <a:off x="19812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Natural Gas</a:t>
            </a:r>
          </a:p>
        </p:txBody>
      </p:sp>
      <p:sp>
        <p:nvSpPr>
          <p:cNvPr id="4" name="Rectangle 3"/>
          <p:cNvSpPr/>
          <p:nvPr/>
        </p:nvSpPr>
        <p:spPr>
          <a:xfrm>
            <a:off x="47244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Syngas / Methanol Unit</a:t>
            </a:r>
          </a:p>
        </p:txBody>
      </p:sp>
      <p:sp>
        <p:nvSpPr>
          <p:cNvPr id="5" name="Rectangle 4"/>
          <p:cNvSpPr/>
          <p:nvPr/>
        </p:nvSpPr>
        <p:spPr>
          <a:xfrm>
            <a:off x="7467600" y="1828800"/>
            <a:ext cx="237744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t>Olefins / Polymers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GTC Configuration – Features</a:t>
            </a:r>
          </a:p>
        </p:txBody>
      </p:sp>
      <p:sp>
        <p:nvSpPr>
          <p:cNvPr id="3" name="Content Placeholder 2"/>
          <p:cNvSpPr>
            <a:spLocks noGrp="1"/>
          </p:cNvSpPr>
          <p:nvPr>
            <p:ph idx="1"/>
          </p:nvPr>
        </p:nvSpPr>
        <p:spPr/>
        <p:txBody>
          <a:bodyPr/>
          <a:lstStyle/>
          <a:p>
            <a:r>
              <a:t>Cleaner process</a:t>
            </a:r>
          </a:p>
          <a:p>
            <a:r>
              <a:t>Lower carbon footprint</a:t>
            </a:r>
          </a:p>
          <a:p>
            <a:r>
              <a:t>Example: Methanol to Olefins (MTO)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Summary</a:t>
            </a:r>
          </a:p>
        </p:txBody>
      </p:sp>
      <p:sp>
        <p:nvSpPr>
          <p:cNvPr id="3" name="Content Placeholder 2"/>
          <p:cNvSpPr>
            <a:spLocks noGrp="1"/>
          </p:cNvSpPr>
          <p:nvPr>
            <p:ph idx="1"/>
          </p:nvPr>
        </p:nvSpPr>
        <p:spPr/>
        <p:txBody>
          <a:bodyPr/>
          <a:lstStyle/>
          <a:p>
            <a:r>
              <a:t>Petrochemical configurations define plant integration</a:t>
            </a:r>
          </a:p>
          <a:p>
            <a:r>
              <a:t>Choice depends on feedstock, market demand, and economics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0FFE-BC9E-4BE0-63FF-C4935BEE38FB}"/>
              </a:ext>
            </a:extLst>
          </p:cNvPr>
          <p:cNvSpPr>
            <a:spLocks noGrp="1"/>
          </p:cNvSpPr>
          <p:nvPr>
            <p:ph type="title"/>
          </p:nvPr>
        </p:nvSpPr>
        <p:spPr>
          <a:xfrm>
            <a:off x="463446" y="203434"/>
            <a:ext cx="10515600" cy="1325563"/>
          </a:xfrm>
        </p:spPr>
        <p:txBody>
          <a:bodyPr>
            <a:normAutofit/>
          </a:bodyPr>
          <a:lstStyle/>
          <a:p>
            <a:r>
              <a:rPr lang="en-US" sz="4000" b="1" dirty="0">
                <a:solidFill>
                  <a:srgbClr val="0070C0"/>
                </a:solidFill>
                <a:latin typeface="Open Sans" panose="020B0606030504020204" pitchFamily="34" charset="0"/>
              </a:rPr>
              <a:t>Evolution </a:t>
            </a:r>
            <a:r>
              <a:rPr lang="en-US" sz="4000" dirty="0">
                <a:solidFill>
                  <a:srgbClr val="0070C0"/>
                </a:solidFill>
                <a:latin typeface="Open Sans" panose="020B0606030504020204" pitchFamily="34" charset="0"/>
              </a:rPr>
              <a:t> </a:t>
            </a:r>
            <a:endParaRPr lang="en-US" sz="4000" dirty="0">
              <a:solidFill>
                <a:srgbClr val="0070C0"/>
              </a:solidFill>
            </a:endParaRPr>
          </a:p>
        </p:txBody>
      </p:sp>
      <p:sp>
        <p:nvSpPr>
          <p:cNvPr id="3" name="Content Placeholder 2">
            <a:extLst>
              <a:ext uri="{FF2B5EF4-FFF2-40B4-BE49-F238E27FC236}">
                <a16:creationId xmlns:a16="http://schemas.microsoft.com/office/drawing/2014/main" id="{19D309DD-BCE5-7CAC-E6B9-EBB180303115}"/>
              </a:ext>
            </a:extLst>
          </p:cNvPr>
          <p:cNvSpPr>
            <a:spLocks noGrp="1"/>
          </p:cNvSpPr>
          <p:nvPr>
            <p:ph idx="1"/>
          </p:nvPr>
        </p:nvSpPr>
        <p:spPr>
          <a:xfrm>
            <a:off x="329784" y="1514007"/>
            <a:ext cx="11862216" cy="5156616"/>
          </a:xfrm>
        </p:spPr>
        <p:txBody>
          <a:bodyPr>
            <a:normAutofit fontScale="92500" lnSpcReduction="20000"/>
          </a:bodyPr>
          <a:lstStyle/>
          <a:p>
            <a:pPr marL="0" indent="0" algn="l">
              <a:buNone/>
            </a:pPr>
            <a:r>
              <a:rPr lang="en-US" b="0" i="0" dirty="0">
                <a:solidFill>
                  <a:srgbClr val="212529"/>
                </a:solidFill>
                <a:effectLst/>
                <a:latin typeface="Open Sans" panose="020B0606030504020204" pitchFamily="34" charset="0"/>
              </a:rPr>
              <a:t>• Nitrocellulose to celluloid (1869)- not a petrochemical but first synthetic plastic</a:t>
            </a:r>
          </a:p>
          <a:p>
            <a:r>
              <a:rPr lang="en-US" b="0" i="0" dirty="0">
                <a:solidFill>
                  <a:srgbClr val="212529"/>
                </a:solidFill>
                <a:effectLst/>
                <a:latin typeface="Open Sans" panose="020B0606030504020204" pitchFamily="34" charset="0"/>
              </a:rPr>
              <a:t>Bakelite or phenol-formaldehyde(1907)- first thermoset made- not a petrochemical</a:t>
            </a:r>
          </a:p>
          <a:p>
            <a:pPr marL="0" indent="0" algn="l">
              <a:buNone/>
            </a:pPr>
            <a:r>
              <a:rPr lang="en-US" b="0" i="0" dirty="0">
                <a:solidFill>
                  <a:srgbClr val="212529"/>
                </a:solidFill>
                <a:effectLst/>
                <a:latin typeface="Open Sans" panose="020B0606030504020204" pitchFamily="34" charset="0"/>
              </a:rPr>
              <a:t>Prior 1919, organic chemicals manufactured from coal ,wood and agricultural raw material. </a:t>
            </a:r>
          </a:p>
          <a:p>
            <a:pPr marL="0" indent="0" algn="l">
              <a:buNone/>
            </a:pPr>
            <a:r>
              <a:rPr lang="en-US" b="0" i="0" dirty="0">
                <a:solidFill>
                  <a:srgbClr val="212529"/>
                </a:solidFill>
                <a:effectLst/>
                <a:latin typeface="Open Sans" panose="020B0606030504020204" pitchFamily="34" charset="0"/>
              </a:rPr>
              <a:t>• Resources enough to meet the small demand of organic chemicals </a:t>
            </a:r>
          </a:p>
          <a:p>
            <a:r>
              <a:rPr lang="en-US" b="0" i="0" dirty="0">
                <a:solidFill>
                  <a:srgbClr val="212529"/>
                </a:solidFill>
                <a:effectLst/>
                <a:latin typeface="Open Sans" panose="020B0606030504020204" pitchFamily="34" charset="0"/>
              </a:rPr>
              <a:t> Demand became large with progressive civilization. </a:t>
            </a:r>
          </a:p>
          <a:p>
            <a:pPr marL="0" indent="0" algn="l">
              <a:buNone/>
            </a:pPr>
            <a:r>
              <a:rPr lang="en-US" b="0" i="0" dirty="0">
                <a:solidFill>
                  <a:srgbClr val="212529"/>
                </a:solidFill>
                <a:effectLst/>
                <a:latin typeface="Open Sans" panose="020B0606030504020204" pitchFamily="34" charset="0"/>
              </a:rPr>
              <a:t>• Availability of agricultural raw material like cotton, rubber, sugarcane dependent on natural phenomena.</a:t>
            </a:r>
          </a:p>
          <a:p>
            <a:pPr marL="0" indent="0" algn="l">
              <a:buNone/>
            </a:pPr>
            <a:r>
              <a:rPr lang="en-US" b="0" i="0" dirty="0">
                <a:solidFill>
                  <a:srgbClr val="212529"/>
                </a:solidFill>
                <a:effectLst/>
                <a:latin typeface="Open Sans" panose="020B0606030504020204" pitchFamily="34" charset="0"/>
              </a:rPr>
              <a:t>• Inadequate supply of raw material of vegetable origin prompted search for alternative source. </a:t>
            </a:r>
          </a:p>
          <a:p>
            <a:pPr marL="0" indent="0" algn="l">
              <a:buNone/>
            </a:pPr>
            <a:r>
              <a:rPr lang="en-US" b="0" i="0" dirty="0">
                <a:solidFill>
                  <a:srgbClr val="212529"/>
                </a:solidFill>
                <a:effectLst/>
                <a:latin typeface="Open Sans" panose="020B0606030504020204" pitchFamily="34" charset="0"/>
              </a:rPr>
              <a:t>• Lead to the birth of synthesis organic material as substitute for natural essential commodities.</a:t>
            </a:r>
          </a:p>
          <a:p>
            <a:pPr marL="0" indent="0">
              <a:buNone/>
            </a:pPr>
            <a:endParaRPr lang="en-US" dirty="0"/>
          </a:p>
        </p:txBody>
      </p:sp>
      <p:sp>
        <p:nvSpPr>
          <p:cNvPr id="5" name="Slide Number Placeholder 4">
            <a:extLst>
              <a:ext uri="{FF2B5EF4-FFF2-40B4-BE49-F238E27FC236}">
                <a16:creationId xmlns:a16="http://schemas.microsoft.com/office/drawing/2014/main" id="{2B066628-3A94-E879-7988-39F6B89407B8}"/>
              </a:ext>
            </a:extLst>
          </p:cNvPr>
          <p:cNvSpPr>
            <a:spLocks noGrp="1"/>
          </p:cNvSpPr>
          <p:nvPr>
            <p:ph type="sldNum" sz="quarter" idx="12"/>
          </p:nvPr>
        </p:nvSpPr>
        <p:spPr/>
        <p:txBody>
          <a:bodyPr/>
          <a:lstStyle/>
          <a:p>
            <a:fld id="{0B70DE20-B937-49F7-BDB4-D052E7C40283}" type="slidenum">
              <a:rPr lang="en-US" smtClean="0"/>
              <a:t>43</a:t>
            </a:fld>
            <a:endParaRPr lang="en-US"/>
          </a:p>
        </p:txBody>
      </p:sp>
    </p:spTree>
    <p:extLst>
      <p:ext uri="{BB962C8B-B14F-4D97-AF65-F5344CB8AC3E}">
        <p14:creationId xmlns:p14="http://schemas.microsoft.com/office/powerpoint/2010/main" val="2406674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173190-F189-F3D0-BBF7-A611DFCB6692}"/>
              </a:ext>
            </a:extLst>
          </p:cNvPr>
          <p:cNvSpPr>
            <a:spLocks noGrp="1"/>
          </p:cNvSpPr>
          <p:nvPr>
            <p:ph idx="1"/>
          </p:nvPr>
        </p:nvSpPr>
        <p:spPr>
          <a:xfrm>
            <a:off x="0" y="-1"/>
            <a:ext cx="12192000" cy="6715593"/>
          </a:xfrm>
        </p:spPr>
        <p:txBody>
          <a:bodyPr>
            <a:normAutofit lnSpcReduction="10000"/>
          </a:bodyPr>
          <a:lstStyle/>
          <a:p>
            <a:pPr marL="0" indent="0" algn="l">
              <a:buNone/>
            </a:pPr>
            <a:r>
              <a:rPr lang="en-US" sz="2400" b="0" i="0" dirty="0">
                <a:solidFill>
                  <a:srgbClr val="212529"/>
                </a:solidFill>
                <a:effectLst/>
              </a:rPr>
              <a:t>Due to advantage of synthetic chemicals on natural material their demand grew. </a:t>
            </a:r>
          </a:p>
          <a:p>
            <a:pPr marL="0" indent="0" algn="l">
              <a:buNone/>
            </a:pPr>
            <a:r>
              <a:rPr lang="en-US" sz="2400" b="0" i="0" dirty="0">
                <a:solidFill>
                  <a:srgbClr val="212529"/>
                </a:solidFill>
                <a:effectLst/>
              </a:rPr>
              <a:t>• 1918 </a:t>
            </a:r>
            <a:r>
              <a:rPr lang="en-US" sz="2400" b="0" i="0" dirty="0" err="1">
                <a:solidFill>
                  <a:srgbClr val="212529"/>
                </a:solidFill>
                <a:effectLst/>
              </a:rPr>
              <a:t>Petroalcohol</a:t>
            </a:r>
            <a:r>
              <a:rPr lang="en-US" sz="2400" b="0" i="0" dirty="0">
                <a:solidFill>
                  <a:srgbClr val="212529"/>
                </a:solidFill>
                <a:effectLst/>
              </a:rPr>
              <a:t> process for making isopropyl alcohol from propylene obtained from petroleum refining was developed by Carleton Ellis in USA. </a:t>
            </a:r>
          </a:p>
          <a:p>
            <a:pPr marL="0" indent="0" algn="l">
              <a:buNone/>
            </a:pPr>
            <a:r>
              <a:rPr lang="en-US" sz="2400" b="0" i="0" dirty="0">
                <a:solidFill>
                  <a:srgbClr val="212529"/>
                </a:solidFill>
                <a:effectLst/>
              </a:rPr>
              <a:t>• 1925 TEL from petroleum E.I du Pont </a:t>
            </a:r>
            <a:r>
              <a:rPr lang="en-US" sz="2400" b="0" i="0">
                <a:solidFill>
                  <a:srgbClr val="212529"/>
                </a:solidFill>
                <a:effectLst/>
              </a:rPr>
              <a:t>De Nemours </a:t>
            </a:r>
            <a:r>
              <a:rPr lang="en-US" sz="2400" b="0" i="0" dirty="0">
                <a:solidFill>
                  <a:srgbClr val="212529"/>
                </a:solidFill>
                <a:effectLst/>
              </a:rPr>
              <a:t>and Co, USA invention. </a:t>
            </a:r>
          </a:p>
          <a:p>
            <a:pPr marL="0" indent="0" algn="l">
              <a:buNone/>
            </a:pPr>
            <a:r>
              <a:rPr lang="en-US" sz="2400" b="0" i="0" dirty="0">
                <a:solidFill>
                  <a:srgbClr val="212529"/>
                </a:solidFill>
                <a:effectLst/>
              </a:rPr>
              <a:t>• 1926 CH</a:t>
            </a:r>
            <a:r>
              <a:rPr lang="en-US" sz="2400" b="0" i="0" baseline="-25000" dirty="0">
                <a:solidFill>
                  <a:srgbClr val="212529"/>
                </a:solidFill>
                <a:effectLst/>
              </a:rPr>
              <a:t>3</a:t>
            </a:r>
            <a:r>
              <a:rPr lang="en-US" sz="2400" b="0" i="0" dirty="0">
                <a:solidFill>
                  <a:srgbClr val="212529"/>
                </a:solidFill>
                <a:effectLst/>
              </a:rPr>
              <a:t>OH, CH</a:t>
            </a:r>
            <a:r>
              <a:rPr lang="en-US" sz="2400" b="0" i="0" baseline="-25000" dirty="0">
                <a:solidFill>
                  <a:srgbClr val="212529"/>
                </a:solidFill>
                <a:effectLst/>
              </a:rPr>
              <a:t>3</a:t>
            </a:r>
            <a:r>
              <a:rPr lang="en-US" sz="2400" b="0" i="0" dirty="0">
                <a:solidFill>
                  <a:srgbClr val="212529"/>
                </a:solidFill>
                <a:effectLst/>
              </a:rPr>
              <a:t>CHO and HCHO synthesized from petroleum sources. </a:t>
            </a:r>
          </a:p>
          <a:p>
            <a:pPr marL="0" indent="0" algn="l">
              <a:buNone/>
            </a:pPr>
            <a:r>
              <a:rPr lang="en-US" sz="2400" b="0" i="0" dirty="0">
                <a:solidFill>
                  <a:srgbClr val="212529"/>
                </a:solidFill>
                <a:effectLst/>
              </a:rPr>
              <a:t>• World war II helped the Industry. </a:t>
            </a:r>
          </a:p>
          <a:p>
            <a:pPr marL="0" indent="0" algn="l">
              <a:buNone/>
            </a:pPr>
            <a:r>
              <a:rPr lang="en-US" sz="2400" b="0" i="0" dirty="0">
                <a:solidFill>
                  <a:srgbClr val="212529"/>
                </a:solidFill>
                <a:effectLst/>
              </a:rPr>
              <a:t>• Demands for explosives, natural rubber substitutes and other chemicals led to the development of synthetic ammonia. HNO</a:t>
            </a:r>
            <a:r>
              <a:rPr lang="en-US" sz="2400" b="0" i="0" baseline="-25000" dirty="0">
                <a:solidFill>
                  <a:srgbClr val="212529"/>
                </a:solidFill>
                <a:effectLst/>
              </a:rPr>
              <a:t>3</a:t>
            </a:r>
            <a:r>
              <a:rPr lang="en-US" sz="2400" b="0" i="0" dirty="0">
                <a:solidFill>
                  <a:srgbClr val="212529"/>
                </a:solidFill>
                <a:effectLst/>
              </a:rPr>
              <a:t> </a:t>
            </a:r>
          </a:p>
          <a:p>
            <a:pPr marL="0" indent="0" algn="l">
              <a:buNone/>
            </a:pPr>
            <a:r>
              <a:rPr lang="en-US" sz="2400" b="0" i="0" dirty="0">
                <a:solidFill>
                  <a:srgbClr val="212529"/>
                </a:solidFill>
                <a:effectLst/>
              </a:rPr>
              <a:t>• Ammonia Nitroglycerin explosive, Toluene (TNT) </a:t>
            </a:r>
          </a:p>
          <a:p>
            <a:pPr marL="0" indent="0" algn="l">
              <a:buNone/>
            </a:pPr>
            <a:r>
              <a:rPr lang="en-US" sz="2400" b="0" i="0" dirty="0">
                <a:solidFill>
                  <a:srgbClr val="212529"/>
                </a:solidFill>
                <a:effectLst/>
              </a:rPr>
              <a:t>• Styrene for SBR (Known as Govt. rubber Synthetic (GRS) from petroleum. </a:t>
            </a:r>
          </a:p>
          <a:p>
            <a:pPr marL="0" indent="0" algn="l">
              <a:buNone/>
            </a:pPr>
            <a:r>
              <a:rPr lang="en-US" sz="2400" b="0" i="0" dirty="0">
                <a:solidFill>
                  <a:srgbClr val="212529"/>
                </a:solidFill>
                <a:effectLst/>
              </a:rPr>
              <a:t>The remarkable growth could be judged by from the following </a:t>
            </a:r>
          </a:p>
          <a:p>
            <a:pPr marL="0" indent="0" algn="l">
              <a:buNone/>
            </a:pPr>
            <a:r>
              <a:rPr lang="en-US" sz="2400" b="0" i="0" dirty="0">
                <a:solidFill>
                  <a:srgbClr val="212529"/>
                </a:solidFill>
                <a:effectLst/>
              </a:rPr>
              <a:t>• 1930: 10 Petrochemicals plants </a:t>
            </a:r>
          </a:p>
          <a:p>
            <a:pPr marL="0" indent="0" algn="l">
              <a:buNone/>
            </a:pPr>
            <a:r>
              <a:rPr lang="en-US" sz="2400" b="0" i="0" dirty="0">
                <a:solidFill>
                  <a:srgbClr val="212529"/>
                </a:solidFill>
                <a:effectLst/>
              </a:rPr>
              <a:t>• 1940: 35 Plants </a:t>
            </a:r>
          </a:p>
          <a:p>
            <a:pPr marL="0" indent="0" algn="l">
              <a:buNone/>
            </a:pPr>
            <a:r>
              <a:rPr lang="en-US" sz="2400" b="0" i="0" dirty="0">
                <a:solidFill>
                  <a:srgbClr val="212529"/>
                </a:solidFill>
                <a:effectLst/>
              </a:rPr>
              <a:t>• 1951: 94 Plants </a:t>
            </a:r>
          </a:p>
          <a:p>
            <a:pPr marL="0" indent="0" algn="l">
              <a:buNone/>
            </a:pPr>
            <a:r>
              <a:rPr lang="en-US" sz="2400" b="0" i="0" dirty="0">
                <a:solidFill>
                  <a:srgbClr val="212529"/>
                </a:solidFill>
                <a:effectLst/>
              </a:rPr>
              <a:t>• 1957: 372 Petrochemicals Plants</a:t>
            </a:r>
            <a:br>
              <a:rPr lang="en-US" sz="2400" dirty="0"/>
            </a:br>
            <a:endParaRPr lang="en-US" sz="2400" dirty="0"/>
          </a:p>
        </p:txBody>
      </p:sp>
      <p:sp>
        <p:nvSpPr>
          <p:cNvPr id="4" name="Slide Number Placeholder 3">
            <a:extLst>
              <a:ext uri="{FF2B5EF4-FFF2-40B4-BE49-F238E27FC236}">
                <a16:creationId xmlns:a16="http://schemas.microsoft.com/office/drawing/2014/main" id="{08A668BA-1D3F-32B4-F67B-CAC638BB5543}"/>
              </a:ext>
            </a:extLst>
          </p:cNvPr>
          <p:cNvSpPr>
            <a:spLocks noGrp="1"/>
          </p:cNvSpPr>
          <p:nvPr>
            <p:ph type="sldNum" sz="quarter" idx="12"/>
          </p:nvPr>
        </p:nvSpPr>
        <p:spPr/>
        <p:txBody>
          <a:bodyPr/>
          <a:lstStyle/>
          <a:p>
            <a:fld id="{0B70DE20-B937-49F7-BDB4-D052E7C40283}" type="slidenum">
              <a:rPr lang="en-US" smtClean="0"/>
              <a:t>44</a:t>
            </a:fld>
            <a:endParaRPr lang="en-US"/>
          </a:p>
        </p:txBody>
      </p:sp>
    </p:spTree>
    <p:extLst>
      <p:ext uri="{BB962C8B-B14F-4D97-AF65-F5344CB8AC3E}">
        <p14:creationId xmlns:p14="http://schemas.microsoft.com/office/powerpoint/2010/main" val="2792778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4472-77B4-F9C6-62F6-71B120E6A0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EEBACA7-9C4B-DE8B-48D5-A1A49CEBABD2}"/>
              </a:ext>
            </a:extLst>
          </p:cNvPr>
          <p:cNvSpPr>
            <a:spLocks noGrp="1"/>
          </p:cNvSpPr>
          <p:nvPr>
            <p:ph idx="1"/>
          </p:nvPr>
        </p:nvSpPr>
        <p:spPr>
          <a:xfrm>
            <a:off x="838200" y="1690687"/>
            <a:ext cx="10515600" cy="4802187"/>
          </a:xfrm>
        </p:spPr>
        <p:txBody>
          <a:bodyPr>
            <a:normAutofit fontScale="85000" lnSpcReduction="20000"/>
          </a:bodyPr>
          <a:lstStyle/>
          <a:p>
            <a:pPr marL="0" indent="0" algn="just">
              <a:buNone/>
            </a:pPr>
            <a:r>
              <a:rPr lang="en-US" dirty="0"/>
              <a:t>Polymers (i.e., plastics, rubber and synthetic fibers combined) constitute the second largest volume petrochemicals of today. The growth of petrochemicals and the discoveries made in the polymer field are interrelated. The advances made in the one field help open-up  new vistas in the other. Thus the discovery of Ziegler catalyst for the low-pressure polymerization  of olefins acts as a great stimulant for the development of ethylene production technology from petroleum hydrocarbon.</a:t>
            </a:r>
          </a:p>
          <a:p>
            <a:pPr marL="0" indent="0" algn="just">
              <a:buNone/>
            </a:pPr>
            <a:r>
              <a:rPr lang="en-US" dirty="0"/>
              <a:t>The stereospecific polymerization developed by Ziegler and Natta was responsible for synthesis of natural rubber in lab and industry as well. That in tern helped the growth of polybutadiene, and polyisoprene rubber. And the larger demand of this two dienes petrochemicals contributed  to the development of petrochemical technology. Similarly the demand for polyester fibers augmented a new breakthrough in the high  purity </a:t>
            </a:r>
            <a:r>
              <a:rPr lang="en-US" dirty="0" err="1"/>
              <a:t>terepthalic</a:t>
            </a:r>
            <a:r>
              <a:rPr lang="en-US" dirty="0"/>
              <a:t> acid directly from para xylene oxidation. The remarkable </a:t>
            </a:r>
            <a:r>
              <a:rPr lang="en-US" dirty="0" err="1"/>
              <a:t>Sohio</a:t>
            </a:r>
            <a:r>
              <a:rPr lang="en-US" dirty="0"/>
              <a:t> process of propylene ammoxidation to acrylonitrile is an example how the demand of a cheap monomer in the polymer industry leads to the spectacular advances in the petrochemical technology</a:t>
            </a:r>
          </a:p>
        </p:txBody>
      </p:sp>
      <p:sp>
        <p:nvSpPr>
          <p:cNvPr id="5" name="Slide Number Placeholder 4">
            <a:extLst>
              <a:ext uri="{FF2B5EF4-FFF2-40B4-BE49-F238E27FC236}">
                <a16:creationId xmlns:a16="http://schemas.microsoft.com/office/drawing/2014/main" id="{BE8C2AC2-EB04-F09E-480F-BC61282ED382}"/>
              </a:ext>
            </a:extLst>
          </p:cNvPr>
          <p:cNvSpPr>
            <a:spLocks noGrp="1"/>
          </p:cNvSpPr>
          <p:nvPr>
            <p:ph type="sldNum" sz="quarter" idx="12"/>
          </p:nvPr>
        </p:nvSpPr>
        <p:spPr/>
        <p:txBody>
          <a:bodyPr/>
          <a:lstStyle/>
          <a:p>
            <a:fld id="{0B70DE20-B937-49F7-BDB4-D052E7C40283}" type="slidenum">
              <a:rPr lang="en-US" smtClean="0"/>
              <a:t>45</a:t>
            </a:fld>
            <a:endParaRPr lang="en-US"/>
          </a:p>
        </p:txBody>
      </p:sp>
    </p:spTree>
    <p:extLst>
      <p:ext uri="{BB962C8B-B14F-4D97-AF65-F5344CB8AC3E}">
        <p14:creationId xmlns:p14="http://schemas.microsoft.com/office/powerpoint/2010/main" val="32528271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7B711-AEB5-A28C-CB01-14528E2CF1A1}"/>
              </a:ext>
            </a:extLst>
          </p:cNvPr>
          <p:cNvSpPr>
            <a:spLocks noGrp="1"/>
          </p:cNvSpPr>
          <p:nvPr>
            <p:ph type="title"/>
          </p:nvPr>
        </p:nvSpPr>
        <p:spPr/>
        <p:txBody>
          <a:bodyPr>
            <a:normAutofit/>
          </a:bodyPr>
          <a:lstStyle/>
          <a:p>
            <a:r>
              <a:rPr lang="en-US" sz="4000" b="1" dirty="0">
                <a:solidFill>
                  <a:srgbClr val="0070C0"/>
                </a:solidFill>
              </a:rPr>
              <a:t>Development of petrochemicals industry in India</a:t>
            </a:r>
          </a:p>
        </p:txBody>
      </p:sp>
      <p:sp>
        <p:nvSpPr>
          <p:cNvPr id="3" name="Content Placeholder 2">
            <a:extLst>
              <a:ext uri="{FF2B5EF4-FFF2-40B4-BE49-F238E27FC236}">
                <a16:creationId xmlns:a16="http://schemas.microsoft.com/office/drawing/2014/main" id="{FD6F5E83-9D6F-A500-3624-26CD6B8B0344}"/>
              </a:ext>
            </a:extLst>
          </p:cNvPr>
          <p:cNvSpPr>
            <a:spLocks noGrp="1"/>
          </p:cNvSpPr>
          <p:nvPr>
            <p:ph idx="1"/>
          </p:nvPr>
        </p:nvSpPr>
        <p:spPr>
          <a:xfrm>
            <a:off x="838200" y="1839273"/>
            <a:ext cx="10515600" cy="4351338"/>
          </a:xfrm>
        </p:spPr>
        <p:txBody>
          <a:bodyPr/>
          <a:lstStyle/>
          <a:p>
            <a:pPr marL="0" indent="0">
              <a:buNone/>
            </a:pPr>
            <a:r>
              <a:rPr lang="en-US" dirty="0"/>
              <a:t>The first polymer plant, low density polyethylene plant, was established in India by ICI UK at </a:t>
            </a:r>
            <a:r>
              <a:rPr lang="en-US" dirty="0" err="1"/>
              <a:t>Rishra</a:t>
            </a:r>
            <a:r>
              <a:rPr lang="en-US" dirty="0"/>
              <a:t> near Kolkata in the late fifties. Plant was based on the ethylene available from alcohol.</a:t>
            </a:r>
          </a:p>
          <a:p>
            <a:pPr marL="0" indent="0" algn="ctr">
              <a:buNone/>
            </a:pPr>
            <a:endParaRPr lang="en-US" dirty="0"/>
          </a:p>
        </p:txBody>
      </p:sp>
      <p:sp>
        <p:nvSpPr>
          <p:cNvPr id="5" name="Slide Number Placeholder 4">
            <a:extLst>
              <a:ext uri="{FF2B5EF4-FFF2-40B4-BE49-F238E27FC236}">
                <a16:creationId xmlns:a16="http://schemas.microsoft.com/office/drawing/2014/main" id="{95DCAA88-30E5-96BF-2CC2-F953984B2E97}"/>
              </a:ext>
            </a:extLst>
          </p:cNvPr>
          <p:cNvSpPr>
            <a:spLocks noGrp="1"/>
          </p:cNvSpPr>
          <p:nvPr>
            <p:ph type="sldNum" sz="quarter" idx="12"/>
          </p:nvPr>
        </p:nvSpPr>
        <p:spPr/>
        <p:txBody>
          <a:bodyPr/>
          <a:lstStyle/>
          <a:p>
            <a:fld id="{0B70DE20-B937-49F7-BDB4-D052E7C40283}" type="slidenum">
              <a:rPr lang="en-US" smtClean="0"/>
              <a:t>46</a:t>
            </a:fld>
            <a:endParaRPr lang="en-US"/>
          </a:p>
        </p:txBody>
      </p:sp>
      <p:pic>
        <p:nvPicPr>
          <p:cNvPr id="6" name="Picture 5">
            <a:extLst>
              <a:ext uri="{FF2B5EF4-FFF2-40B4-BE49-F238E27FC236}">
                <a16:creationId xmlns:a16="http://schemas.microsoft.com/office/drawing/2014/main" id="{39582936-8C11-87C3-FA29-FFCBCE07301A}"/>
              </a:ext>
            </a:extLst>
          </p:cNvPr>
          <p:cNvPicPr>
            <a:picLocks noChangeAspect="1"/>
          </p:cNvPicPr>
          <p:nvPr/>
        </p:nvPicPr>
        <p:blipFill>
          <a:blip r:embed="rId2"/>
          <a:stretch>
            <a:fillRect/>
          </a:stretch>
        </p:blipFill>
        <p:spPr>
          <a:xfrm>
            <a:off x="3915316" y="3219035"/>
            <a:ext cx="4208852" cy="737143"/>
          </a:xfrm>
          <a:prstGeom prst="rect">
            <a:avLst/>
          </a:prstGeom>
        </p:spPr>
      </p:pic>
    </p:spTree>
    <p:extLst>
      <p:ext uri="{BB962C8B-B14F-4D97-AF65-F5344CB8AC3E}">
        <p14:creationId xmlns:p14="http://schemas.microsoft.com/office/powerpoint/2010/main" val="958447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5B37D-A9DF-FB91-EDB9-322B0A7393AE}"/>
              </a:ext>
            </a:extLst>
          </p:cNvPr>
          <p:cNvSpPr>
            <a:spLocks noGrp="1"/>
          </p:cNvSpPr>
          <p:nvPr>
            <p:ph idx="1"/>
          </p:nvPr>
        </p:nvSpPr>
        <p:spPr>
          <a:xfrm>
            <a:off x="-1" y="136525"/>
            <a:ext cx="11961845" cy="6584950"/>
          </a:xfrm>
        </p:spPr>
        <p:txBody>
          <a:bodyPr>
            <a:normAutofit fontScale="70000" lnSpcReduction="20000"/>
          </a:bodyPr>
          <a:lstStyle/>
          <a:p>
            <a:r>
              <a:rPr lang="en-US" dirty="0"/>
              <a:t>India entered the petrochemicals arena much later and primarily manufactured ethanol (produced from molasses) throughout the 1950s. </a:t>
            </a:r>
          </a:p>
          <a:p>
            <a:r>
              <a:rPr lang="en-US" dirty="0"/>
              <a:t>Ethanol was used as the main feedstock for producing ethylene. Ethanol-based ethylene was produced by a number of companies, including Imperial Chemicals Industries (ICI) (now AkzoNobel) for manufacturing low-density polyethylene (LDPE) in </a:t>
            </a:r>
            <a:r>
              <a:rPr lang="en-US" dirty="0" err="1"/>
              <a:t>Rishra</a:t>
            </a:r>
            <a:r>
              <a:rPr lang="en-US" dirty="0"/>
              <a:t>, West Bengal, </a:t>
            </a:r>
          </a:p>
          <a:p>
            <a:r>
              <a:rPr lang="en-US" dirty="0"/>
              <a:t>Synthetics and Chemicals Ltd for manufacturing styrene butadiene (SBR) in </a:t>
            </a:r>
            <a:r>
              <a:rPr lang="en-US" dirty="0" err="1"/>
              <a:t>Barelly</a:t>
            </a:r>
            <a:r>
              <a:rPr lang="en-US" dirty="0"/>
              <a:t>, Uttar Pradesh, and Chemicals and Plastics Ltd for manufacturing polyvinyl chloride (PVC) in </a:t>
            </a:r>
            <a:r>
              <a:rPr lang="en-US" dirty="0" err="1"/>
              <a:t>Metturdam</a:t>
            </a:r>
            <a:r>
              <a:rPr lang="en-US" dirty="0"/>
              <a:t>, Tamil Nadu. </a:t>
            </a:r>
          </a:p>
          <a:p>
            <a:r>
              <a:rPr lang="en-US" dirty="0"/>
              <a:t>Some of the other industrial units located in the sugar-producing states used ethanol as feedstock for manufacturing mono ethylene glycol, acetic acid, ethyl acetate, acetone, butanol, etc. </a:t>
            </a:r>
          </a:p>
          <a:p>
            <a:r>
              <a:rPr lang="en-US" dirty="0"/>
              <a:t>Production of ethylene from naphtha started in 1961 and was led by the establishment of the first ethylene cracker set-up by Union Carbide (now Eveready Industries India Limited) in Chembur, Mumbai.</a:t>
            </a:r>
          </a:p>
          <a:p>
            <a:r>
              <a:rPr lang="en-US" dirty="0"/>
              <a:t> Naphtha was then sourced from ESSO Refinery (now HPCL) in the vicinity of the cracker. In 1963, ICI set up a manufacturing facility for polyester staple </a:t>
            </a:r>
            <a:r>
              <a:rPr lang="en-US" dirty="0" err="1"/>
              <a:t>fibres</a:t>
            </a:r>
            <a:r>
              <a:rPr lang="en-US" dirty="0"/>
              <a:t> in Mumbai. </a:t>
            </a:r>
          </a:p>
          <a:p>
            <a:r>
              <a:rPr lang="en-US" dirty="0"/>
              <a:t>The petrochemical industry grew tremendously post 1970, driven by the strategic Five-Year plans led by expert committees. India’s first fully integrated petrochemical complex with six downstream units was commissioned at Vadodara, Gujarat, by Indian Petrochemicals Corporation Ltd (IPCL) in 1979, providing an impetus to the rapid growth and development of downstream process industries. </a:t>
            </a:r>
          </a:p>
          <a:p>
            <a:r>
              <a:rPr lang="en-US" dirty="0"/>
              <a:t>Today, India ranks sixth globally and fourth in Asia in terms of global sale of chemicals.9 More than 80,000 varieties of chemicals and petrochemicals are manufactured in the country, and the industry employs over two million people. India is known for the export of specialty chemicals and specific agrochemicals, dyes and pigments. It is the fourth largest producer of agrochemicals globally and exports about 50% of the production. India is also the second-largest manufacturer and exporter of dyes.10 The CPC industry accounted for around 9% of India’s manufacturing gross value added (GVA) and 1.3% of its national GVA in FY20. Chemical manufacturing accounted for 1.4% of the total FDI equity inflows in FY21.</a:t>
            </a:r>
            <a:endParaRPr lang="en-IN" dirty="0"/>
          </a:p>
        </p:txBody>
      </p:sp>
      <p:sp>
        <p:nvSpPr>
          <p:cNvPr id="4" name="Slide Number Placeholder 3">
            <a:extLst>
              <a:ext uri="{FF2B5EF4-FFF2-40B4-BE49-F238E27FC236}">
                <a16:creationId xmlns:a16="http://schemas.microsoft.com/office/drawing/2014/main" id="{B296B3B8-3A09-C1F2-4277-87076D9B1EE9}"/>
              </a:ext>
            </a:extLst>
          </p:cNvPr>
          <p:cNvSpPr>
            <a:spLocks noGrp="1"/>
          </p:cNvSpPr>
          <p:nvPr>
            <p:ph type="sldNum" sz="quarter" idx="12"/>
          </p:nvPr>
        </p:nvSpPr>
        <p:spPr/>
        <p:txBody>
          <a:bodyPr/>
          <a:lstStyle/>
          <a:p>
            <a:fld id="{0B70DE20-B937-49F7-BDB4-D052E7C40283}" type="slidenum">
              <a:rPr lang="en-US" smtClean="0"/>
              <a:t>47</a:t>
            </a:fld>
            <a:endParaRPr lang="en-US"/>
          </a:p>
        </p:txBody>
      </p:sp>
    </p:spTree>
    <p:extLst>
      <p:ext uri="{BB962C8B-B14F-4D97-AF65-F5344CB8AC3E}">
        <p14:creationId xmlns:p14="http://schemas.microsoft.com/office/powerpoint/2010/main" val="2388935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8A64-49DB-310A-374F-69AB3098E009}"/>
              </a:ext>
            </a:extLst>
          </p:cNvPr>
          <p:cNvSpPr>
            <a:spLocks noGrp="1"/>
          </p:cNvSpPr>
          <p:nvPr>
            <p:ph type="title"/>
          </p:nvPr>
        </p:nvSpPr>
        <p:spPr/>
        <p:txBody>
          <a:bodyPr/>
          <a:lstStyle/>
          <a:p>
            <a:r>
              <a:rPr lang="en-US" b="1" dirty="0">
                <a:solidFill>
                  <a:srgbClr val="002060"/>
                </a:solidFill>
              </a:rPr>
              <a:t>Top Petrochemical Companies in India </a:t>
            </a:r>
            <a:endParaRPr lang="en-IN" b="1" dirty="0">
              <a:solidFill>
                <a:srgbClr val="002060"/>
              </a:solidFill>
            </a:endParaRPr>
          </a:p>
        </p:txBody>
      </p:sp>
      <p:sp>
        <p:nvSpPr>
          <p:cNvPr id="3" name="Content Placeholder 2">
            <a:extLst>
              <a:ext uri="{FF2B5EF4-FFF2-40B4-BE49-F238E27FC236}">
                <a16:creationId xmlns:a16="http://schemas.microsoft.com/office/drawing/2014/main" id="{63DF64C3-A5A4-FECF-EBA4-AA97FE85D4DC}"/>
              </a:ext>
            </a:extLst>
          </p:cNvPr>
          <p:cNvSpPr>
            <a:spLocks noGrp="1"/>
          </p:cNvSpPr>
          <p:nvPr>
            <p:ph idx="1"/>
          </p:nvPr>
        </p:nvSpPr>
        <p:spPr/>
        <p:txBody>
          <a:bodyPr>
            <a:normAutofit fontScale="70000" lnSpcReduction="20000"/>
          </a:bodyPr>
          <a:lstStyle/>
          <a:p>
            <a:pPr marL="0" indent="0">
              <a:buNone/>
            </a:pPr>
            <a:r>
              <a:rPr lang="en-US" dirty="0"/>
              <a:t>Though the Indian petrochemical industry is highly dominated by only a few players, however, there are a number of petrochemical companies in India, doing their share of business. Some of the top companies can be listed as below: </a:t>
            </a:r>
          </a:p>
          <a:p>
            <a:r>
              <a:rPr lang="en-US" dirty="0"/>
              <a:t> Reliance Industries Ltd. </a:t>
            </a:r>
          </a:p>
          <a:p>
            <a:r>
              <a:rPr lang="en-US" dirty="0"/>
              <a:t> Haldia Petrochemicals Ltd. </a:t>
            </a:r>
          </a:p>
          <a:p>
            <a:r>
              <a:rPr lang="en-US" dirty="0"/>
              <a:t> Indian Oil Corporation </a:t>
            </a:r>
          </a:p>
          <a:p>
            <a:r>
              <a:rPr lang="en-US" dirty="0"/>
              <a:t> Gas Authority of India Limited </a:t>
            </a:r>
          </a:p>
          <a:p>
            <a:r>
              <a:rPr lang="en-US" dirty="0"/>
              <a:t> National Organic Chemical Industry Ltd. </a:t>
            </a:r>
          </a:p>
          <a:p>
            <a:r>
              <a:rPr lang="en-US" dirty="0" err="1"/>
              <a:t>Bongaigaon</a:t>
            </a:r>
            <a:r>
              <a:rPr lang="en-US" dirty="0"/>
              <a:t> Refinery and Petrochemicals Ltd. </a:t>
            </a:r>
          </a:p>
          <a:p>
            <a:r>
              <a:rPr lang="en-US" dirty="0"/>
              <a:t>Manali Petrochemical Limited </a:t>
            </a:r>
          </a:p>
          <a:p>
            <a:r>
              <a:rPr lang="en-US" dirty="0"/>
              <a:t> I G Petrochemicals Limited </a:t>
            </a:r>
          </a:p>
          <a:p>
            <a:r>
              <a:rPr lang="en-US" dirty="0"/>
              <a:t>The Andhra Petrochemicals Limited </a:t>
            </a:r>
          </a:p>
          <a:p>
            <a:r>
              <a:rPr lang="en-US" dirty="0" err="1"/>
              <a:t>Tamilnadu</a:t>
            </a:r>
            <a:r>
              <a:rPr lang="en-US" dirty="0"/>
              <a:t> Petroproducts Limited</a:t>
            </a:r>
            <a:endParaRPr lang="en-IN" dirty="0"/>
          </a:p>
        </p:txBody>
      </p:sp>
      <p:sp>
        <p:nvSpPr>
          <p:cNvPr id="4" name="Slide Number Placeholder 3">
            <a:extLst>
              <a:ext uri="{FF2B5EF4-FFF2-40B4-BE49-F238E27FC236}">
                <a16:creationId xmlns:a16="http://schemas.microsoft.com/office/drawing/2014/main" id="{3EB69B96-77A5-31D8-968E-51ACBAEF0DA8}"/>
              </a:ext>
            </a:extLst>
          </p:cNvPr>
          <p:cNvSpPr>
            <a:spLocks noGrp="1"/>
          </p:cNvSpPr>
          <p:nvPr>
            <p:ph type="sldNum" sz="quarter" idx="12"/>
          </p:nvPr>
        </p:nvSpPr>
        <p:spPr/>
        <p:txBody>
          <a:bodyPr/>
          <a:lstStyle/>
          <a:p>
            <a:fld id="{0B70DE20-B937-49F7-BDB4-D052E7C40283}" type="slidenum">
              <a:rPr lang="en-US" smtClean="0"/>
              <a:t>48</a:t>
            </a:fld>
            <a:endParaRPr lang="en-US"/>
          </a:p>
        </p:txBody>
      </p:sp>
    </p:spTree>
    <p:extLst>
      <p:ext uri="{BB962C8B-B14F-4D97-AF65-F5344CB8AC3E}">
        <p14:creationId xmlns:p14="http://schemas.microsoft.com/office/powerpoint/2010/main" val="2903764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678A-5829-2484-7952-643BE3932545}"/>
              </a:ext>
            </a:extLst>
          </p:cNvPr>
          <p:cNvSpPr>
            <a:spLocks noGrp="1"/>
          </p:cNvSpPr>
          <p:nvPr>
            <p:ph type="title"/>
          </p:nvPr>
        </p:nvSpPr>
        <p:spPr/>
        <p:txBody>
          <a:bodyPr/>
          <a:lstStyle/>
          <a:p>
            <a:endParaRPr lang="en-IN"/>
          </a:p>
        </p:txBody>
      </p:sp>
      <p:pic>
        <p:nvPicPr>
          <p:cNvPr id="6" name="Content Placeholder 5">
            <a:extLst>
              <a:ext uri="{FF2B5EF4-FFF2-40B4-BE49-F238E27FC236}">
                <a16:creationId xmlns:a16="http://schemas.microsoft.com/office/drawing/2014/main" id="{0F1E4A0D-628A-B8CC-BFBB-730AE6B2EA6F}"/>
              </a:ext>
            </a:extLst>
          </p:cNvPr>
          <p:cNvPicPr>
            <a:picLocks noGrp="1" noChangeAspect="1"/>
          </p:cNvPicPr>
          <p:nvPr>
            <p:ph idx="1"/>
          </p:nvPr>
        </p:nvPicPr>
        <p:blipFill>
          <a:blip r:embed="rId2"/>
          <a:stretch>
            <a:fillRect/>
          </a:stretch>
        </p:blipFill>
        <p:spPr>
          <a:xfrm>
            <a:off x="2523594" y="385454"/>
            <a:ext cx="5594039" cy="6336021"/>
          </a:xfrm>
          <a:prstGeom prst="rect">
            <a:avLst/>
          </a:prstGeom>
        </p:spPr>
      </p:pic>
      <p:sp>
        <p:nvSpPr>
          <p:cNvPr id="4" name="Slide Number Placeholder 3">
            <a:extLst>
              <a:ext uri="{FF2B5EF4-FFF2-40B4-BE49-F238E27FC236}">
                <a16:creationId xmlns:a16="http://schemas.microsoft.com/office/drawing/2014/main" id="{BCD6F929-945D-0611-CCE5-52E0BFF12286}"/>
              </a:ext>
            </a:extLst>
          </p:cNvPr>
          <p:cNvSpPr>
            <a:spLocks noGrp="1"/>
          </p:cNvSpPr>
          <p:nvPr>
            <p:ph type="sldNum" sz="quarter" idx="12"/>
          </p:nvPr>
        </p:nvSpPr>
        <p:spPr/>
        <p:txBody>
          <a:bodyPr/>
          <a:lstStyle/>
          <a:p>
            <a:fld id="{0B70DE20-B937-49F7-BDB4-D052E7C40283}" type="slidenum">
              <a:rPr lang="en-US" smtClean="0"/>
              <a:t>49</a:t>
            </a:fld>
            <a:endParaRPr lang="en-US"/>
          </a:p>
        </p:txBody>
      </p:sp>
    </p:spTree>
    <p:extLst>
      <p:ext uri="{BB962C8B-B14F-4D97-AF65-F5344CB8AC3E}">
        <p14:creationId xmlns:p14="http://schemas.microsoft.com/office/powerpoint/2010/main" val="942404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089DB5-1FA3-0CFA-3FC5-9684CE57DE67}"/>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2050" name="Picture 2" descr="Petroleum and Mineral Oil location in earth">
            <a:extLst>
              <a:ext uri="{FF2B5EF4-FFF2-40B4-BE49-F238E27FC236}">
                <a16:creationId xmlns:a16="http://schemas.microsoft.com/office/drawing/2014/main" id="{5DB03A6F-15BB-E341-5484-8700FFA78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79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C07F-E621-0409-B70A-9CC87059523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FDA21E-4A1B-5AE5-7F68-512B4915E5D1}"/>
              </a:ext>
            </a:extLst>
          </p:cNvPr>
          <p:cNvSpPr>
            <a:spLocks noGrp="1"/>
          </p:cNvSpPr>
          <p:nvPr>
            <p:ph idx="1"/>
          </p:nvPr>
        </p:nvSpPr>
        <p:spPr/>
        <p:txBody>
          <a:bodyPr/>
          <a:lstStyle/>
          <a:p>
            <a:r>
              <a:rPr lang="en-US" dirty="0">
                <a:hlinkClick r:id="rId2"/>
              </a:rPr>
              <a:t>PPT - INTRODUCTION TO PETROCHEMICALS PowerPoint Presentation, free download - ID:6764653 (slideserve.com)</a:t>
            </a:r>
            <a:endParaRPr lang="en-US" dirty="0"/>
          </a:p>
          <a:p>
            <a:endParaRPr lang="en-US" dirty="0"/>
          </a:p>
          <a:p>
            <a:r>
              <a:rPr lang="en-US" dirty="0">
                <a:hlinkClick r:id="rId2"/>
              </a:rPr>
              <a:t>PPT - INTRODUCTION TO PETROCHEMICALS PowerPoint Presentation, free download - ID:6764653 (slideserve.com)</a:t>
            </a:r>
            <a:endParaRPr lang="en-US" dirty="0"/>
          </a:p>
          <a:p>
            <a:r>
              <a:rPr lang="en-US" dirty="0"/>
              <a:t>https://www.slideserve.com/mairead-flanagan/introduction-to-petrochemicals</a:t>
            </a:r>
          </a:p>
        </p:txBody>
      </p:sp>
      <p:sp>
        <p:nvSpPr>
          <p:cNvPr id="5" name="Slide Number Placeholder 4">
            <a:extLst>
              <a:ext uri="{FF2B5EF4-FFF2-40B4-BE49-F238E27FC236}">
                <a16:creationId xmlns:a16="http://schemas.microsoft.com/office/drawing/2014/main" id="{0F1F3176-BB0F-019C-D74C-6A1B9F79797A}"/>
              </a:ext>
            </a:extLst>
          </p:cNvPr>
          <p:cNvSpPr>
            <a:spLocks noGrp="1"/>
          </p:cNvSpPr>
          <p:nvPr>
            <p:ph type="sldNum" sz="quarter" idx="12"/>
          </p:nvPr>
        </p:nvSpPr>
        <p:spPr/>
        <p:txBody>
          <a:bodyPr/>
          <a:lstStyle/>
          <a:p>
            <a:fld id="{0B70DE20-B937-49F7-BDB4-D052E7C40283}" type="slidenum">
              <a:rPr lang="en-US" smtClean="0"/>
              <a:t>50</a:t>
            </a:fld>
            <a:endParaRPr lang="en-US"/>
          </a:p>
        </p:txBody>
      </p:sp>
    </p:spTree>
    <p:extLst>
      <p:ext uri="{BB962C8B-B14F-4D97-AF65-F5344CB8AC3E}">
        <p14:creationId xmlns:p14="http://schemas.microsoft.com/office/powerpoint/2010/main" val="1592594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6608-B983-ED8D-7E78-D4BFE3881055}"/>
              </a:ext>
            </a:extLst>
          </p:cNvPr>
          <p:cNvSpPr>
            <a:spLocks noGrp="1"/>
          </p:cNvSpPr>
          <p:nvPr>
            <p:ph type="title"/>
          </p:nvPr>
        </p:nvSpPr>
        <p:spPr>
          <a:xfrm>
            <a:off x="510652" y="681037"/>
            <a:ext cx="10843147" cy="547261"/>
          </a:xfrm>
        </p:spPr>
        <p:txBody>
          <a:bodyPr>
            <a:noAutofit/>
          </a:bodyPr>
          <a:lstStyle/>
          <a:p>
            <a:r>
              <a:rPr lang="en-US" sz="3600" dirty="0">
                <a:solidFill>
                  <a:srgbClr val="7030A0"/>
                </a:solidFill>
              </a:rPr>
              <a:t>Petrochemicals</a:t>
            </a:r>
            <a:r>
              <a:rPr lang="en-US" sz="3200" dirty="0">
                <a:solidFill>
                  <a:srgbClr val="7030A0"/>
                </a:solidFill>
              </a:rPr>
              <a:t> resources</a:t>
            </a:r>
            <a:br>
              <a:rPr lang="en-US" sz="3200" dirty="0">
                <a:solidFill>
                  <a:srgbClr val="0070C0"/>
                </a:solidFill>
              </a:rPr>
            </a:br>
            <a:r>
              <a:rPr lang="en-US" sz="2400" dirty="0">
                <a:solidFill>
                  <a:srgbClr val="0070C0"/>
                </a:solidFill>
              </a:rPr>
              <a:t>1. </a:t>
            </a:r>
            <a:r>
              <a:rPr lang="en-US" sz="2400" b="1" i="0" dirty="0">
                <a:solidFill>
                  <a:srgbClr val="0070C0"/>
                </a:solidFill>
                <a:effectLst/>
                <a:latin typeface="Times-Bold"/>
              </a:rPr>
              <a:t>NATURAL GAS (Non-associated and Associated Natural Gases</a:t>
            </a:r>
            <a:r>
              <a:rPr lang="en-US" sz="2000" dirty="0">
                <a:solidFill>
                  <a:srgbClr val="0070C0"/>
                </a:solidFill>
              </a:rPr>
              <a:t> </a:t>
            </a:r>
            <a:br>
              <a:rPr lang="en-US" sz="2000" dirty="0">
                <a:solidFill>
                  <a:srgbClr val="0070C0"/>
                </a:solidFill>
              </a:rPr>
            </a:br>
            <a:endParaRPr lang="en-US" sz="3200" dirty="0">
              <a:solidFill>
                <a:srgbClr val="0070C0"/>
              </a:solidFill>
            </a:endParaRPr>
          </a:p>
        </p:txBody>
      </p:sp>
      <p:sp>
        <p:nvSpPr>
          <p:cNvPr id="3" name="Content Placeholder 2">
            <a:extLst>
              <a:ext uri="{FF2B5EF4-FFF2-40B4-BE49-F238E27FC236}">
                <a16:creationId xmlns:a16="http://schemas.microsoft.com/office/drawing/2014/main" id="{4CC8F50E-2058-BA53-3953-F058A242E557}"/>
              </a:ext>
            </a:extLst>
          </p:cNvPr>
          <p:cNvSpPr>
            <a:spLocks noGrp="1"/>
          </p:cNvSpPr>
          <p:nvPr>
            <p:ph idx="1"/>
          </p:nvPr>
        </p:nvSpPr>
        <p:spPr>
          <a:xfrm>
            <a:off x="177421" y="1228298"/>
            <a:ext cx="11764369" cy="5390866"/>
          </a:xfrm>
        </p:spPr>
        <p:txBody>
          <a:bodyPr>
            <a:normAutofit/>
          </a:bodyPr>
          <a:lstStyle/>
          <a:p>
            <a:r>
              <a:rPr lang="en-US" sz="2400" dirty="0"/>
              <a:t>Natural gas is a naturally occurring mixture of light hydrocarbons accompanied by some non-hydrocarbon compounds. </a:t>
            </a:r>
          </a:p>
          <a:p>
            <a:r>
              <a:rPr lang="en-US" sz="2400" u="sng" dirty="0"/>
              <a:t>Non-associated natural gas is found in reservoirs containing no oil (dry wells</a:t>
            </a:r>
            <a:r>
              <a:rPr lang="en-US" sz="2400" dirty="0"/>
              <a:t>).</a:t>
            </a:r>
          </a:p>
          <a:p>
            <a:r>
              <a:rPr lang="en-US" sz="2400" dirty="0"/>
              <a:t>Associated gas, </a:t>
            </a:r>
            <a:r>
              <a:rPr lang="en-US" sz="2400" u="sng" dirty="0"/>
              <a:t>on the other hand, is present in contact with and/or dissolved in crude oil and is coproduced with it</a:t>
            </a:r>
            <a:r>
              <a:rPr lang="en-US" sz="2400" dirty="0"/>
              <a:t>.</a:t>
            </a:r>
          </a:p>
          <a:p>
            <a:pPr marL="0" indent="0">
              <a:buNone/>
            </a:pPr>
            <a:endParaRPr lang="en-US" sz="2400" dirty="0"/>
          </a:p>
        </p:txBody>
      </p:sp>
      <p:pic>
        <p:nvPicPr>
          <p:cNvPr id="7" name="Picture 6">
            <a:extLst>
              <a:ext uri="{FF2B5EF4-FFF2-40B4-BE49-F238E27FC236}">
                <a16:creationId xmlns:a16="http://schemas.microsoft.com/office/drawing/2014/main" id="{CE5F59AB-7507-229D-0D46-5F08EC4C4B44}"/>
              </a:ext>
            </a:extLst>
          </p:cNvPr>
          <p:cNvPicPr>
            <a:picLocks noChangeAspect="1"/>
          </p:cNvPicPr>
          <p:nvPr/>
        </p:nvPicPr>
        <p:blipFill>
          <a:blip r:embed="rId2"/>
          <a:stretch>
            <a:fillRect/>
          </a:stretch>
        </p:blipFill>
        <p:spPr>
          <a:xfrm>
            <a:off x="2363692" y="3302758"/>
            <a:ext cx="6444153" cy="3316406"/>
          </a:xfrm>
          <a:prstGeom prst="rect">
            <a:avLst/>
          </a:prstGeom>
        </p:spPr>
      </p:pic>
      <p:sp>
        <p:nvSpPr>
          <p:cNvPr id="5" name="Slide Number Placeholder 4">
            <a:extLst>
              <a:ext uri="{FF2B5EF4-FFF2-40B4-BE49-F238E27FC236}">
                <a16:creationId xmlns:a16="http://schemas.microsoft.com/office/drawing/2014/main" id="{95DB72E4-EDF7-9D61-76F1-3647D10C8C6B}"/>
              </a:ext>
            </a:extLst>
          </p:cNvPr>
          <p:cNvSpPr>
            <a:spLocks noGrp="1"/>
          </p:cNvSpPr>
          <p:nvPr>
            <p:ph type="sldNum" sz="quarter" idx="12"/>
          </p:nvPr>
        </p:nvSpPr>
        <p:spPr/>
        <p:txBody>
          <a:bodyPr/>
          <a:lstStyle/>
          <a:p>
            <a:fld id="{0B70DE20-B937-49F7-BDB4-D052E7C40283}" type="slidenum">
              <a:rPr lang="en-US" smtClean="0"/>
              <a:t>51</a:t>
            </a:fld>
            <a:endParaRPr lang="en-US"/>
          </a:p>
        </p:txBody>
      </p:sp>
    </p:spTree>
    <p:extLst>
      <p:ext uri="{BB962C8B-B14F-4D97-AF65-F5344CB8AC3E}">
        <p14:creationId xmlns:p14="http://schemas.microsoft.com/office/powerpoint/2010/main" val="3825341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A50BB9-636B-86F8-6115-DA8F44F15A1C}"/>
              </a:ext>
            </a:extLst>
          </p:cNvPr>
          <p:cNvSpPr>
            <a:spLocks noGrp="1"/>
          </p:cNvSpPr>
          <p:nvPr>
            <p:ph idx="1"/>
          </p:nvPr>
        </p:nvSpPr>
        <p:spPr>
          <a:xfrm>
            <a:off x="-1" y="515439"/>
            <a:ext cx="12078269" cy="6199259"/>
          </a:xfrm>
        </p:spPr>
        <p:txBody>
          <a:bodyPr>
            <a:noAutofit/>
          </a:bodyPr>
          <a:lstStyle/>
          <a:p>
            <a:r>
              <a:rPr lang="en-US" sz="2400" b="0" i="0" dirty="0">
                <a:solidFill>
                  <a:srgbClr val="000000"/>
                </a:solidFill>
                <a:effectLst/>
              </a:rPr>
              <a:t>Higher molecular weight paraffinic hydrocarbons (C2-C7) are usually present in smaller amounts with the natural gas mixture, and their ratios vary considerably from one gas field to another.</a:t>
            </a:r>
            <a:r>
              <a:rPr lang="en-US" sz="2400" dirty="0"/>
              <a:t> </a:t>
            </a:r>
          </a:p>
          <a:p>
            <a:r>
              <a:rPr lang="en-US" sz="2400" b="0" i="0" dirty="0">
                <a:solidFill>
                  <a:srgbClr val="000000"/>
                </a:solidFill>
                <a:effectLst/>
              </a:rPr>
              <a:t>Non-associated gas normally contains a higher methane ratio than associated gas, while the latter contains a higher ratio of heavier hydrocarbons. </a:t>
            </a:r>
          </a:p>
          <a:p>
            <a:r>
              <a:rPr lang="en-US" sz="2400" b="0" i="0" dirty="0">
                <a:solidFill>
                  <a:srgbClr val="000000"/>
                </a:solidFill>
                <a:effectLst/>
              </a:rPr>
              <a:t>The non-hydrocarbon constituents in natural gas</a:t>
            </a:r>
            <a:r>
              <a:rPr lang="en-US" sz="2400" dirty="0"/>
              <a:t> generally contains some</a:t>
            </a:r>
            <a:r>
              <a:rPr lang="en-US" sz="2400" b="0" i="0" dirty="0">
                <a:solidFill>
                  <a:srgbClr val="000000"/>
                </a:solidFill>
                <a:effectLst/>
              </a:rPr>
              <a:t> weak acids, such as hydrogen sulfide and carbon dioxide and </a:t>
            </a:r>
            <a:r>
              <a:rPr lang="en-US" sz="2400" b="0" i="0" dirty="0" err="1">
                <a:solidFill>
                  <a:srgbClr val="000000"/>
                </a:solidFill>
                <a:effectLst/>
              </a:rPr>
              <a:t>inerts</a:t>
            </a:r>
            <a:r>
              <a:rPr lang="en-US" sz="2400" b="0" i="0" dirty="0">
                <a:solidFill>
                  <a:srgbClr val="000000"/>
                </a:solidFill>
                <a:effectLst/>
              </a:rPr>
              <a:t> such as nitrogen, helium and argon. </a:t>
            </a:r>
          </a:p>
          <a:p>
            <a:r>
              <a:rPr lang="en-US" sz="2400" b="0" i="0" dirty="0">
                <a:solidFill>
                  <a:srgbClr val="000000"/>
                </a:solidFill>
                <a:effectLst/>
              </a:rPr>
              <a:t>Higher molecular weight hydrocarbons present in natural gases are important fuels as well as chemical feedstocks and are normally recovered as natural gas liquids</a:t>
            </a:r>
            <a:r>
              <a:rPr lang="en-US" sz="2400" dirty="0"/>
              <a:t> (NGL)</a:t>
            </a:r>
          </a:p>
          <a:p>
            <a:r>
              <a:rPr lang="en-US" sz="2400" b="0" i="0" dirty="0">
                <a:solidFill>
                  <a:srgbClr val="000000"/>
                </a:solidFill>
                <a:effectLst/>
              </a:rPr>
              <a:t>Ethane is separated for use as a feedstock for steam cracking for the production of ethylene. </a:t>
            </a:r>
          </a:p>
          <a:p>
            <a:r>
              <a:rPr lang="en-US" sz="2400" b="0" i="0" dirty="0">
                <a:solidFill>
                  <a:srgbClr val="000000"/>
                </a:solidFill>
                <a:effectLst/>
              </a:rPr>
              <a:t>Propane and butane are recovered from natural gas and sold as liquefied petroleum gas (LPG).</a:t>
            </a:r>
            <a:r>
              <a:rPr lang="en-US" sz="2400" dirty="0"/>
              <a:t> </a:t>
            </a:r>
          </a:p>
        </p:txBody>
      </p:sp>
      <p:sp>
        <p:nvSpPr>
          <p:cNvPr id="4" name="Slide Number Placeholder 3">
            <a:extLst>
              <a:ext uri="{FF2B5EF4-FFF2-40B4-BE49-F238E27FC236}">
                <a16:creationId xmlns:a16="http://schemas.microsoft.com/office/drawing/2014/main" id="{37B3D634-E886-4A61-8B0B-E514F7100E6B}"/>
              </a:ext>
            </a:extLst>
          </p:cNvPr>
          <p:cNvSpPr>
            <a:spLocks noGrp="1"/>
          </p:cNvSpPr>
          <p:nvPr>
            <p:ph type="sldNum" sz="quarter" idx="12"/>
          </p:nvPr>
        </p:nvSpPr>
        <p:spPr/>
        <p:txBody>
          <a:bodyPr/>
          <a:lstStyle/>
          <a:p>
            <a:fld id="{0B70DE20-B937-49F7-BDB4-D052E7C40283}" type="slidenum">
              <a:rPr lang="en-US" smtClean="0"/>
              <a:t>52</a:t>
            </a:fld>
            <a:endParaRPr lang="en-US"/>
          </a:p>
        </p:txBody>
      </p:sp>
    </p:spTree>
    <p:extLst>
      <p:ext uri="{BB962C8B-B14F-4D97-AF65-F5344CB8AC3E}">
        <p14:creationId xmlns:p14="http://schemas.microsoft.com/office/powerpoint/2010/main" val="31215123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FD37-1920-9A3A-D792-75803CB43040}"/>
              </a:ext>
            </a:extLst>
          </p:cNvPr>
          <p:cNvSpPr>
            <a:spLocks noGrp="1"/>
          </p:cNvSpPr>
          <p:nvPr>
            <p:ph type="title"/>
          </p:nvPr>
        </p:nvSpPr>
        <p:spPr>
          <a:xfrm>
            <a:off x="567612" y="225188"/>
            <a:ext cx="10515600" cy="1325563"/>
          </a:xfrm>
        </p:spPr>
        <p:txBody>
          <a:bodyPr>
            <a:normAutofit/>
          </a:bodyPr>
          <a:lstStyle/>
          <a:p>
            <a:r>
              <a:rPr lang="en-US" sz="3200" b="1" i="0" dirty="0">
                <a:solidFill>
                  <a:srgbClr val="0070C0"/>
                </a:solidFill>
                <a:effectLst/>
              </a:rPr>
              <a:t>NATURAL GAS TREATMENT PROCESSES</a:t>
            </a:r>
            <a:r>
              <a:rPr lang="en-US" sz="3200" b="1" dirty="0">
                <a:solidFill>
                  <a:srgbClr val="0070C0"/>
                </a:solidFill>
              </a:rPr>
              <a:t> </a:t>
            </a:r>
            <a:br>
              <a:rPr lang="en-US" sz="1400" b="1" dirty="0"/>
            </a:br>
            <a:endParaRPr lang="en-US" sz="3600" b="1" dirty="0"/>
          </a:p>
        </p:txBody>
      </p:sp>
      <p:sp>
        <p:nvSpPr>
          <p:cNvPr id="3" name="Content Placeholder 2">
            <a:extLst>
              <a:ext uri="{FF2B5EF4-FFF2-40B4-BE49-F238E27FC236}">
                <a16:creationId xmlns:a16="http://schemas.microsoft.com/office/drawing/2014/main" id="{A016B66F-A018-5053-6BB1-D797FC049C0E}"/>
              </a:ext>
            </a:extLst>
          </p:cNvPr>
          <p:cNvSpPr>
            <a:spLocks noGrp="1"/>
          </p:cNvSpPr>
          <p:nvPr>
            <p:ph idx="1"/>
          </p:nvPr>
        </p:nvSpPr>
        <p:spPr>
          <a:xfrm>
            <a:off x="374175" y="1027906"/>
            <a:ext cx="11649501" cy="5604906"/>
          </a:xfrm>
        </p:spPr>
        <p:txBody>
          <a:bodyPr>
            <a:normAutofit/>
          </a:bodyPr>
          <a:lstStyle/>
          <a:p>
            <a:r>
              <a:rPr lang="en-US" b="0" i="0" dirty="0">
                <a:solidFill>
                  <a:srgbClr val="000000"/>
                </a:solidFill>
                <a:effectLst/>
              </a:rPr>
              <a:t>Raw natural gases contain variable amounts of carbon dioxide, hydrogen sulfide, and water vapor. </a:t>
            </a:r>
          </a:p>
          <a:p>
            <a:r>
              <a:rPr lang="en-US" b="0" i="0" dirty="0">
                <a:solidFill>
                  <a:srgbClr val="000000"/>
                </a:solidFill>
                <a:effectLst/>
              </a:rPr>
              <a:t>The presence of hydrogen sulfide in natural gas for domestic consumption cannot be tolerated because it is poisonous. It also corrodes metallic equipment.</a:t>
            </a:r>
          </a:p>
          <a:p>
            <a:r>
              <a:rPr lang="en-US" b="0" i="0" dirty="0">
                <a:solidFill>
                  <a:srgbClr val="000000"/>
                </a:solidFill>
                <a:effectLst/>
              </a:rPr>
              <a:t>Carbon dioxide is undesirable, because it reduces the heating value of the gas and solidifies under the high pressure and low temperatures used for transporting natural gas. </a:t>
            </a:r>
          </a:p>
          <a:p>
            <a:r>
              <a:rPr lang="en-US" b="0" i="0" dirty="0">
                <a:solidFill>
                  <a:srgbClr val="000000"/>
                </a:solidFill>
                <a:effectLst/>
              </a:rPr>
              <a:t>For obtaining a sweet, dry natural gas, acid gases must be removed and water vapor reduced.</a:t>
            </a:r>
          </a:p>
          <a:p>
            <a:r>
              <a:rPr lang="en-US" b="0" i="0" dirty="0">
                <a:solidFill>
                  <a:srgbClr val="000000"/>
                </a:solidFill>
                <a:effectLst/>
              </a:rPr>
              <a:t> In addition, natural gas with appreciable amounts of heavy hydrocarbons should be treated for their recovery as natural gas liquids.</a:t>
            </a:r>
            <a:br>
              <a:rPr lang="en-US" dirty="0"/>
            </a:br>
            <a:endParaRPr lang="en-US" dirty="0"/>
          </a:p>
        </p:txBody>
      </p:sp>
      <p:sp>
        <p:nvSpPr>
          <p:cNvPr id="5" name="Slide Number Placeholder 4">
            <a:extLst>
              <a:ext uri="{FF2B5EF4-FFF2-40B4-BE49-F238E27FC236}">
                <a16:creationId xmlns:a16="http://schemas.microsoft.com/office/drawing/2014/main" id="{5E6E73D0-1828-DFD4-9BAD-13EAE7FC687C}"/>
              </a:ext>
            </a:extLst>
          </p:cNvPr>
          <p:cNvSpPr>
            <a:spLocks noGrp="1"/>
          </p:cNvSpPr>
          <p:nvPr>
            <p:ph type="sldNum" sz="quarter" idx="12"/>
          </p:nvPr>
        </p:nvSpPr>
        <p:spPr/>
        <p:txBody>
          <a:bodyPr/>
          <a:lstStyle/>
          <a:p>
            <a:fld id="{0B70DE20-B937-49F7-BDB4-D052E7C40283}" type="slidenum">
              <a:rPr lang="en-US" smtClean="0"/>
              <a:t>53</a:t>
            </a:fld>
            <a:endParaRPr lang="en-US"/>
          </a:p>
        </p:txBody>
      </p:sp>
    </p:spTree>
    <p:extLst>
      <p:ext uri="{BB962C8B-B14F-4D97-AF65-F5344CB8AC3E}">
        <p14:creationId xmlns:p14="http://schemas.microsoft.com/office/powerpoint/2010/main" val="2355350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348D-8383-53DB-1E54-92615D25DE06}"/>
              </a:ext>
            </a:extLst>
          </p:cNvPr>
          <p:cNvSpPr>
            <a:spLocks noGrp="1"/>
          </p:cNvSpPr>
          <p:nvPr>
            <p:ph type="title"/>
          </p:nvPr>
        </p:nvSpPr>
        <p:spPr>
          <a:xfrm>
            <a:off x="374177" y="201353"/>
            <a:ext cx="10515600" cy="467388"/>
          </a:xfrm>
        </p:spPr>
        <p:txBody>
          <a:bodyPr>
            <a:noAutofit/>
          </a:bodyPr>
          <a:lstStyle/>
          <a:p>
            <a:r>
              <a:rPr lang="en-US" sz="3600" b="1" dirty="0">
                <a:solidFill>
                  <a:srgbClr val="0070C0"/>
                </a:solidFill>
              </a:rPr>
              <a:t>Acid Gas Treatment</a:t>
            </a:r>
            <a:endParaRPr lang="en-US" sz="3600" dirty="0">
              <a:solidFill>
                <a:srgbClr val="0070C0"/>
              </a:solidFill>
            </a:endParaRPr>
          </a:p>
        </p:txBody>
      </p:sp>
      <p:sp>
        <p:nvSpPr>
          <p:cNvPr id="3" name="Content Placeholder 2">
            <a:extLst>
              <a:ext uri="{FF2B5EF4-FFF2-40B4-BE49-F238E27FC236}">
                <a16:creationId xmlns:a16="http://schemas.microsoft.com/office/drawing/2014/main" id="{7FDD1D34-6318-6EBE-9FEA-44AE22C75237}"/>
              </a:ext>
            </a:extLst>
          </p:cNvPr>
          <p:cNvSpPr>
            <a:spLocks noGrp="1"/>
          </p:cNvSpPr>
          <p:nvPr>
            <p:ph idx="1"/>
          </p:nvPr>
        </p:nvSpPr>
        <p:spPr>
          <a:xfrm>
            <a:off x="374176" y="883930"/>
            <a:ext cx="11817823" cy="4351338"/>
          </a:xfrm>
        </p:spPr>
        <p:txBody>
          <a:bodyPr>
            <a:normAutofit/>
          </a:bodyPr>
          <a:lstStyle/>
          <a:p>
            <a:pPr marL="0" indent="0">
              <a:buNone/>
            </a:pPr>
            <a:br>
              <a:rPr lang="en-US" sz="2400" b="1" i="0" dirty="0">
                <a:solidFill>
                  <a:srgbClr val="000000"/>
                </a:solidFill>
                <a:effectLst/>
              </a:rPr>
            </a:br>
            <a:r>
              <a:rPr lang="en-US" sz="2400" b="0" i="0" dirty="0">
                <a:solidFill>
                  <a:srgbClr val="000000"/>
                </a:solidFill>
                <a:effectLst/>
              </a:rPr>
              <a:t>Acid gases can be reduced or removed by one or more of the following methods:</a:t>
            </a:r>
            <a:br>
              <a:rPr lang="en-US" sz="2400" b="0" i="0" dirty="0">
                <a:solidFill>
                  <a:srgbClr val="000000"/>
                </a:solidFill>
                <a:effectLst/>
              </a:rPr>
            </a:br>
            <a:r>
              <a:rPr lang="en-US" sz="2400" b="0" i="0" dirty="0">
                <a:solidFill>
                  <a:srgbClr val="000000"/>
                </a:solidFill>
                <a:effectLst/>
              </a:rPr>
              <a:t>1. Physical absorption using a selective absorption solvent.</a:t>
            </a:r>
            <a:br>
              <a:rPr lang="en-US" sz="2400" b="0" i="0" dirty="0">
                <a:solidFill>
                  <a:srgbClr val="000000"/>
                </a:solidFill>
                <a:effectLst/>
              </a:rPr>
            </a:br>
            <a:r>
              <a:rPr lang="en-US" sz="2400" b="0" i="0" dirty="0">
                <a:solidFill>
                  <a:srgbClr val="000000"/>
                </a:solidFill>
                <a:effectLst/>
              </a:rPr>
              <a:t>2. Physical adsorption using a solid adsorbent.</a:t>
            </a:r>
            <a:br>
              <a:rPr lang="en-US" sz="2400" b="0" i="0" dirty="0">
                <a:solidFill>
                  <a:srgbClr val="000000"/>
                </a:solidFill>
                <a:effectLst/>
              </a:rPr>
            </a:br>
            <a:r>
              <a:rPr lang="en-US" sz="2400" b="0" i="0" dirty="0">
                <a:solidFill>
                  <a:srgbClr val="000000"/>
                </a:solidFill>
                <a:effectLst/>
              </a:rPr>
              <a:t>3. Chemical absorption where a solvent (a chemical) capable of reacting reversibly with the acid gases is used.</a:t>
            </a:r>
            <a:br>
              <a:rPr lang="en-US" sz="2400" dirty="0"/>
            </a:br>
            <a:endParaRPr lang="en-US" sz="2400" dirty="0"/>
          </a:p>
        </p:txBody>
      </p:sp>
      <p:sp>
        <p:nvSpPr>
          <p:cNvPr id="5" name="Slide Number Placeholder 4">
            <a:extLst>
              <a:ext uri="{FF2B5EF4-FFF2-40B4-BE49-F238E27FC236}">
                <a16:creationId xmlns:a16="http://schemas.microsoft.com/office/drawing/2014/main" id="{BF972051-A4E9-F383-21A1-3E701833DC7B}"/>
              </a:ext>
            </a:extLst>
          </p:cNvPr>
          <p:cNvSpPr>
            <a:spLocks noGrp="1"/>
          </p:cNvSpPr>
          <p:nvPr>
            <p:ph type="sldNum" sz="quarter" idx="12"/>
          </p:nvPr>
        </p:nvSpPr>
        <p:spPr/>
        <p:txBody>
          <a:bodyPr/>
          <a:lstStyle/>
          <a:p>
            <a:fld id="{0B70DE20-B937-49F7-BDB4-D052E7C40283}" type="slidenum">
              <a:rPr lang="en-US" smtClean="0"/>
              <a:t>54</a:t>
            </a:fld>
            <a:endParaRPr lang="en-US"/>
          </a:p>
        </p:txBody>
      </p:sp>
    </p:spTree>
    <p:extLst>
      <p:ext uri="{BB962C8B-B14F-4D97-AF65-F5344CB8AC3E}">
        <p14:creationId xmlns:p14="http://schemas.microsoft.com/office/powerpoint/2010/main" val="13065926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82C5-1031-8947-8E0D-2C697980C294}"/>
              </a:ext>
            </a:extLst>
          </p:cNvPr>
          <p:cNvSpPr>
            <a:spLocks noGrp="1"/>
          </p:cNvSpPr>
          <p:nvPr>
            <p:ph type="title"/>
          </p:nvPr>
        </p:nvSpPr>
        <p:spPr>
          <a:xfrm>
            <a:off x="272955" y="189714"/>
            <a:ext cx="10515600" cy="1106823"/>
          </a:xfrm>
        </p:spPr>
        <p:txBody>
          <a:bodyPr/>
          <a:lstStyle/>
          <a:p>
            <a:r>
              <a:rPr lang="en-US" sz="3600" b="1" dirty="0">
                <a:solidFill>
                  <a:srgbClr val="0070C0"/>
                </a:solidFill>
              </a:rPr>
              <a:t>Physical Absorption</a:t>
            </a:r>
            <a:endParaRPr lang="en-US" dirty="0">
              <a:solidFill>
                <a:srgbClr val="0070C0"/>
              </a:solidFill>
            </a:endParaRPr>
          </a:p>
        </p:txBody>
      </p:sp>
      <p:sp>
        <p:nvSpPr>
          <p:cNvPr id="3" name="Content Placeholder 2">
            <a:extLst>
              <a:ext uri="{FF2B5EF4-FFF2-40B4-BE49-F238E27FC236}">
                <a16:creationId xmlns:a16="http://schemas.microsoft.com/office/drawing/2014/main" id="{DC19C496-E591-5E06-472D-F027D70FFE06}"/>
              </a:ext>
            </a:extLst>
          </p:cNvPr>
          <p:cNvSpPr>
            <a:spLocks noGrp="1"/>
          </p:cNvSpPr>
          <p:nvPr>
            <p:ph idx="1"/>
          </p:nvPr>
        </p:nvSpPr>
        <p:spPr>
          <a:xfrm>
            <a:off x="272955" y="1825625"/>
            <a:ext cx="11750723" cy="4351338"/>
          </a:xfrm>
        </p:spPr>
        <p:txBody>
          <a:bodyPr>
            <a:noAutofit/>
          </a:bodyPr>
          <a:lstStyle/>
          <a:p>
            <a:r>
              <a:rPr lang="en-US" sz="2400" b="0" i="0" dirty="0">
                <a:solidFill>
                  <a:srgbClr val="000000"/>
                </a:solidFill>
                <a:effectLst/>
              </a:rPr>
              <a:t>Important processes commercially used are the </a:t>
            </a:r>
            <a:r>
              <a:rPr lang="en-US" sz="2400" b="0" i="0" dirty="0" err="1">
                <a:solidFill>
                  <a:srgbClr val="000000"/>
                </a:solidFill>
                <a:effectLst/>
              </a:rPr>
              <a:t>Selexol</a:t>
            </a:r>
            <a:r>
              <a:rPr lang="en-US" sz="2400" b="0" i="0" dirty="0">
                <a:solidFill>
                  <a:srgbClr val="000000"/>
                </a:solidFill>
                <a:effectLst/>
              </a:rPr>
              <a:t>, the </a:t>
            </a:r>
            <a:r>
              <a:rPr lang="en-US" sz="2400" b="0" i="0" dirty="0" err="1">
                <a:solidFill>
                  <a:srgbClr val="000000"/>
                </a:solidFill>
                <a:effectLst/>
              </a:rPr>
              <a:t>Sulfinol</a:t>
            </a:r>
            <a:r>
              <a:rPr lang="en-US" sz="2400" b="0" i="0" dirty="0">
                <a:solidFill>
                  <a:srgbClr val="000000"/>
                </a:solidFill>
                <a:effectLst/>
              </a:rPr>
              <a:t>, and the </a:t>
            </a:r>
            <a:r>
              <a:rPr lang="en-US" sz="2400" b="0" i="0" dirty="0" err="1">
                <a:solidFill>
                  <a:srgbClr val="000000"/>
                </a:solidFill>
                <a:effectLst/>
              </a:rPr>
              <a:t>Rectisol</a:t>
            </a:r>
            <a:r>
              <a:rPr lang="en-US" sz="2400" b="0" i="0" dirty="0">
                <a:solidFill>
                  <a:srgbClr val="000000"/>
                </a:solidFill>
                <a:effectLst/>
              </a:rPr>
              <a:t> processes. In these processes, no chemical reaction occurs between the acid gas and the solvent. </a:t>
            </a:r>
          </a:p>
          <a:p>
            <a:r>
              <a:rPr lang="en-US" sz="2400" b="0" i="0" dirty="0">
                <a:solidFill>
                  <a:srgbClr val="000000"/>
                </a:solidFill>
                <a:effectLst/>
              </a:rPr>
              <a:t>The solvent, or absorbent, is a liquid that selectively absorbs the acid gases and leaves out the hydrocarbons. </a:t>
            </a:r>
          </a:p>
          <a:p>
            <a:r>
              <a:rPr lang="en-US" sz="2400" b="0" i="0" dirty="0">
                <a:solidFill>
                  <a:srgbClr val="000000"/>
                </a:solidFill>
                <a:effectLst/>
              </a:rPr>
              <a:t>In the </a:t>
            </a:r>
            <a:r>
              <a:rPr lang="en-US" sz="2400" b="0" i="0" dirty="0" err="1">
                <a:solidFill>
                  <a:srgbClr val="000000"/>
                </a:solidFill>
                <a:effectLst/>
              </a:rPr>
              <a:t>Selexol</a:t>
            </a:r>
            <a:r>
              <a:rPr lang="en-US" sz="2400" b="0" i="0" dirty="0">
                <a:solidFill>
                  <a:srgbClr val="000000"/>
                </a:solidFill>
                <a:effectLst/>
              </a:rPr>
              <a:t> process for example, the solvent is dimethyl ether of polyethylene glycol (or</a:t>
            </a:r>
            <a:r>
              <a:rPr lang="en-US" sz="2400" b="1" i="0" dirty="0">
                <a:solidFill>
                  <a:srgbClr val="000000"/>
                </a:solidFill>
                <a:effectLst/>
              </a:rPr>
              <a:t> Poly(ethylene glycol) dimethyl ether-</a:t>
            </a:r>
            <a:r>
              <a:rPr lang="en-US" sz="1600" b="0" i="0" dirty="0">
                <a:solidFill>
                  <a:srgbClr val="000000"/>
                </a:solidFill>
                <a:effectLst/>
                <a:latin typeface="Noto Sans SC"/>
              </a:rPr>
              <a:t> </a:t>
            </a:r>
            <a:r>
              <a:rPr lang="en-US" sz="2000" b="1" i="0" dirty="0">
                <a:solidFill>
                  <a:srgbClr val="000000"/>
                </a:solidFill>
                <a:effectLst/>
                <a:latin typeface="Noto Sans SC"/>
              </a:rPr>
              <a:t>CH</a:t>
            </a:r>
            <a:r>
              <a:rPr lang="en-US" sz="2000" b="1" i="0" baseline="-25000" dirty="0">
                <a:solidFill>
                  <a:srgbClr val="000000"/>
                </a:solidFill>
                <a:effectLst/>
                <a:latin typeface="Noto Sans SC"/>
              </a:rPr>
              <a:t>3</a:t>
            </a:r>
            <a:r>
              <a:rPr lang="en-US" sz="2000" b="1" i="0" dirty="0">
                <a:solidFill>
                  <a:srgbClr val="000000"/>
                </a:solidFill>
                <a:effectLst/>
                <a:latin typeface="Noto Sans SC"/>
              </a:rPr>
              <a:t>O(CH</a:t>
            </a:r>
            <a:r>
              <a:rPr lang="en-US" sz="2000" b="1" i="0" baseline="-25000" dirty="0">
                <a:solidFill>
                  <a:srgbClr val="000000"/>
                </a:solidFill>
                <a:effectLst/>
                <a:latin typeface="Noto Sans SC"/>
              </a:rPr>
              <a:t>2</a:t>
            </a:r>
            <a:r>
              <a:rPr lang="en-US" sz="2000" b="1" i="0" dirty="0">
                <a:solidFill>
                  <a:srgbClr val="000000"/>
                </a:solidFill>
                <a:effectLst/>
                <a:latin typeface="Noto Sans SC"/>
              </a:rPr>
              <a:t>CH</a:t>
            </a:r>
            <a:r>
              <a:rPr lang="en-US" sz="2000" b="1" i="0" baseline="-25000" dirty="0">
                <a:solidFill>
                  <a:srgbClr val="000000"/>
                </a:solidFill>
                <a:effectLst/>
                <a:latin typeface="Noto Sans SC"/>
              </a:rPr>
              <a:t>2</a:t>
            </a:r>
            <a:r>
              <a:rPr lang="en-US" sz="2000" b="1" i="0" dirty="0">
                <a:solidFill>
                  <a:srgbClr val="000000"/>
                </a:solidFill>
                <a:effectLst/>
                <a:latin typeface="Noto Sans SC"/>
              </a:rPr>
              <a:t>O)</a:t>
            </a:r>
            <a:r>
              <a:rPr lang="en-US" sz="2000" b="1" i="0" baseline="-25000" dirty="0">
                <a:solidFill>
                  <a:srgbClr val="000000"/>
                </a:solidFill>
                <a:effectLst/>
                <a:latin typeface="Noto Sans SC"/>
              </a:rPr>
              <a:t>n</a:t>
            </a:r>
            <a:r>
              <a:rPr lang="en-US" sz="2000" b="1" i="0" dirty="0">
                <a:solidFill>
                  <a:srgbClr val="000000"/>
                </a:solidFill>
                <a:effectLst/>
                <a:latin typeface="Noto Sans SC"/>
              </a:rPr>
              <a:t>CH</a:t>
            </a:r>
            <a:r>
              <a:rPr lang="en-US" sz="2000" b="1" i="0" baseline="-25000" dirty="0">
                <a:solidFill>
                  <a:srgbClr val="000000"/>
                </a:solidFill>
                <a:effectLst/>
                <a:latin typeface="Noto Sans SC"/>
              </a:rPr>
              <a:t>3</a:t>
            </a:r>
            <a:r>
              <a:rPr lang="en-US" sz="2400" b="0" i="0" dirty="0">
                <a:solidFill>
                  <a:srgbClr val="000000"/>
                </a:solidFill>
                <a:effectLst/>
              </a:rPr>
              <a:t>). </a:t>
            </a:r>
          </a:p>
          <a:p>
            <a:r>
              <a:rPr lang="en-US" sz="2400" b="0" i="0" dirty="0">
                <a:solidFill>
                  <a:srgbClr val="000000"/>
                </a:solidFill>
                <a:effectLst/>
              </a:rPr>
              <a:t> Raw natural gas passes counter-currently to the descending solvent. </a:t>
            </a:r>
          </a:p>
          <a:p>
            <a:r>
              <a:rPr lang="en-US" sz="2400" b="0" i="0" dirty="0">
                <a:solidFill>
                  <a:srgbClr val="000000"/>
                </a:solidFill>
                <a:effectLst/>
              </a:rPr>
              <a:t>When the solvent becomes saturated with the acid gases, the pressure is reduced, and hydrogen sulfide and carbon dioxide are desorbed. The solvent is then recycled to the absorption tower. </a:t>
            </a:r>
            <a:br>
              <a:rPr lang="en-US" sz="2400" dirty="0"/>
            </a:br>
            <a:endParaRPr lang="en-US" sz="2400" dirty="0"/>
          </a:p>
        </p:txBody>
      </p:sp>
      <p:pic>
        <p:nvPicPr>
          <p:cNvPr id="1026" name="Picture 2" descr="Poly(ethylene glycol) dimethyl ether average Mn ~2,000">
            <a:extLst>
              <a:ext uri="{FF2B5EF4-FFF2-40B4-BE49-F238E27FC236}">
                <a16:creationId xmlns:a16="http://schemas.microsoft.com/office/drawing/2014/main" id="{0CA1A78E-A61F-4745-9AAC-CEFD0C464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0693" y="540535"/>
            <a:ext cx="2588525" cy="97474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8F87DE2-7C7F-186C-5F62-35CF0FD12AF6}"/>
              </a:ext>
            </a:extLst>
          </p:cNvPr>
          <p:cNvSpPr>
            <a:spLocks noGrp="1"/>
          </p:cNvSpPr>
          <p:nvPr>
            <p:ph type="sldNum" sz="quarter" idx="12"/>
          </p:nvPr>
        </p:nvSpPr>
        <p:spPr/>
        <p:txBody>
          <a:bodyPr/>
          <a:lstStyle/>
          <a:p>
            <a:fld id="{0B70DE20-B937-49F7-BDB4-D052E7C40283}" type="slidenum">
              <a:rPr lang="en-US" smtClean="0"/>
              <a:t>55</a:t>
            </a:fld>
            <a:endParaRPr lang="en-US"/>
          </a:p>
        </p:txBody>
      </p:sp>
    </p:spTree>
    <p:extLst>
      <p:ext uri="{BB962C8B-B14F-4D97-AF65-F5344CB8AC3E}">
        <p14:creationId xmlns:p14="http://schemas.microsoft.com/office/powerpoint/2010/main" val="5801857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05E6-D8DE-B9F0-E618-0BEEAC7C845C}"/>
              </a:ext>
            </a:extLst>
          </p:cNvPr>
          <p:cNvSpPr>
            <a:spLocks noGrp="1"/>
          </p:cNvSpPr>
          <p:nvPr>
            <p:ph type="title"/>
          </p:nvPr>
        </p:nvSpPr>
        <p:spPr>
          <a:xfrm>
            <a:off x="688075" y="0"/>
            <a:ext cx="10515600" cy="723331"/>
          </a:xfrm>
        </p:spPr>
        <p:txBody>
          <a:bodyPr>
            <a:normAutofit/>
          </a:bodyPr>
          <a:lstStyle/>
          <a:p>
            <a:r>
              <a:rPr lang="en-US" sz="3600" b="1" i="0" dirty="0" err="1">
                <a:solidFill>
                  <a:srgbClr val="0070C0"/>
                </a:solidFill>
                <a:effectLst/>
              </a:rPr>
              <a:t>Selexol</a:t>
            </a:r>
            <a:r>
              <a:rPr lang="en-US" sz="3600" b="1" i="0" dirty="0">
                <a:solidFill>
                  <a:srgbClr val="0070C0"/>
                </a:solidFill>
                <a:effectLst/>
              </a:rPr>
              <a:t> process</a:t>
            </a:r>
            <a:endParaRPr lang="en-US" sz="3600" b="1" dirty="0">
              <a:solidFill>
                <a:srgbClr val="0070C0"/>
              </a:solidFill>
            </a:endParaRPr>
          </a:p>
        </p:txBody>
      </p:sp>
      <p:pic>
        <p:nvPicPr>
          <p:cNvPr id="5" name="Content Placeholder 4">
            <a:extLst>
              <a:ext uri="{FF2B5EF4-FFF2-40B4-BE49-F238E27FC236}">
                <a16:creationId xmlns:a16="http://schemas.microsoft.com/office/drawing/2014/main" id="{5A9B5331-4D07-9E78-301A-85513FB7CCB3}"/>
              </a:ext>
            </a:extLst>
          </p:cNvPr>
          <p:cNvPicPr>
            <a:picLocks noGrp="1" noChangeAspect="1"/>
          </p:cNvPicPr>
          <p:nvPr>
            <p:ph idx="1"/>
          </p:nvPr>
        </p:nvPicPr>
        <p:blipFill>
          <a:blip r:embed="rId2"/>
          <a:stretch>
            <a:fillRect/>
          </a:stretch>
        </p:blipFill>
        <p:spPr>
          <a:xfrm>
            <a:off x="2429301" y="969445"/>
            <a:ext cx="6937432" cy="4653504"/>
          </a:xfrm>
        </p:spPr>
      </p:pic>
      <p:sp>
        <p:nvSpPr>
          <p:cNvPr id="7" name="TextBox 6">
            <a:extLst>
              <a:ext uri="{FF2B5EF4-FFF2-40B4-BE49-F238E27FC236}">
                <a16:creationId xmlns:a16="http://schemas.microsoft.com/office/drawing/2014/main" id="{EB385043-9980-DE51-639F-84FE4A3A5ACB}"/>
              </a:ext>
            </a:extLst>
          </p:cNvPr>
          <p:cNvSpPr txBox="1"/>
          <p:nvPr/>
        </p:nvSpPr>
        <p:spPr>
          <a:xfrm>
            <a:off x="1416523" y="5811502"/>
            <a:ext cx="9358953" cy="646331"/>
          </a:xfrm>
          <a:prstGeom prst="rect">
            <a:avLst/>
          </a:prstGeom>
          <a:noFill/>
        </p:spPr>
        <p:txBody>
          <a:bodyPr wrap="square">
            <a:spAutoFit/>
          </a:bodyPr>
          <a:lstStyle/>
          <a:p>
            <a:r>
              <a:rPr lang="en-US" sz="1800" b="0" i="0" dirty="0">
                <a:solidFill>
                  <a:srgbClr val="000000"/>
                </a:solidFill>
                <a:effectLst/>
                <a:latin typeface="Helvetica" panose="020B0604020202020204" pitchFamily="34" charset="0"/>
              </a:rPr>
              <a:t>(1) absorber, (2) flash drum, (3) compressor, (4) low-pressure drum, (5) stripper, (6) cooler</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F745A62B-40F4-C3C8-FA7E-523A29A434E0}"/>
              </a:ext>
            </a:extLst>
          </p:cNvPr>
          <p:cNvSpPr>
            <a:spLocks noGrp="1"/>
          </p:cNvSpPr>
          <p:nvPr>
            <p:ph type="sldNum" sz="quarter" idx="12"/>
          </p:nvPr>
        </p:nvSpPr>
        <p:spPr/>
        <p:txBody>
          <a:bodyPr/>
          <a:lstStyle/>
          <a:p>
            <a:fld id="{0B70DE20-B937-49F7-BDB4-D052E7C40283}" type="slidenum">
              <a:rPr lang="en-US" smtClean="0"/>
              <a:t>56</a:t>
            </a:fld>
            <a:endParaRPr lang="en-US"/>
          </a:p>
        </p:txBody>
      </p:sp>
    </p:spTree>
    <p:extLst>
      <p:ext uri="{BB962C8B-B14F-4D97-AF65-F5344CB8AC3E}">
        <p14:creationId xmlns:p14="http://schemas.microsoft.com/office/powerpoint/2010/main" val="2437995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1EF09-A67E-175D-C500-F63B7399E0C9}"/>
              </a:ext>
            </a:extLst>
          </p:cNvPr>
          <p:cNvSpPr>
            <a:spLocks noGrp="1"/>
          </p:cNvSpPr>
          <p:nvPr>
            <p:ph type="title"/>
          </p:nvPr>
        </p:nvSpPr>
        <p:spPr>
          <a:xfrm>
            <a:off x="264994" y="0"/>
            <a:ext cx="10515600" cy="788394"/>
          </a:xfrm>
        </p:spPr>
        <p:txBody>
          <a:bodyPr/>
          <a:lstStyle/>
          <a:p>
            <a:r>
              <a:rPr lang="en-US" sz="3600" b="1" dirty="0">
                <a:solidFill>
                  <a:srgbClr val="0070C0"/>
                </a:solidFill>
              </a:rPr>
              <a:t>Chemical Absorption (Chemisorption)</a:t>
            </a:r>
            <a:endParaRPr lang="en-US" dirty="0">
              <a:solidFill>
                <a:srgbClr val="0070C0"/>
              </a:solidFill>
            </a:endParaRPr>
          </a:p>
        </p:txBody>
      </p:sp>
      <p:sp>
        <p:nvSpPr>
          <p:cNvPr id="3" name="Content Placeholder 2">
            <a:extLst>
              <a:ext uri="{FF2B5EF4-FFF2-40B4-BE49-F238E27FC236}">
                <a16:creationId xmlns:a16="http://schemas.microsoft.com/office/drawing/2014/main" id="{90C9C097-6C25-F400-EC54-2C86D180D0D4}"/>
              </a:ext>
            </a:extLst>
          </p:cNvPr>
          <p:cNvSpPr>
            <a:spLocks noGrp="1"/>
          </p:cNvSpPr>
          <p:nvPr>
            <p:ph idx="1"/>
          </p:nvPr>
        </p:nvSpPr>
        <p:spPr>
          <a:xfrm>
            <a:off x="0" y="1013582"/>
            <a:ext cx="12192000" cy="5844418"/>
          </a:xfrm>
        </p:spPr>
        <p:txBody>
          <a:bodyPr>
            <a:noAutofit/>
          </a:bodyPr>
          <a:lstStyle/>
          <a:p>
            <a:r>
              <a:rPr lang="en-US" sz="2400" b="0" i="0" dirty="0">
                <a:solidFill>
                  <a:srgbClr val="000000"/>
                </a:solidFill>
                <a:effectLst/>
              </a:rPr>
              <a:t>These processes are characterized by a high capability of absorbing large amounts of acid gases. They use a solution of a relatively weak base, such as </a:t>
            </a:r>
            <a:r>
              <a:rPr lang="en-US" sz="2400" b="0" i="0" dirty="0" err="1">
                <a:solidFill>
                  <a:srgbClr val="000000"/>
                </a:solidFill>
                <a:effectLst/>
              </a:rPr>
              <a:t>monoethanolamine</a:t>
            </a:r>
            <a:r>
              <a:rPr lang="en-US" sz="2400" b="0" i="0" dirty="0">
                <a:solidFill>
                  <a:srgbClr val="000000"/>
                </a:solidFill>
                <a:effectLst/>
              </a:rPr>
              <a:t>. The acid gas forms a weak bond with the base which can be regenerated easily. Mono- and </a:t>
            </a:r>
            <a:r>
              <a:rPr lang="en-US" sz="2400" b="0" i="0" dirty="0" err="1">
                <a:solidFill>
                  <a:srgbClr val="000000"/>
                </a:solidFill>
                <a:effectLst/>
              </a:rPr>
              <a:t>diethanolamines</a:t>
            </a:r>
            <a:r>
              <a:rPr lang="en-US" sz="2400" b="0" i="0" dirty="0">
                <a:solidFill>
                  <a:srgbClr val="000000"/>
                </a:solidFill>
                <a:effectLst/>
              </a:rPr>
              <a:t> are frequently used for this purpose. The amine concentration normally ranges between 15 and 30%. Natural gas is passed through the amine solution where sulfides, carbonates, and bicarbonates are formed.</a:t>
            </a:r>
          </a:p>
          <a:p>
            <a:r>
              <a:rPr lang="en-US" sz="2400" b="0" i="0" dirty="0">
                <a:solidFill>
                  <a:srgbClr val="000000"/>
                </a:solidFill>
                <a:effectLst/>
              </a:rPr>
              <a:t> Diethanolamine is a favored absorbent due to its lower corrosion rate, smaller amine loss potential, fewer utility requirements, and minimal reclaiming needs. Diethanolamine also reacts reversibly with 75% of carbonyl sulfides (COS), while the mono- reacts irreversibly with 95% of the COS and forms a degradation product that must be disposed of. </a:t>
            </a:r>
          </a:p>
          <a:p>
            <a:r>
              <a:rPr lang="en-US" sz="2400" b="0" i="0" dirty="0" err="1">
                <a:solidFill>
                  <a:srgbClr val="000000"/>
                </a:solidFill>
                <a:effectLst/>
              </a:rPr>
              <a:t>Diglycolamine</a:t>
            </a:r>
            <a:r>
              <a:rPr lang="en-US" sz="2400" b="0" i="0" dirty="0">
                <a:solidFill>
                  <a:srgbClr val="000000"/>
                </a:solidFill>
                <a:effectLst/>
              </a:rPr>
              <a:t> (DGA), is another amine solvent used in the </a:t>
            </a:r>
            <a:r>
              <a:rPr lang="en-US" sz="2400" b="0" i="0" dirty="0" err="1">
                <a:solidFill>
                  <a:srgbClr val="000000"/>
                </a:solidFill>
                <a:effectLst/>
              </a:rPr>
              <a:t>Econamine</a:t>
            </a:r>
            <a:r>
              <a:rPr lang="en-US" sz="2400" b="0" i="0" dirty="0">
                <a:solidFill>
                  <a:srgbClr val="000000"/>
                </a:solidFill>
                <a:effectLst/>
              </a:rPr>
              <a:t> process. Absorption of acid gases occurs in an absorber containing an aqueous solution of DGA, and the heated rich solution (saturated with acid gases) is pumped to the regenerator. </a:t>
            </a:r>
            <a:r>
              <a:rPr lang="en-US" sz="2400" b="0" i="0" dirty="0" err="1">
                <a:solidFill>
                  <a:srgbClr val="000000"/>
                </a:solidFill>
                <a:effectLst/>
              </a:rPr>
              <a:t>Diglycolamine</a:t>
            </a:r>
            <a:r>
              <a:rPr lang="en-US" sz="2400" b="0" i="0" dirty="0">
                <a:solidFill>
                  <a:srgbClr val="000000"/>
                </a:solidFill>
                <a:effectLst/>
              </a:rPr>
              <a:t> solutions are characterized by low freezing points, which make them suitable for use in cold climates.</a:t>
            </a:r>
            <a:r>
              <a:rPr lang="en-US" sz="2400" dirty="0"/>
              <a:t> </a:t>
            </a:r>
            <a:br>
              <a:rPr lang="en-US" sz="2400" dirty="0"/>
            </a:br>
            <a:br>
              <a:rPr lang="en-US" sz="2400" dirty="0"/>
            </a:br>
            <a:endParaRPr lang="en-US" sz="2400" dirty="0"/>
          </a:p>
        </p:txBody>
      </p:sp>
      <p:sp>
        <p:nvSpPr>
          <p:cNvPr id="5" name="Slide Number Placeholder 4">
            <a:extLst>
              <a:ext uri="{FF2B5EF4-FFF2-40B4-BE49-F238E27FC236}">
                <a16:creationId xmlns:a16="http://schemas.microsoft.com/office/drawing/2014/main" id="{039E5495-B93D-B0B7-947D-83371AC8C187}"/>
              </a:ext>
            </a:extLst>
          </p:cNvPr>
          <p:cNvSpPr>
            <a:spLocks noGrp="1"/>
          </p:cNvSpPr>
          <p:nvPr>
            <p:ph type="sldNum" sz="quarter" idx="12"/>
          </p:nvPr>
        </p:nvSpPr>
        <p:spPr/>
        <p:txBody>
          <a:bodyPr/>
          <a:lstStyle/>
          <a:p>
            <a:fld id="{0B70DE20-B937-49F7-BDB4-D052E7C40283}" type="slidenum">
              <a:rPr lang="en-US" smtClean="0"/>
              <a:t>57</a:t>
            </a:fld>
            <a:endParaRPr lang="en-US"/>
          </a:p>
        </p:txBody>
      </p:sp>
    </p:spTree>
    <p:extLst>
      <p:ext uri="{BB962C8B-B14F-4D97-AF65-F5344CB8AC3E}">
        <p14:creationId xmlns:p14="http://schemas.microsoft.com/office/powerpoint/2010/main" val="2435678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B1F22-E3C3-B442-6479-FBBB54BAA407}"/>
              </a:ext>
            </a:extLst>
          </p:cNvPr>
          <p:cNvSpPr>
            <a:spLocks noGrp="1"/>
          </p:cNvSpPr>
          <p:nvPr>
            <p:ph type="title"/>
          </p:nvPr>
        </p:nvSpPr>
        <p:spPr>
          <a:xfrm>
            <a:off x="632927" y="41961"/>
            <a:ext cx="9970827" cy="808582"/>
          </a:xfrm>
        </p:spPr>
        <p:txBody>
          <a:bodyPr>
            <a:normAutofit/>
          </a:bodyPr>
          <a:lstStyle/>
          <a:p>
            <a:r>
              <a:rPr lang="en-US" sz="3600" b="1" dirty="0">
                <a:solidFill>
                  <a:srgbClr val="0070C0"/>
                </a:solidFill>
              </a:rPr>
              <a:t>The </a:t>
            </a:r>
            <a:r>
              <a:rPr lang="en-US" sz="3600" b="1" dirty="0" err="1">
                <a:solidFill>
                  <a:srgbClr val="0070C0"/>
                </a:solidFill>
              </a:rPr>
              <a:t>Econamine</a:t>
            </a:r>
            <a:r>
              <a:rPr lang="en-US" sz="3600" b="1" dirty="0">
                <a:solidFill>
                  <a:srgbClr val="0070C0"/>
                </a:solidFill>
              </a:rPr>
              <a:t> process</a:t>
            </a:r>
          </a:p>
        </p:txBody>
      </p:sp>
      <p:pic>
        <p:nvPicPr>
          <p:cNvPr id="5" name="Content Placeholder 4">
            <a:extLst>
              <a:ext uri="{FF2B5EF4-FFF2-40B4-BE49-F238E27FC236}">
                <a16:creationId xmlns:a16="http://schemas.microsoft.com/office/drawing/2014/main" id="{1744C627-377B-3E85-5AA6-8092361E01FA}"/>
              </a:ext>
            </a:extLst>
          </p:cNvPr>
          <p:cNvPicPr>
            <a:picLocks noGrp="1" noChangeAspect="1"/>
          </p:cNvPicPr>
          <p:nvPr>
            <p:ph idx="1"/>
          </p:nvPr>
        </p:nvPicPr>
        <p:blipFill>
          <a:blip r:embed="rId2"/>
          <a:stretch>
            <a:fillRect/>
          </a:stretch>
        </p:blipFill>
        <p:spPr>
          <a:xfrm>
            <a:off x="2235389" y="841400"/>
            <a:ext cx="8028284" cy="5256614"/>
          </a:xfrm>
        </p:spPr>
      </p:pic>
      <p:sp>
        <p:nvSpPr>
          <p:cNvPr id="7" name="TextBox 6">
            <a:extLst>
              <a:ext uri="{FF2B5EF4-FFF2-40B4-BE49-F238E27FC236}">
                <a16:creationId xmlns:a16="http://schemas.microsoft.com/office/drawing/2014/main" id="{9172F5EF-158B-24CA-0056-371AD1554CC1}"/>
              </a:ext>
            </a:extLst>
          </p:cNvPr>
          <p:cNvSpPr txBox="1"/>
          <p:nvPr/>
        </p:nvSpPr>
        <p:spPr>
          <a:xfrm>
            <a:off x="2364475" y="6169708"/>
            <a:ext cx="6093724" cy="646331"/>
          </a:xfrm>
          <a:prstGeom prst="rect">
            <a:avLst/>
          </a:prstGeom>
          <a:noFill/>
        </p:spPr>
        <p:txBody>
          <a:bodyPr wrap="square">
            <a:spAutoFit/>
          </a:bodyPr>
          <a:lstStyle/>
          <a:p>
            <a:r>
              <a:rPr lang="en-US" sz="1800" b="0" i="0" dirty="0">
                <a:solidFill>
                  <a:srgbClr val="000000"/>
                </a:solidFill>
                <a:effectLst/>
                <a:latin typeface="Helvetica" panose="020B0604020202020204" pitchFamily="34" charset="0"/>
              </a:rPr>
              <a:t>(1) absorption tower, (2) regeneration tower.</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91A78FEF-2BAC-FDAB-9EFB-095CD17EF191}"/>
              </a:ext>
            </a:extLst>
          </p:cNvPr>
          <p:cNvSpPr>
            <a:spLocks noGrp="1"/>
          </p:cNvSpPr>
          <p:nvPr>
            <p:ph type="sldNum" sz="quarter" idx="12"/>
          </p:nvPr>
        </p:nvSpPr>
        <p:spPr/>
        <p:txBody>
          <a:bodyPr/>
          <a:lstStyle/>
          <a:p>
            <a:fld id="{0B70DE20-B937-49F7-BDB4-D052E7C40283}" type="slidenum">
              <a:rPr lang="en-US" smtClean="0"/>
              <a:t>58</a:t>
            </a:fld>
            <a:endParaRPr lang="en-US"/>
          </a:p>
        </p:txBody>
      </p:sp>
    </p:spTree>
    <p:extLst>
      <p:ext uri="{BB962C8B-B14F-4D97-AF65-F5344CB8AC3E}">
        <p14:creationId xmlns:p14="http://schemas.microsoft.com/office/powerpoint/2010/main" val="37850900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FAE07-974A-2CC1-58B6-1E1FCB19C8F9}"/>
              </a:ext>
            </a:extLst>
          </p:cNvPr>
          <p:cNvSpPr>
            <a:spLocks noGrp="1"/>
          </p:cNvSpPr>
          <p:nvPr>
            <p:ph type="title"/>
          </p:nvPr>
        </p:nvSpPr>
        <p:spPr>
          <a:xfrm>
            <a:off x="346879" y="0"/>
            <a:ext cx="10515600" cy="890469"/>
          </a:xfrm>
        </p:spPr>
        <p:txBody>
          <a:bodyPr/>
          <a:lstStyle/>
          <a:p>
            <a:r>
              <a:rPr lang="en-US" sz="3600" b="1" dirty="0">
                <a:solidFill>
                  <a:srgbClr val="0070C0"/>
                </a:solidFill>
              </a:rPr>
              <a:t>Water Removal</a:t>
            </a:r>
            <a:endParaRPr lang="en-US" b="1" dirty="0">
              <a:solidFill>
                <a:srgbClr val="0070C0"/>
              </a:solidFill>
            </a:endParaRPr>
          </a:p>
        </p:txBody>
      </p:sp>
      <p:sp>
        <p:nvSpPr>
          <p:cNvPr id="3" name="Content Placeholder 2">
            <a:extLst>
              <a:ext uri="{FF2B5EF4-FFF2-40B4-BE49-F238E27FC236}">
                <a16:creationId xmlns:a16="http://schemas.microsoft.com/office/drawing/2014/main" id="{F44B6F5B-9EA1-62AE-C66E-E0178F493A1F}"/>
              </a:ext>
            </a:extLst>
          </p:cNvPr>
          <p:cNvSpPr>
            <a:spLocks noGrp="1"/>
          </p:cNvSpPr>
          <p:nvPr>
            <p:ph idx="1"/>
          </p:nvPr>
        </p:nvSpPr>
        <p:spPr>
          <a:xfrm>
            <a:off x="237129" y="733804"/>
            <a:ext cx="11607992" cy="6124196"/>
          </a:xfrm>
        </p:spPr>
        <p:txBody>
          <a:bodyPr>
            <a:noAutofit/>
          </a:bodyPr>
          <a:lstStyle/>
          <a:p>
            <a:r>
              <a:rPr lang="en-US" sz="2400" b="0" i="0" dirty="0">
                <a:solidFill>
                  <a:srgbClr val="000000"/>
                </a:solidFill>
                <a:effectLst/>
              </a:rPr>
              <a:t>Moisture must be removed from natural gas to reduce corrosion problems and to prevent hydrate formation. Hydrates are solid white compounds formed from a physical-chemical reaction between hydrocarbons and water under the high pressures and low temperatures used to transport natural gas via pipeline. </a:t>
            </a:r>
          </a:p>
          <a:p>
            <a:r>
              <a:rPr lang="en-US" sz="2400" b="0" i="0" dirty="0">
                <a:solidFill>
                  <a:srgbClr val="000000"/>
                </a:solidFill>
                <a:effectLst/>
              </a:rPr>
              <a:t>Hydrates reduce pipeline efficiency.</a:t>
            </a:r>
          </a:p>
          <a:p>
            <a:r>
              <a:rPr lang="en-US" sz="2400" b="0" i="0" dirty="0">
                <a:solidFill>
                  <a:srgbClr val="000000"/>
                </a:solidFill>
                <a:effectLst/>
              </a:rPr>
              <a:t>To prevent hydrate formation, natural gas may be treated with glycols, which dissolve water efficiently. Ethylene glycol (EG), diethylene glycol (DEG), and </a:t>
            </a:r>
            <a:r>
              <a:rPr lang="en-US" sz="2400" b="0" i="0" dirty="0" err="1">
                <a:solidFill>
                  <a:srgbClr val="000000"/>
                </a:solidFill>
                <a:effectLst/>
              </a:rPr>
              <a:t>triethylene</a:t>
            </a:r>
            <a:r>
              <a:rPr lang="en-US" sz="2400" b="0" i="0" dirty="0">
                <a:solidFill>
                  <a:srgbClr val="000000"/>
                </a:solidFill>
                <a:effectLst/>
              </a:rPr>
              <a:t> glycol (TEG) are typical solvents for water removal. </a:t>
            </a:r>
          </a:p>
          <a:p>
            <a:r>
              <a:rPr lang="en-US" sz="2400" b="0" i="0" dirty="0" err="1">
                <a:solidFill>
                  <a:srgbClr val="000000"/>
                </a:solidFill>
                <a:effectLst/>
              </a:rPr>
              <a:t>Triethylene</a:t>
            </a:r>
            <a:r>
              <a:rPr lang="en-US" sz="2400" b="0" i="0" dirty="0">
                <a:solidFill>
                  <a:srgbClr val="000000"/>
                </a:solidFill>
                <a:effectLst/>
              </a:rPr>
              <a:t> glycol is preferable in vapor phase processes because of its low vapor pressure, which results in less glycol loss.</a:t>
            </a:r>
            <a:endParaRPr lang="en-US" sz="2400" dirty="0"/>
          </a:p>
        </p:txBody>
      </p:sp>
      <p:sp>
        <p:nvSpPr>
          <p:cNvPr id="5" name="Slide Number Placeholder 4">
            <a:extLst>
              <a:ext uri="{FF2B5EF4-FFF2-40B4-BE49-F238E27FC236}">
                <a16:creationId xmlns:a16="http://schemas.microsoft.com/office/drawing/2014/main" id="{FD2FD531-F2C0-38AE-030D-F8C165FFD2B2}"/>
              </a:ext>
            </a:extLst>
          </p:cNvPr>
          <p:cNvSpPr>
            <a:spLocks noGrp="1"/>
          </p:cNvSpPr>
          <p:nvPr>
            <p:ph type="sldNum" sz="quarter" idx="12"/>
          </p:nvPr>
        </p:nvSpPr>
        <p:spPr/>
        <p:txBody>
          <a:bodyPr/>
          <a:lstStyle/>
          <a:p>
            <a:fld id="{0B70DE20-B937-49F7-BDB4-D052E7C40283}" type="slidenum">
              <a:rPr lang="en-US" smtClean="0"/>
              <a:t>59</a:t>
            </a:fld>
            <a:endParaRPr lang="en-US"/>
          </a:p>
        </p:txBody>
      </p:sp>
    </p:spTree>
    <p:extLst>
      <p:ext uri="{BB962C8B-B14F-4D97-AF65-F5344CB8AC3E}">
        <p14:creationId xmlns:p14="http://schemas.microsoft.com/office/powerpoint/2010/main" val="170336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8548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9A32-92E3-8772-8C9D-7E28B723BE28}"/>
              </a:ext>
            </a:extLst>
          </p:cNvPr>
          <p:cNvSpPr>
            <a:spLocks noGrp="1"/>
          </p:cNvSpPr>
          <p:nvPr>
            <p:ph type="title"/>
          </p:nvPr>
        </p:nvSpPr>
        <p:spPr>
          <a:xfrm>
            <a:off x="428768" y="460660"/>
            <a:ext cx="10134600" cy="440552"/>
          </a:xfrm>
        </p:spPr>
        <p:txBody>
          <a:bodyPr>
            <a:normAutofit fontScale="90000"/>
          </a:bodyPr>
          <a:lstStyle/>
          <a:p>
            <a:r>
              <a:rPr lang="en-US" sz="4000" b="1" i="0" dirty="0">
                <a:solidFill>
                  <a:srgbClr val="0070C0"/>
                </a:solidFill>
                <a:effectLst/>
              </a:rPr>
              <a:t>Dehydrate process</a:t>
            </a:r>
            <a:r>
              <a:rPr lang="en-US" sz="4000" b="1" dirty="0">
                <a:solidFill>
                  <a:srgbClr val="0070C0"/>
                </a:solidFill>
              </a:rPr>
              <a:t> </a:t>
            </a:r>
            <a:br>
              <a:rPr lang="en-US" dirty="0"/>
            </a:br>
            <a:endParaRPr lang="en-US" dirty="0"/>
          </a:p>
        </p:txBody>
      </p:sp>
      <p:pic>
        <p:nvPicPr>
          <p:cNvPr id="5" name="Content Placeholder 4">
            <a:extLst>
              <a:ext uri="{FF2B5EF4-FFF2-40B4-BE49-F238E27FC236}">
                <a16:creationId xmlns:a16="http://schemas.microsoft.com/office/drawing/2014/main" id="{98974B2D-0CCA-936D-67A7-52DF06E70CB3}"/>
              </a:ext>
            </a:extLst>
          </p:cNvPr>
          <p:cNvPicPr>
            <a:picLocks noGrp="1" noChangeAspect="1"/>
          </p:cNvPicPr>
          <p:nvPr>
            <p:ph idx="1"/>
          </p:nvPr>
        </p:nvPicPr>
        <p:blipFill>
          <a:blip r:embed="rId2"/>
          <a:stretch>
            <a:fillRect/>
          </a:stretch>
        </p:blipFill>
        <p:spPr>
          <a:xfrm>
            <a:off x="2171274" y="1101678"/>
            <a:ext cx="7477693" cy="4950646"/>
          </a:xfrm>
        </p:spPr>
      </p:pic>
      <p:sp>
        <p:nvSpPr>
          <p:cNvPr id="7" name="TextBox 6">
            <a:extLst>
              <a:ext uri="{FF2B5EF4-FFF2-40B4-BE49-F238E27FC236}">
                <a16:creationId xmlns:a16="http://schemas.microsoft.com/office/drawing/2014/main" id="{1245B5B7-F8A7-9E06-3F9D-F9FA87D4D8AF}"/>
              </a:ext>
            </a:extLst>
          </p:cNvPr>
          <p:cNvSpPr txBox="1"/>
          <p:nvPr/>
        </p:nvSpPr>
        <p:spPr>
          <a:xfrm>
            <a:off x="2171274" y="5934670"/>
            <a:ext cx="8009956" cy="646331"/>
          </a:xfrm>
          <a:prstGeom prst="rect">
            <a:avLst/>
          </a:prstGeom>
          <a:noFill/>
        </p:spPr>
        <p:txBody>
          <a:bodyPr wrap="square">
            <a:spAutoFit/>
          </a:bodyPr>
          <a:lstStyle/>
          <a:p>
            <a:r>
              <a:rPr lang="en-US" sz="1800" b="0" i="0" dirty="0">
                <a:solidFill>
                  <a:srgbClr val="000000"/>
                </a:solidFill>
                <a:effectLst/>
                <a:latin typeface="Helvetica" panose="020B0604020202020204" pitchFamily="34" charset="0"/>
              </a:rPr>
              <a:t>(1) absorption column, (2) glycol still, (3) vacuum drum</a:t>
            </a:r>
            <a:r>
              <a:rPr lang="en-US" dirty="0"/>
              <a:t> </a:t>
            </a:r>
            <a:br>
              <a:rPr lang="en-US" dirty="0"/>
            </a:br>
            <a:endParaRPr lang="en-US" dirty="0"/>
          </a:p>
        </p:txBody>
      </p:sp>
      <p:sp>
        <p:nvSpPr>
          <p:cNvPr id="4" name="Slide Number Placeholder 3">
            <a:extLst>
              <a:ext uri="{FF2B5EF4-FFF2-40B4-BE49-F238E27FC236}">
                <a16:creationId xmlns:a16="http://schemas.microsoft.com/office/drawing/2014/main" id="{33915BB9-67CA-5D17-EC23-9F3A082C6768}"/>
              </a:ext>
            </a:extLst>
          </p:cNvPr>
          <p:cNvSpPr>
            <a:spLocks noGrp="1"/>
          </p:cNvSpPr>
          <p:nvPr>
            <p:ph type="sldNum" sz="quarter" idx="12"/>
          </p:nvPr>
        </p:nvSpPr>
        <p:spPr/>
        <p:txBody>
          <a:bodyPr/>
          <a:lstStyle/>
          <a:p>
            <a:fld id="{0B70DE20-B937-49F7-BDB4-D052E7C40283}" type="slidenum">
              <a:rPr lang="en-US" smtClean="0"/>
              <a:t>60</a:t>
            </a:fld>
            <a:endParaRPr lang="en-US"/>
          </a:p>
        </p:txBody>
      </p:sp>
    </p:spTree>
    <p:extLst>
      <p:ext uri="{BB962C8B-B14F-4D97-AF65-F5344CB8AC3E}">
        <p14:creationId xmlns:p14="http://schemas.microsoft.com/office/powerpoint/2010/main" val="2653098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CA8D-11DF-B666-3CA2-3CAF69C46A3E}"/>
              </a:ext>
            </a:extLst>
          </p:cNvPr>
          <p:cNvSpPr>
            <a:spLocks noGrp="1"/>
          </p:cNvSpPr>
          <p:nvPr>
            <p:ph type="title"/>
          </p:nvPr>
        </p:nvSpPr>
        <p:spPr>
          <a:xfrm>
            <a:off x="100084" y="236226"/>
            <a:ext cx="10515600" cy="440093"/>
          </a:xfrm>
        </p:spPr>
        <p:txBody>
          <a:bodyPr>
            <a:normAutofit fontScale="90000"/>
          </a:bodyPr>
          <a:lstStyle/>
          <a:p>
            <a:r>
              <a:rPr lang="en-US" sz="3600" b="1" i="0" dirty="0">
                <a:solidFill>
                  <a:srgbClr val="0070C0"/>
                </a:solidFill>
                <a:effectLst/>
              </a:rPr>
              <a:t>Condensable Hydrocarbon Recovery</a:t>
            </a:r>
            <a:r>
              <a:rPr lang="en-US" sz="3600" b="1" dirty="0">
                <a:solidFill>
                  <a:srgbClr val="0070C0"/>
                </a:solidFill>
              </a:rPr>
              <a:t> </a:t>
            </a:r>
            <a:br>
              <a:rPr lang="en-US" sz="1600" dirty="0"/>
            </a:br>
            <a:endParaRPr lang="en-US" sz="4000" dirty="0"/>
          </a:p>
        </p:txBody>
      </p:sp>
      <p:sp>
        <p:nvSpPr>
          <p:cNvPr id="3" name="Content Placeholder 2">
            <a:extLst>
              <a:ext uri="{FF2B5EF4-FFF2-40B4-BE49-F238E27FC236}">
                <a16:creationId xmlns:a16="http://schemas.microsoft.com/office/drawing/2014/main" id="{AB9827DA-3EF2-E521-A0A2-8FE0F8F56570}"/>
              </a:ext>
            </a:extLst>
          </p:cNvPr>
          <p:cNvSpPr>
            <a:spLocks noGrp="1"/>
          </p:cNvSpPr>
          <p:nvPr>
            <p:ph idx="1"/>
          </p:nvPr>
        </p:nvSpPr>
        <p:spPr>
          <a:xfrm>
            <a:off x="1" y="559558"/>
            <a:ext cx="12091915" cy="6057498"/>
          </a:xfrm>
        </p:spPr>
        <p:txBody>
          <a:bodyPr>
            <a:normAutofit/>
          </a:bodyPr>
          <a:lstStyle/>
          <a:p>
            <a:pPr marL="0" indent="0" algn="just">
              <a:buNone/>
            </a:pPr>
            <a:r>
              <a:rPr lang="en-US" sz="2400" b="0" i="0" dirty="0">
                <a:solidFill>
                  <a:srgbClr val="000000"/>
                </a:solidFill>
                <a:effectLst/>
              </a:rPr>
              <a:t>Hydrocarbons heavier than methane that are present in natural gases are valuable raw materials and important fuels. They can be recovered by lean oil extraction. The first step in this scheme is to cool the treated gas by exchange with </a:t>
            </a:r>
            <a:r>
              <a:rPr lang="en-US" sz="2400" b="0" i="0" dirty="0">
                <a:solidFill>
                  <a:srgbClr val="0070C0"/>
                </a:solidFill>
                <a:effectLst/>
              </a:rPr>
              <a:t>liquid propane</a:t>
            </a:r>
            <a:r>
              <a:rPr lang="en-US" sz="2400" b="0" i="0" dirty="0">
                <a:solidFill>
                  <a:srgbClr val="000000"/>
                </a:solidFill>
                <a:effectLst/>
              </a:rPr>
              <a:t>. The cooled gas is then washed with a </a:t>
            </a:r>
            <a:r>
              <a:rPr lang="en-US" sz="2400" b="0" i="0" dirty="0">
                <a:solidFill>
                  <a:srgbClr val="0070C0"/>
                </a:solidFill>
                <a:effectLst/>
              </a:rPr>
              <a:t>cold hydrocarbon liquid (lube oil)</a:t>
            </a:r>
            <a:r>
              <a:rPr lang="en-US" sz="2400" b="0" i="0" dirty="0">
                <a:solidFill>
                  <a:srgbClr val="000000"/>
                </a:solidFill>
                <a:effectLst/>
              </a:rPr>
              <a:t>, which dissolves most of the condensable hydrocarbons. The uncondensed gas is dry natural gas and is composed mainly of methane with small amounts of ethane and heavier hydrocarbons. The condensed hydrocarbons or natural gas liquids (NGL) are stripped from the rich solvent, which is recycled. Table below compares the analysis of natural gas before and after treatment. Dry natural gas may then be used either as a fuel or as a chemical feedstock.</a:t>
            </a:r>
            <a:endParaRPr lang="en-US" sz="2400" dirty="0"/>
          </a:p>
        </p:txBody>
      </p:sp>
      <p:pic>
        <p:nvPicPr>
          <p:cNvPr id="5" name="Picture 4">
            <a:extLst>
              <a:ext uri="{FF2B5EF4-FFF2-40B4-BE49-F238E27FC236}">
                <a16:creationId xmlns:a16="http://schemas.microsoft.com/office/drawing/2014/main" id="{2AE1DB2F-AB0A-723D-093F-FC70EF5403E5}"/>
              </a:ext>
            </a:extLst>
          </p:cNvPr>
          <p:cNvPicPr>
            <a:picLocks noChangeAspect="1"/>
          </p:cNvPicPr>
          <p:nvPr/>
        </p:nvPicPr>
        <p:blipFill>
          <a:blip r:embed="rId2"/>
          <a:stretch>
            <a:fillRect/>
          </a:stretch>
        </p:blipFill>
        <p:spPr>
          <a:xfrm>
            <a:off x="2715691" y="3429001"/>
            <a:ext cx="6678248" cy="3188056"/>
          </a:xfrm>
          <a:prstGeom prst="rect">
            <a:avLst/>
          </a:prstGeom>
        </p:spPr>
      </p:pic>
      <p:sp>
        <p:nvSpPr>
          <p:cNvPr id="6" name="Slide Number Placeholder 5">
            <a:extLst>
              <a:ext uri="{FF2B5EF4-FFF2-40B4-BE49-F238E27FC236}">
                <a16:creationId xmlns:a16="http://schemas.microsoft.com/office/drawing/2014/main" id="{3292A989-269B-34F0-1780-0DB530BDE717}"/>
              </a:ext>
            </a:extLst>
          </p:cNvPr>
          <p:cNvSpPr>
            <a:spLocks noGrp="1"/>
          </p:cNvSpPr>
          <p:nvPr>
            <p:ph type="sldNum" sz="quarter" idx="12"/>
          </p:nvPr>
        </p:nvSpPr>
        <p:spPr/>
        <p:txBody>
          <a:bodyPr/>
          <a:lstStyle/>
          <a:p>
            <a:fld id="{0B70DE20-B937-49F7-BDB4-D052E7C40283}" type="slidenum">
              <a:rPr lang="en-US" smtClean="0"/>
              <a:t>61</a:t>
            </a:fld>
            <a:endParaRPr lang="en-US"/>
          </a:p>
        </p:txBody>
      </p:sp>
    </p:spTree>
    <p:extLst>
      <p:ext uri="{BB962C8B-B14F-4D97-AF65-F5344CB8AC3E}">
        <p14:creationId xmlns:p14="http://schemas.microsoft.com/office/powerpoint/2010/main" val="15835356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F39B-05B1-EDAD-DE3B-C9921CA1CCAE}"/>
              </a:ext>
            </a:extLst>
          </p:cNvPr>
          <p:cNvSpPr>
            <a:spLocks noGrp="1"/>
          </p:cNvSpPr>
          <p:nvPr>
            <p:ph type="title"/>
          </p:nvPr>
        </p:nvSpPr>
        <p:spPr>
          <a:xfrm>
            <a:off x="286603" y="201352"/>
            <a:ext cx="10515600" cy="1325563"/>
          </a:xfrm>
        </p:spPr>
        <p:txBody>
          <a:bodyPr>
            <a:normAutofit/>
          </a:bodyPr>
          <a:lstStyle/>
          <a:p>
            <a:r>
              <a:rPr lang="en-US" sz="3600" b="1" i="0" dirty="0">
                <a:solidFill>
                  <a:srgbClr val="0070C0"/>
                </a:solidFill>
                <a:effectLst/>
              </a:rPr>
              <a:t>Condensable Hydrocarbon </a:t>
            </a:r>
            <a:r>
              <a:rPr lang="en-US" sz="3600" b="1" i="0" dirty="0" err="1">
                <a:solidFill>
                  <a:srgbClr val="0070C0"/>
                </a:solidFill>
                <a:effectLst/>
              </a:rPr>
              <a:t>Recov</a:t>
            </a:r>
            <a:r>
              <a:rPr lang="en-US" sz="3600" b="1" i="0" dirty="0">
                <a:solidFill>
                  <a:srgbClr val="0070C0"/>
                </a:solidFill>
                <a:effectLst/>
              </a:rPr>
              <a:t>……</a:t>
            </a:r>
            <a:endParaRPr lang="en-US" sz="3600" dirty="0"/>
          </a:p>
        </p:txBody>
      </p:sp>
      <p:sp>
        <p:nvSpPr>
          <p:cNvPr id="3" name="Content Placeholder 2">
            <a:extLst>
              <a:ext uri="{FF2B5EF4-FFF2-40B4-BE49-F238E27FC236}">
                <a16:creationId xmlns:a16="http://schemas.microsoft.com/office/drawing/2014/main" id="{8AFCC277-F3BE-F10D-D812-B1DFA92C842F}"/>
              </a:ext>
            </a:extLst>
          </p:cNvPr>
          <p:cNvSpPr>
            <a:spLocks noGrp="1"/>
          </p:cNvSpPr>
          <p:nvPr>
            <p:ph idx="1"/>
          </p:nvPr>
        </p:nvSpPr>
        <p:spPr>
          <a:xfrm>
            <a:off x="136479" y="1825625"/>
            <a:ext cx="11900846" cy="4351338"/>
          </a:xfrm>
        </p:spPr>
        <p:txBody>
          <a:bodyPr>
            <a:normAutofit/>
          </a:bodyPr>
          <a:lstStyle/>
          <a:p>
            <a:pPr marL="0" indent="0" algn="just">
              <a:buNone/>
            </a:pPr>
            <a:r>
              <a:rPr lang="en-US" sz="2700" dirty="0"/>
              <a:t>Another way to recover NGL is through cryogenic cooling to very low temperatures (–150 to –180°F), which are achieved primarily through adiabatic expansion of the inlet gas. The inlet gas is first treated to remove water and acid gases, then cooled via heat exchange and refrigeration. Further cooling of the gas is accomplished  through turbo expanders, and the gas is sent to a </a:t>
            </a:r>
            <a:r>
              <a:rPr lang="en-US" sz="2700" dirty="0" err="1"/>
              <a:t>demethanizer</a:t>
            </a:r>
            <a:r>
              <a:rPr lang="en-US" sz="2700" dirty="0"/>
              <a:t> to separate methane from NGL. Improved NGL recovery could be achieved through better control strategies and use of on-line gas chromatographic analysis.</a:t>
            </a:r>
          </a:p>
        </p:txBody>
      </p:sp>
      <p:sp>
        <p:nvSpPr>
          <p:cNvPr id="5" name="Slide Number Placeholder 4">
            <a:extLst>
              <a:ext uri="{FF2B5EF4-FFF2-40B4-BE49-F238E27FC236}">
                <a16:creationId xmlns:a16="http://schemas.microsoft.com/office/drawing/2014/main" id="{184C7774-2CBC-5902-78D3-4F5816C1E8C9}"/>
              </a:ext>
            </a:extLst>
          </p:cNvPr>
          <p:cNvSpPr>
            <a:spLocks noGrp="1"/>
          </p:cNvSpPr>
          <p:nvPr>
            <p:ph type="sldNum" sz="quarter" idx="12"/>
          </p:nvPr>
        </p:nvSpPr>
        <p:spPr/>
        <p:txBody>
          <a:bodyPr/>
          <a:lstStyle/>
          <a:p>
            <a:fld id="{0B70DE20-B937-49F7-BDB4-D052E7C40283}" type="slidenum">
              <a:rPr lang="en-US" smtClean="0"/>
              <a:t>62</a:t>
            </a:fld>
            <a:endParaRPr lang="en-US"/>
          </a:p>
        </p:txBody>
      </p:sp>
    </p:spTree>
    <p:extLst>
      <p:ext uri="{BB962C8B-B14F-4D97-AF65-F5344CB8AC3E}">
        <p14:creationId xmlns:p14="http://schemas.microsoft.com/office/powerpoint/2010/main" val="881175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0DE0-B263-830E-42F9-BB790354ACE7}"/>
              </a:ext>
            </a:extLst>
          </p:cNvPr>
          <p:cNvSpPr>
            <a:spLocks noGrp="1"/>
          </p:cNvSpPr>
          <p:nvPr>
            <p:ph type="title"/>
          </p:nvPr>
        </p:nvSpPr>
        <p:spPr>
          <a:xfrm>
            <a:off x="346881" y="145220"/>
            <a:ext cx="10515600" cy="1325563"/>
          </a:xfrm>
        </p:spPr>
        <p:txBody>
          <a:bodyPr>
            <a:noAutofit/>
          </a:bodyPr>
          <a:lstStyle/>
          <a:p>
            <a:r>
              <a:rPr lang="en-US" sz="3600" b="1" dirty="0">
                <a:solidFill>
                  <a:srgbClr val="7030A0"/>
                </a:solidFill>
              </a:rPr>
              <a:t>Petrochemicals resources </a:t>
            </a:r>
            <a:br>
              <a:rPr lang="en-US" sz="3600" dirty="0">
                <a:solidFill>
                  <a:srgbClr val="0070C0"/>
                </a:solidFill>
              </a:rPr>
            </a:br>
            <a:r>
              <a:rPr lang="en-US" sz="3600" b="1" i="0" dirty="0">
                <a:solidFill>
                  <a:srgbClr val="0070C0"/>
                </a:solidFill>
                <a:effectLst/>
              </a:rPr>
              <a:t>CRUDE OILS</a:t>
            </a:r>
            <a:r>
              <a:rPr lang="en-US" sz="3600" b="1" dirty="0">
                <a:solidFill>
                  <a:srgbClr val="0070C0"/>
                </a:solidFill>
              </a:rPr>
              <a:t> </a:t>
            </a:r>
            <a:br>
              <a:rPr lang="en-US" sz="3600" dirty="0"/>
            </a:br>
            <a:endParaRPr lang="en-US" sz="3600" dirty="0"/>
          </a:p>
        </p:txBody>
      </p:sp>
      <p:sp>
        <p:nvSpPr>
          <p:cNvPr id="3" name="Content Placeholder 2">
            <a:extLst>
              <a:ext uri="{FF2B5EF4-FFF2-40B4-BE49-F238E27FC236}">
                <a16:creationId xmlns:a16="http://schemas.microsoft.com/office/drawing/2014/main" id="{6A87709A-D16E-A657-5F80-4949F4CEEB50}"/>
              </a:ext>
            </a:extLst>
          </p:cNvPr>
          <p:cNvSpPr>
            <a:spLocks noGrp="1"/>
          </p:cNvSpPr>
          <p:nvPr>
            <p:ph idx="1"/>
          </p:nvPr>
        </p:nvSpPr>
        <p:spPr>
          <a:xfrm>
            <a:off x="150125" y="1470783"/>
            <a:ext cx="11586950" cy="4351338"/>
          </a:xfrm>
        </p:spPr>
        <p:txBody>
          <a:bodyPr>
            <a:noAutofit/>
          </a:bodyPr>
          <a:lstStyle/>
          <a:p>
            <a:pPr marL="0" indent="0">
              <a:buNone/>
            </a:pPr>
            <a:r>
              <a:rPr lang="en-US" sz="2400" b="0" i="0" dirty="0">
                <a:solidFill>
                  <a:srgbClr val="000000"/>
                </a:solidFill>
                <a:effectLst/>
              </a:rPr>
              <a:t>Crude oil (petroleum) is a naturally occurring brown to black flammable liquid. Crude oils are principally found in oil reservoirs associated with sedimentary rocks beneath the earth’s surface. Although exactly how crude oils originated is not established, it is generally agreed that crude oils derived from marine animal and plant debris subjected to high temperatures and pressures. It is also suspected that the transformation may have been catalyzed by rock constituents. </a:t>
            </a:r>
          </a:p>
          <a:p>
            <a:pPr marL="0" indent="0">
              <a:buNone/>
            </a:pPr>
            <a:r>
              <a:rPr lang="en-US" sz="2400" b="0" i="0" dirty="0">
                <a:solidFill>
                  <a:srgbClr val="000000"/>
                </a:solidFill>
                <a:effectLst/>
              </a:rPr>
              <a:t>Crude oils are not used directly as fuels or as feedstocks for the production of chemicals. Crude oils are refined to separate the mixture into simpler fractions that can be used as fuels, lubricants, or as intermediate feedstock to the petrochemical industries.</a:t>
            </a:r>
            <a:r>
              <a:rPr lang="en-US" sz="2400" dirty="0"/>
              <a:t> </a:t>
            </a:r>
            <a:br>
              <a:rPr lang="en-US" sz="2400" dirty="0"/>
            </a:br>
            <a:endParaRPr lang="en-US" sz="2400" b="0" i="0" dirty="0">
              <a:solidFill>
                <a:srgbClr val="000000"/>
              </a:solidFill>
              <a:effectLst/>
            </a:endParaRPr>
          </a:p>
          <a:p>
            <a:pPr marL="0" indent="0">
              <a:buNone/>
            </a:pPr>
            <a:br>
              <a:rPr lang="en-US" sz="2400" dirty="0"/>
            </a:br>
            <a:br>
              <a:rPr lang="en-US" sz="2400" dirty="0"/>
            </a:br>
            <a:endParaRPr lang="en-US" sz="2400" dirty="0"/>
          </a:p>
        </p:txBody>
      </p:sp>
      <p:sp>
        <p:nvSpPr>
          <p:cNvPr id="5" name="Slide Number Placeholder 4">
            <a:extLst>
              <a:ext uri="{FF2B5EF4-FFF2-40B4-BE49-F238E27FC236}">
                <a16:creationId xmlns:a16="http://schemas.microsoft.com/office/drawing/2014/main" id="{68514E2E-21AE-1224-DB82-12B826E59A65}"/>
              </a:ext>
            </a:extLst>
          </p:cNvPr>
          <p:cNvSpPr>
            <a:spLocks noGrp="1"/>
          </p:cNvSpPr>
          <p:nvPr>
            <p:ph type="sldNum" sz="quarter" idx="12"/>
          </p:nvPr>
        </p:nvSpPr>
        <p:spPr/>
        <p:txBody>
          <a:bodyPr/>
          <a:lstStyle/>
          <a:p>
            <a:fld id="{0B70DE20-B937-49F7-BDB4-D052E7C40283}" type="slidenum">
              <a:rPr lang="en-US" smtClean="0"/>
              <a:t>63</a:t>
            </a:fld>
            <a:endParaRPr lang="en-US"/>
          </a:p>
        </p:txBody>
      </p:sp>
    </p:spTree>
    <p:extLst>
      <p:ext uri="{BB962C8B-B14F-4D97-AF65-F5344CB8AC3E}">
        <p14:creationId xmlns:p14="http://schemas.microsoft.com/office/powerpoint/2010/main" val="30083512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5EEF9-4999-275D-A2D8-7EC6D6B4B24D}"/>
              </a:ext>
            </a:extLst>
          </p:cNvPr>
          <p:cNvSpPr>
            <a:spLocks noGrp="1"/>
          </p:cNvSpPr>
          <p:nvPr>
            <p:ph type="title"/>
          </p:nvPr>
        </p:nvSpPr>
        <p:spPr>
          <a:xfrm>
            <a:off x="141027" y="0"/>
            <a:ext cx="10515600" cy="1325563"/>
          </a:xfrm>
        </p:spPr>
        <p:txBody>
          <a:bodyPr>
            <a:normAutofit/>
          </a:bodyPr>
          <a:lstStyle/>
          <a:p>
            <a:r>
              <a:rPr lang="en-US" sz="3600" b="1" i="0" dirty="0">
                <a:solidFill>
                  <a:srgbClr val="0070C0"/>
                </a:solidFill>
                <a:effectLst/>
              </a:rPr>
              <a:t>COMPOSITION OF CRUDE OILS</a:t>
            </a:r>
            <a:r>
              <a:rPr lang="en-US" sz="3600" dirty="0">
                <a:solidFill>
                  <a:srgbClr val="0070C0"/>
                </a:solidFill>
              </a:rPr>
              <a:t> </a:t>
            </a:r>
            <a:br>
              <a:rPr lang="en-US" sz="3600" dirty="0"/>
            </a:br>
            <a:endParaRPr lang="en-US" sz="3600" dirty="0"/>
          </a:p>
        </p:txBody>
      </p:sp>
      <p:sp>
        <p:nvSpPr>
          <p:cNvPr id="3" name="Content Placeholder 2">
            <a:extLst>
              <a:ext uri="{FF2B5EF4-FFF2-40B4-BE49-F238E27FC236}">
                <a16:creationId xmlns:a16="http://schemas.microsoft.com/office/drawing/2014/main" id="{E363B412-896F-03E9-EC64-85A8B7E67DF6}"/>
              </a:ext>
            </a:extLst>
          </p:cNvPr>
          <p:cNvSpPr>
            <a:spLocks noGrp="1"/>
          </p:cNvSpPr>
          <p:nvPr>
            <p:ph idx="1"/>
          </p:nvPr>
        </p:nvSpPr>
        <p:spPr>
          <a:xfrm>
            <a:off x="210403" y="782246"/>
            <a:ext cx="11840570" cy="4351338"/>
          </a:xfrm>
        </p:spPr>
        <p:txBody>
          <a:bodyPr>
            <a:noAutofit/>
          </a:bodyPr>
          <a:lstStyle/>
          <a:p>
            <a:pPr marL="0" indent="0">
              <a:buNone/>
            </a:pPr>
            <a:r>
              <a:rPr lang="en-US" sz="2000" b="0" i="0" dirty="0">
                <a:solidFill>
                  <a:srgbClr val="000000"/>
                </a:solidFill>
                <a:effectLst/>
              </a:rPr>
              <a:t>1. Hydrocarbon compounds (compounds made of carbon and hydrogen).</a:t>
            </a:r>
            <a:br>
              <a:rPr lang="en-US" sz="2000" b="0" i="0" dirty="0">
                <a:solidFill>
                  <a:srgbClr val="000000"/>
                </a:solidFill>
                <a:effectLst/>
              </a:rPr>
            </a:br>
            <a:r>
              <a:rPr lang="en-US" sz="2000" b="0" i="0" dirty="0">
                <a:solidFill>
                  <a:srgbClr val="000000"/>
                </a:solidFill>
                <a:effectLst/>
              </a:rPr>
              <a:t>2. Non-hydrocarbon compounds.</a:t>
            </a:r>
            <a:br>
              <a:rPr lang="en-US" sz="2000" b="0" i="0" dirty="0">
                <a:solidFill>
                  <a:srgbClr val="000000"/>
                </a:solidFill>
                <a:effectLst/>
              </a:rPr>
            </a:br>
            <a:r>
              <a:rPr lang="en-US" sz="2000" b="0" i="0" dirty="0">
                <a:solidFill>
                  <a:srgbClr val="000000"/>
                </a:solidFill>
                <a:effectLst/>
              </a:rPr>
              <a:t>3. Organometallic compounds and inorganic salts (metallic compounds).</a:t>
            </a:r>
            <a:r>
              <a:rPr lang="en-US" sz="2000" dirty="0"/>
              <a:t> </a:t>
            </a:r>
          </a:p>
          <a:p>
            <a:pPr marL="0" indent="0">
              <a:buNone/>
            </a:pPr>
            <a:r>
              <a:rPr lang="en-US" sz="2000" b="1" i="0" dirty="0">
                <a:solidFill>
                  <a:srgbClr val="0070C0"/>
                </a:solidFill>
                <a:effectLst/>
              </a:rPr>
              <a:t>Hydrocarbon Compounds: </a:t>
            </a:r>
            <a:r>
              <a:rPr lang="en-US" sz="2000" i="0" dirty="0">
                <a:effectLst/>
              </a:rPr>
              <a:t>Alkanes (straight chain HC C3-C21, </a:t>
            </a:r>
            <a:r>
              <a:rPr lang="en-US" sz="2000" i="0" dirty="0" err="1">
                <a:effectLst/>
              </a:rPr>
              <a:t>isoparaffins</a:t>
            </a:r>
            <a:r>
              <a:rPr lang="en-US" sz="2000" i="0" dirty="0">
                <a:effectLst/>
              </a:rPr>
              <a:t>), cycloalkanes or naphthenes (cycloparaffins: methyl cyclo</a:t>
            </a:r>
            <a:r>
              <a:rPr lang="en-US" sz="2000" dirty="0"/>
              <a:t>pentane, cyclohexane etc.),</a:t>
            </a:r>
            <a:r>
              <a:rPr lang="en-US" sz="2000" i="0" dirty="0">
                <a:effectLst/>
              </a:rPr>
              <a:t> aromatics (BTX).</a:t>
            </a:r>
          </a:p>
          <a:p>
            <a:pPr marL="0" indent="0">
              <a:buNone/>
            </a:pPr>
            <a:r>
              <a:rPr lang="en-US" sz="2000" b="1" i="0" dirty="0">
                <a:solidFill>
                  <a:srgbClr val="000000"/>
                </a:solidFill>
                <a:effectLst/>
              </a:rPr>
              <a:t>Non-hydrocarbon Compounds: </a:t>
            </a:r>
          </a:p>
          <a:p>
            <a:pPr marL="0" indent="0">
              <a:buNone/>
            </a:pPr>
            <a:r>
              <a:rPr lang="en-US" sz="2000" b="0" i="0" dirty="0">
                <a:solidFill>
                  <a:srgbClr val="000000"/>
                </a:solidFill>
                <a:effectLst/>
              </a:rPr>
              <a:t>Sulfur compounds are present in crude oil as mercaptans, mono- and </a:t>
            </a:r>
            <a:r>
              <a:rPr lang="en-US" sz="2000" b="0" i="0" dirty="0" err="1">
                <a:solidFill>
                  <a:srgbClr val="000000"/>
                </a:solidFill>
                <a:effectLst/>
              </a:rPr>
              <a:t>disulfdes</a:t>
            </a:r>
            <a:r>
              <a:rPr lang="en-US" sz="2000" b="0" i="0" dirty="0">
                <a:solidFill>
                  <a:srgbClr val="000000"/>
                </a:solidFill>
                <a:effectLst/>
              </a:rPr>
              <a:t> with the general formula R-SH, R-S-R1, R-S-S-R1, where R and R1 are the alkyl radicals. Mercaptans are very corrosive whereas mono- and </a:t>
            </a:r>
            <a:r>
              <a:rPr lang="en-US" sz="2000" b="0" i="0" dirty="0" err="1">
                <a:solidFill>
                  <a:srgbClr val="000000"/>
                </a:solidFill>
                <a:effectLst/>
              </a:rPr>
              <a:t>disulfdes</a:t>
            </a:r>
            <a:r>
              <a:rPr lang="en-US" sz="2000" b="0" i="0" dirty="0">
                <a:solidFill>
                  <a:srgbClr val="000000"/>
                </a:solidFill>
                <a:effectLst/>
              </a:rPr>
              <a:t> are not. Examples of cyclic sulfur compounds are thiophenes and </a:t>
            </a:r>
            <a:r>
              <a:rPr lang="en-US" sz="2000" b="0" i="0" dirty="0" err="1">
                <a:solidFill>
                  <a:srgbClr val="000000"/>
                </a:solidFill>
                <a:effectLst/>
              </a:rPr>
              <a:t>benzothiophene</a:t>
            </a:r>
            <a:r>
              <a:rPr lang="en-US" sz="2000" b="0" i="0" dirty="0">
                <a:solidFill>
                  <a:srgbClr val="000000"/>
                </a:solidFill>
                <a:effectLst/>
              </a:rPr>
              <a:t>. </a:t>
            </a:r>
            <a:r>
              <a:rPr lang="en-US" sz="2000" b="0" i="1" dirty="0">
                <a:solidFill>
                  <a:srgbClr val="000000"/>
                </a:solidFill>
                <a:effectLst/>
              </a:rPr>
              <a:t>Hydrogen sulfide </a:t>
            </a:r>
            <a:r>
              <a:rPr lang="en-US" sz="2000" b="0" i="0" dirty="0">
                <a:solidFill>
                  <a:srgbClr val="000000"/>
                </a:solidFill>
                <a:effectLst/>
              </a:rPr>
              <a:t>(H</a:t>
            </a:r>
            <a:r>
              <a:rPr lang="en-US" sz="2000" b="0" i="0" baseline="-25000" dirty="0">
                <a:solidFill>
                  <a:srgbClr val="000000"/>
                </a:solidFill>
                <a:effectLst/>
              </a:rPr>
              <a:t>2</a:t>
            </a:r>
            <a:r>
              <a:rPr lang="en-US" sz="2000" b="0" i="0" dirty="0">
                <a:solidFill>
                  <a:srgbClr val="000000"/>
                </a:solidFill>
                <a:effectLst/>
              </a:rPr>
              <a:t>S) gas is associated with crude oil in dissolved form and is released when heated. H</a:t>
            </a:r>
            <a:r>
              <a:rPr lang="en-US" sz="2000" b="0" i="0" baseline="-25000" dirty="0">
                <a:solidFill>
                  <a:srgbClr val="000000"/>
                </a:solidFill>
                <a:effectLst/>
              </a:rPr>
              <a:t>2</a:t>
            </a:r>
            <a:r>
              <a:rPr lang="en-US" sz="2000" b="0" i="0" dirty="0">
                <a:solidFill>
                  <a:srgbClr val="000000"/>
                </a:solidFill>
                <a:effectLst/>
              </a:rPr>
              <a:t>S is corrosive at high temperatures and in the presence of moisture.</a:t>
            </a:r>
            <a:br>
              <a:rPr lang="en-US" sz="2000" dirty="0"/>
            </a:br>
            <a:r>
              <a:rPr lang="en-US" sz="2000" dirty="0"/>
              <a:t> </a:t>
            </a:r>
            <a:r>
              <a:rPr lang="en-US" sz="2000" b="0" i="0" dirty="0">
                <a:solidFill>
                  <a:srgbClr val="000000"/>
                </a:solidFill>
                <a:effectLst/>
              </a:rPr>
              <a:t>The most important are the organic sulfur, nitrogen, and oxygen compounds. Traces of metallic compounds are also found in all crudes. The presence of these impurities is harmful and may cause problems to certain catalytic processes. Fuels having high sulfur and nitrogen levels cause pollution problems in addition to the corrosive nature of their oxidization products.</a:t>
            </a:r>
            <a:r>
              <a:rPr lang="en-US" sz="2000" dirty="0"/>
              <a:t> </a:t>
            </a:r>
          </a:p>
          <a:p>
            <a:pPr marL="0" indent="0">
              <a:buNone/>
            </a:pPr>
            <a:r>
              <a:rPr lang="en-US" sz="2000" b="0" i="0" dirty="0">
                <a:solidFill>
                  <a:srgbClr val="000000"/>
                </a:solidFill>
                <a:effectLst/>
              </a:rPr>
              <a:t>Sulfur in crude oils is mainly present in the form of organosulfur compounds. Hydrogen sulfide is the only important inorganic sulfur compound found in crude oil. Its presence, however, is harmful because of its corrosive nature. Organosulfur compounds may generally be classified as acidic and non-acidic. Acidic sulfur compounds are the thiols (mercaptans). Thiophene, sulfides, and disulfides are examples of non-acidic sulfur compounds found in crude fractions.</a:t>
            </a:r>
            <a:r>
              <a:rPr lang="en-US" sz="2000" dirty="0"/>
              <a:t> </a:t>
            </a:r>
            <a:br>
              <a:rPr lang="en-US" sz="2000" dirty="0"/>
            </a:br>
            <a:br>
              <a:rPr lang="en-US" sz="2000" dirty="0"/>
            </a:br>
            <a:br>
              <a:rPr lang="en-US" sz="2000" dirty="0"/>
            </a:b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AC2BC609-2896-B385-BDB3-001A471E303D}"/>
              </a:ext>
            </a:extLst>
          </p:cNvPr>
          <p:cNvSpPr>
            <a:spLocks noGrp="1"/>
          </p:cNvSpPr>
          <p:nvPr>
            <p:ph type="sldNum" sz="quarter" idx="12"/>
          </p:nvPr>
        </p:nvSpPr>
        <p:spPr/>
        <p:txBody>
          <a:bodyPr/>
          <a:lstStyle/>
          <a:p>
            <a:fld id="{0B70DE20-B937-49F7-BDB4-D052E7C40283}" type="slidenum">
              <a:rPr lang="en-US" smtClean="0"/>
              <a:t>64</a:t>
            </a:fld>
            <a:endParaRPr lang="en-US"/>
          </a:p>
        </p:txBody>
      </p:sp>
    </p:spTree>
    <p:extLst>
      <p:ext uri="{BB962C8B-B14F-4D97-AF65-F5344CB8AC3E}">
        <p14:creationId xmlns:p14="http://schemas.microsoft.com/office/powerpoint/2010/main" val="26109102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554E8E-1D6F-02D9-8CB9-F6DFEC199568}"/>
              </a:ext>
            </a:extLst>
          </p:cNvPr>
          <p:cNvPicPr>
            <a:picLocks noChangeAspect="1"/>
          </p:cNvPicPr>
          <p:nvPr/>
        </p:nvPicPr>
        <p:blipFill>
          <a:blip r:embed="rId2"/>
          <a:stretch>
            <a:fillRect/>
          </a:stretch>
        </p:blipFill>
        <p:spPr>
          <a:xfrm>
            <a:off x="920584" y="686155"/>
            <a:ext cx="5175416" cy="2087459"/>
          </a:xfrm>
          <a:prstGeom prst="rect">
            <a:avLst/>
          </a:prstGeom>
        </p:spPr>
      </p:pic>
      <p:pic>
        <p:nvPicPr>
          <p:cNvPr id="7" name="Picture 6">
            <a:extLst>
              <a:ext uri="{FF2B5EF4-FFF2-40B4-BE49-F238E27FC236}">
                <a16:creationId xmlns:a16="http://schemas.microsoft.com/office/drawing/2014/main" id="{878F449A-0896-0BD1-682E-20D68039856A}"/>
              </a:ext>
            </a:extLst>
          </p:cNvPr>
          <p:cNvPicPr>
            <a:picLocks noChangeAspect="1"/>
          </p:cNvPicPr>
          <p:nvPr/>
        </p:nvPicPr>
        <p:blipFill>
          <a:blip r:embed="rId3"/>
          <a:stretch>
            <a:fillRect/>
          </a:stretch>
        </p:blipFill>
        <p:spPr>
          <a:xfrm>
            <a:off x="920584" y="3346517"/>
            <a:ext cx="4759716" cy="2601814"/>
          </a:xfrm>
          <a:prstGeom prst="rect">
            <a:avLst/>
          </a:prstGeom>
        </p:spPr>
      </p:pic>
      <p:sp>
        <p:nvSpPr>
          <p:cNvPr id="3" name="Slide Number Placeholder 2">
            <a:extLst>
              <a:ext uri="{FF2B5EF4-FFF2-40B4-BE49-F238E27FC236}">
                <a16:creationId xmlns:a16="http://schemas.microsoft.com/office/drawing/2014/main" id="{AE011F44-6EC3-83C1-3C1E-09ADD9840B52}"/>
              </a:ext>
            </a:extLst>
          </p:cNvPr>
          <p:cNvSpPr>
            <a:spLocks noGrp="1"/>
          </p:cNvSpPr>
          <p:nvPr>
            <p:ph type="sldNum" sz="quarter" idx="12"/>
          </p:nvPr>
        </p:nvSpPr>
        <p:spPr/>
        <p:txBody>
          <a:bodyPr/>
          <a:lstStyle/>
          <a:p>
            <a:fld id="{0B70DE20-B937-49F7-BDB4-D052E7C40283}" type="slidenum">
              <a:rPr lang="en-US" smtClean="0"/>
              <a:t>65</a:t>
            </a:fld>
            <a:endParaRPr lang="en-US"/>
          </a:p>
        </p:txBody>
      </p:sp>
    </p:spTree>
    <p:extLst>
      <p:ext uri="{BB962C8B-B14F-4D97-AF65-F5344CB8AC3E}">
        <p14:creationId xmlns:p14="http://schemas.microsoft.com/office/powerpoint/2010/main" val="2437251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F4E4D9-C5A1-3275-99ED-485C4624583D}"/>
              </a:ext>
            </a:extLst>
          </p:cNvPr>
          <p:cNvSpPr txBox="1"/>
          <p:nvPr/>
        </p:nvSpPr>
        <p:spPr>
          <a:xfrm>
            <a:off x="151831" y="979186"/>
            <a:ext cx="11888338" cy="3785652"/>
          </a:xfrm>
          <a:prstGeom prst="rect">
            <a:avLst/>
          </a:prstGeom>
          <a:noFill/>
        </p:spPr>
        <p:txBody>
          <a:bodyPr wrap="square">
            <a:spAutoFit/>
          </a:bodyPr>
          <a:lstStyle/>
          <a:p>
            <a:r>
              <a:rPr lang="en-US" sz="2000" b="0" i="0" dirty="0">
                <a:solidFill>
                  <a:srgbClr val="000000"/>
                </a:solidFill>
                <a:effectLst/>
              </a:rPr>
              <a:t>	Sour crudes contain a high percentage of hydrogen sulfide. Because many organic sulfur compounds are not thermally stable, hydrogen sulfide is often produced during crude processing. High-sulfur crudes are less desirable because treating the different refinery streams for acidic hydrogen sulfide increases production costs. Most sulfur compounds can be removed from petroleum streams through hydrotreatment processes, where hydrogen sulfide is produced and the corresponding hydrocarbon released. Hydrogen sulfide is then absorbed in a suitable absorbent and recovered as sulfur.</a:t>
            </a:r>
            <a:r>
              <a:rPr lang="en-US" sz="2000" dirty="0"/>
              <a:t> </a:t>
            </a:r>
          </a:p>
          <a:p>
            <a:r>
              <a:rPr lang="en-US" sz="2000" b="0" i="0" dirty="0">
                <a:solidFill>
                  <a:srgbClr val="000000"/>
                </a:solidFill>
                <a:effectLst/>
                <a:latin typeface="TimesLTStd-Roman"/>
              </a:rPr>
              <a:t>	In  the heavier fractions of crude oil, 80%–90% of the sulfur is usually present in the complex ring structure of hydrocarbons. In this combination, the sulfur atom is very stable and non-reactive. As a result, sulfur from heavier petroleum cannot be removed without a destructive reaction, such as severe thermal or catalytic reactions.</a:t>
            </a:r>
            <a:br>
              <a:rPr lang="en-US" sz="2000" dirty="0"/>
            </a:br>
            <a:br>
              <a:rPr lang="en-US" sz="2000" dirty="0"/>
            </a:br>
            <a:endParaRPr lang="en-US" sz="2000" dirty="0"/>
          </a:p>
        </p:txBody>
      </p:sp>
      <p:sp>
        <p:nvSpPr>
          <p:cNvPr id="4" name="Slide Number Placeholder 3">
            <a:extLst>
              <a:ext uri="{FF2B5EF4-FFF2-40B4-BE49-F238E27FC236}">
                <a16:creationId xmlns:a16="http://schemas.microsoft.com/office/drawing/2014/main" id="{DC331446-24FE-EE57-0541-F8D959846D7D}"/>
              </a:ext>
            </a:extLst>
          </p:cNvPr>
          <p:cNvSpPr>
            <a:spLocks noGrp="1"/>
          </p:cNvSpPr>
          <p:nvPr>
            <p:ph type="sldNum" sz="quarter" idx="12"/>
          </p:nvPr>
        </p:nvSpPr>
        <p:spPr/>
        <p:txBody>
          <a:bodyPr/>
          <a:lstStyle/>
          <a:p>
            <a:fld id="{0B70DE20-B937-49F7-BDB4-D052E7C40283}" type="slidenum">
              <a:rPr lang="en-US" smtClean="0"/>
              <a:t>66</a:t>
            </a:fld>
            <a:endParaRPr lang="en-US"/>
          </a:p>
        </p:txBody>
      </p:sp>
    </p:spTree>
    <p:extLst>
      <p:ext uri="{BB962C8B-B14F-4D97-AF65-F5344CB8AC3E}">
        <p14:creationId xmlns:p14="http://schemas.microsoft.com/office/powerpoint/2010/main" val="31549837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7FB5C9-B1CE-8C82-E5F1-A3D35200AAA1}"/>
              </a:ext>
            </a:extLst>
          </p:cNvPr>
          <p:cNvSpPr txBox="1"/>
          <p:nvPr/>
        </p:nvSpPr>
        <p:spPr>
          <a:xfrm>
            <a:off x="206422" y="207329"/>
            <a:ext cx="11779156" cy="4185761"/>
          </a:xfrm>
          <a:prstGeom prst="rect">
            <a:avLst/>
          </a:prstGeom>
          <a:noFill/>
        </p:spPr>
        <p:txBody>
          <a:bodyPr wrap="square">
            <a:spAutoFit/>
          </a:bodyPr>
          <a:lstStyle/>
          <a:p>
            <a:r>
              <a:rPr lang="en-US" sz="1900" b="0" i="1" dirty="0">
                <a:solidFill>
                  <a:srgbClr val="0070C0"/>
                </a:solidFill>
                <a:effectLst/>
              </a:rPr>
              <a:t>Nitrogen compounds </a:t>
            </a:r>
            <a:r>
              <a:rPr lang="en-US" sz="1900" b="0" i="0" dirty="0">
                <a:solidFill>
                  <a:srgbClr val="000000"/>
                </a:solidFill>
                <a:effectLst/>
              </a:rPr>
              <a:t>in hydrocarbons are usually found in the heavier parts of the crude oil. These are responsible for color and color instability and poisoning of certain catalysts. Nitrogen in petroleum fuels causes the generation of oxides of nitrogen (NOx), which are also strong pollutants of the atmosphere. Nitrogen can be eliminated from petroleum products by catalytic hydrogenation. Like sulfur, nitrogen in the heavier parts of petroleum cannot be removed without severe cracking or hydrogenation reactions.</a:t>
            </a:r>
            <a:r>
              <a:rPr lang="en-US" sz="1900" dirty="0"/>
              <a:t> </a:t>
            </a:r>
          </a:p>
          <a:p>
            <a:r>
              <a:rPr lang="en-US" sz="1900" b="0" i="0" dirty="0">
                <a:solidFill>
                  <a:srgbClr val="000000"/>
                </a:solidFill>
                <a:effectLst/>
              </a:rPr>
              <a:t>	Organic nitrogen compounds occur in crude oils either in a simple heterocyclic form as in pyridine (C</a:t>
            </a:r>
            <a:r>
              <a:rPr lang="en-US" sz="1900" b="0" i="0" baseline="-25000" dirty="0">
                <a:solidFill>
                  <a:srgbClr val="000000"/>
                </a:solidFill>
                <a:effectLst/>
              </a:rPr>
              <a:t>5</a:t>
            </a:r>
            <a:r>
              <a:rPr lang="en-US" sz="1900" b="0" i="0" dirty="0">
                <a:solidFill>
                  <a:srgbClr val="000000"/>
                </a:solidFill>
                <a:effectLst/>
              </a:rPr>
              <a:t>H</a:t>
            </a:r>
            <a:r>
              <a:rPr lang="en-US" sz="1900" b="0" i="0" baseline="-25000" dirty="0">
                <a:solidFill>
                  <a:srgbClr val="000000"/>
                </a:solidFill>
                <a:effectLst/>
              </a:rPr>
              <a:t>5</a:t>
            </a:r>
            <a:r>
              <a:rPr lang="en-US" sz="1900" b="0" i="0" dirty="0">
                <a:solidFill>
                  <a:srgbClr val="000000"/>
                </a:solidFill>
                <a:effectLst/>
              </a:rPr>
              <a:t>N) and pyrrole (C</a:t>
            </a:r>
            <a:r>
              <a:rPr lang="en-US" sz="1900" b="0" i="0" baseline="-25000" dirty="0">
                <a:solidFill>
                  <a:srgbClr val="000000"/>
                </a:solidFill>
                <a:effectLst/>
              </a:rPr>
              <a:t>4</a:t>
            </a:r>
            <a:r>
              <a:rPr lang="en-US" sz="1900" b="0" i="0" dirty="0">
                <a:solidFill>
                  <a:srgbClr val="000000"/>
                </a:solidFill>
                <a:effectLst/>
              </a:rPr>
              <a:t>H</a:t>
            </a:r>
            <a:r>
              <a:rPr lang="en-US" sz="1900" b="0" i="0" baseline="-25000" dirty="0">
                <a:solidFill>
                  <a:srgbClr val="000000"/>
                </a:solidFill>
                <a:effectLst/>
              </a:rPr>
              <a:t>5</a:t>
            </a:r>
            <a:r>
              <a:rPr lang="en-US" sz="1900" b="0" i="0" dirty="0">
                <a:solidFill>
                  <a:srgbClr val="000000"/>
                </a:solidFill>
                <a:effectLst/>
              </a:rPr>
              <a:t>N), or in a complex structure as in porphyrin. The nitrogen content in most crudes is very low and does not exceed 0.1 </a:t>
            </a:r>
            <a:r>
              <a:rPr lang="en-US" sz="1900" b="0" i="0" dirty="0" err="1">
                <a:solidFill>
                  <a:srgbClr val="000000"/>
                </a:solidFill>
                <a:effectLst/>
              </a:rPr>
              <a:t>wt</a:t>
            </a:r>
            <a:r>
              <a:rPr lang="en-US" sz="1900" b="0" i="0" dirty="0">
                <a:solidFill>
                  <a:srgbClr val="000000"/>
                </a:solidFill>
                <a:effectLst/>
              </a:rPr>
              <a:t>%. In some heavy crudes, however, the nitrogen content may reach up to 0.9 </a:t>
            </a:r>
            <a:r>
              <a:rPr lang="en-US" sz="1900" b="0" i="0" dirty="0" err="1">
                <a:solidFill>
                  <a:srgbClr val="000000"/>
                </a:solidFill>
                <a:effectLst/>
              </a:rPr>
              <a:t>wt</a:t>
            </a:r>
            <a:r>
              <a:rPr lang="en-US" sz="1900" b="0" i="0" dirty="0">
                <a:solidFill>
                  <a:srgbClr val="000000"/>
                </a:solidFill>
                <a:effectLst/>
              </a:rPr>
              <a:t> %. Nitrogen compounds are more thermally stable than sulfur compounds and accordingly are concentrated in heavier petroleum fractions and residues. Light petroleum streams may contain trace amounts of nitrogen compounds, which should be removed because they poison many processing catalysts. During hydrotreatment of petroleum fractions, nitrogen compounds are hydro-denitrogenated to ammonia and the corresponding hydrocarbon.</a:t>
            </a:r>
            <a:r>
              <a:rPr lang="en-US" sz="1900" dirty="0"/>
              <a:t> </a:t>
            </a:r>
            <a:br>
              <a:rPr lang="en-US" sz="1900" dirty="0"/>
            </a:br>
            <a:br>
              <a:rPr lang="en-US" sz="1900" dirty="0"/>
            </a:br>
            <a:endParaRPr lang="en-US" sz="1900" dirty="0"/>
          </a:p>
        </p:txBody>
      </p:sp>
      <p:pic>
        <p:nvPicPr>
          <p:cNvPr id="5" name="Picture 4">
            <a:extLst>
              <a:ext uri="{FF2B5EF4-FFF2-40B4-BE49-F238E27FC236}">
                <a16:creationId xmlns:a16="http://schemas.microsoft.com/office/drawing/2014/main" id="{E2BB03A4-4F1F-6A6D-3765-B31DB99B7535}"/>
              </a:ext>
            </a:extLst>
          </p:cNvPr>
          <p:cNvPicPr>
            <a:picLocks noChangeAspect="1"/>
          </p:cNvPicPr>
          <p:nvPr/>
        </p:nvPicPr>
        <p:blipFill>
          <a:blip r:embed="rId2"/>
          <a:stretch>
            <a:fillRect/>
          </a:stretch>
        </p:blipFill>
        <p:spPr>
          <a:xfrm>
            <a:off x="7973854" y="4174050"/>
            <a:ext cx="4218146" cy="898122"/>
          </a:xfrm>
          <a:prstGeom prst="rect">
            <a:avLst/>
          </a:prstGeom>
        </p:spPr>
      </p:pic>
      <p:pic>
        <p:nvPicPr>
          <p:cNvPr id="7" name="Picture 6">
            <a:extLst>
              <a:ext uri="{FF2B5EF4-FFF2-40B4-BE49-F238E27FC236}">
                <a16:creationId xmlns:a16="http://schemas.microsoft.com/office/drawing/2014/main" id="{0D979CF8-CEE3-F543-AA69-AC1DAD6D8325}"/>
              </a:ext>
            </a:extLst>
          </p:cNvPr>
          <p:cNvPicPr>
            <a:picLocks noChangeAspect="1"/>
          </p:cNvPicPr>
          <p:nvPr/>
        </p:nvPicPr>
        <p:blipFill>
          <a:blip r:embed="rId3"/>
          <a:stretch>
            <a:fillRect/>
          </a:stretch>
        </p:blipFill>
        <p:spPr>
          <a:xfrm>
            <a:off x="2791562" y="3795856"/>
            <a:ext cx="4810125" cy="1057275"/>
          </a:xfrm>
          <a:prstGeom prst="rect">
            <a:avLst/>
          </a:prstGeom>
        </p:spPr>
      </p:pic>
      <p:pic>
        <p:nvPicPr>
          <p:cNvPr id="9" name="Picture 8">
            <a:extLst>
              <a:ext uri="{FF2B5EF4-FFF2-40B4-BE49-F238E27FC236}">
                <a16:creationId xmlns:a16="http://schemas.microsoft.com/office/drawing/2014/main" id="{314B92BA-FC4B-7659-FBF9-939D17A8609A}"/>
              </a:ext>
            </a:extLst>
          </p:cNvPr>
          <p:cNvPicPr>
            <a:picLocks noChangeAspect="1"/>
          </p:cNvPicPr>
          <p:nvPr/>
        </p:nvPicPr>
        <p:blipFill>
          <a:blip r:embed="rId4"/>
          <a:stretch>
            <a:fillRect/>
          </a:stretch>
        </p:blipFill>
        <p:spPr>
          <a:xfrm>
            <a:off x="346467" y="3811907"/>
            <a:ext cx="2305050" cy="285750"/>
          </a:xfrm>
          <a:prstGeom prst="rect">
            <a:avLst/>
          </a:prstGeom>
        </p:spPr>
      </p:pic>
      <p:pic>
        <p:nvPicPr>
          <p:cNvPr id="11" name="Picture 10">
            <a:extLst>
              <a:ext uri="{FF2B5EF4-FFF2-40B4-BE49-F238E27FC236}">
                <a16:creationId xmlns:a16="http://schemas.microsoft.com/office/drawing/2014/main" id="{B1181AED-C08C-089F-68A1-E233F81AE3BE}"/>
              </a:ext>
            </a:extLst>
          </p:cNvPr>
          <p:cNvPicPr>
            <a:picLocks noChangeAspect="1"/>
          </p:cNvPicPr>
          <p:nvPr/>
        </p:nvPicPr>
        <p:blipFill>
          <a:blip r:embed="rId5"/>
          <a:stretch>
            <a:fillRect/>
          </a:stretch>
        </p:blipFill>
        <p:spPr>
          <a:xfrm>
            <a:off x="346467" y="5507228"/>
            <a:ext cx="2609850" cy="219075"/>
          </a:xfrm>
          <a:prstGeom prst="rect">
            <a:avLst/>
          </a:prstGeom>
        </p:spPr>
      </p:pic>
      <p:pic>
        <p:nvPicPr>
          <p:cNvPr id="13" name="Picture 12">
            <a:extLst>
              <a:ext uri="{FF2B5EF4-FFF2-40B4-BE49-F238E27FC236}">
                <a16:creationId xmlns:a16="http://schemas.microsoft.com/office/drawing/2014/main" id="{38E1C502-A488-E884-749E-FFE5FC8B3A7E}"/>
              </a:ext>
            </a:extLst>
          </p:cNvPr>
          <p:cNvPicPr>
            <a:picLocks noChangeAspect="1"/>
          </p:cNvPicPr>
          <p:nvPr/>
        </p:nvPicPr>
        <p:blipFill>
          <a:blip r:embed="rId6"/>
          <a:stretch>
            <a:fillRect/>
          </a:stretch>
        </p:blipFill>
        <p:spPr>
          <a:xfrm>
            <a:off x="3287437" y="5410200"/>
            <a:ext cx="4676775" cy="1447800"/>
          </a:xfrm>
          <a:prstGeom prst="rect">
            <a:avLst/>
          </a:prstGeom>
        </p:spPr>
      </p:pic>
      <p:sp>
        <p:nvSpPr>
          <p:cNvPr id="4" name="Slide Number Placeholder 3">
            <a:extLst>
              <a:ext uri="{FF2B5EF4-FFF2-40B4-BE49-F238E27FC236}">
                <a16:creationId xmlns:a16="http://schemas.microsoft.com/office/drawing/2014/main" id="{8C281916-2998-D553-5AE0-3C306703188E}"/>
              </a:ext>
            </a:extLst>
          </p:cNvPr>
          <p:cNvSpPr>
            <a:spLocks noGrp="1"/>
          </p:cNvSpPr>
          <p:nvPr>
            <p:ph type="sldNum" sz="quarter" idx="12"/>
          </p:nvPr>
        </p:nvSpPr>
        <p:spPr/>
        <p:txBody>
          <a:bodyPr/>
          <a:lstStyle/>
          <a:p>
            <a:fld id="{0B70DE20-B937-49F7-BDB4-D052E7C40283}" type="slidenum">
              <a:rPr lang="en-US" smtClean="0"/>
              <a:t>67</a:t>
            </a:fld>
            <a:endParaRPr lang="en-US"/>
          </a:p>
        </p:txBody>
      </p:sp>
    </p:spTree>
    <p:extLst>
      <p:ext uri="{BB962C8B-B14F-4D97-AF65-F5344CB8AC3E}">
        <p14:creationId xmlns:p14="http://schemas.microsoft.com/office/powerpoint/2010/main" val="97495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90630C-E299-B3B9-D6FD-FDFC946807E7}"/>
              </a:ext>
            </a:extLst>
          </p:cNvPr>
          <p:cNvSpPr txBox="1"/>
          <p:nvPr/>
        </p:nvSpPr>
        <p:spPr>
          <a:xfrm>
            <a:off x="0" y="0"/>
            <a:ext cx="11859904" cy="2585323"/>
          </a:xfrm>
          <a:prstGeom prst="rect">
            <a:avLst/>
          </a:prstGeom>
          <a:noFill/>
        </p:spPr>
        <p:txBody>
          <a:bodyPr wrap="square">
            <a:spAutoFit/>
          </a:bodyPr>
          <a:lstStyle/>
          <a:p>
            <a:r>
              <a:rPr lang="en-US" sz="1800" b="1" i="1" dirty="0">
                <a:solidFill>
                  <a:srgbClr val="0070C0"/>
                </a:solidFill>
                <a:effectLst/>
                <a:latin typeface="Times-BoldItalic"/>
              </a:rPr>
              <a:t>Oxygen Compounds</a:t>
            </a:r>
            <a:br>
              <a:rPr lang="en-US" sz="1800" b="1" i="1" dirty="0">
                <a:solidFill>
                  <a:srgbClr val="000000"/>
                </a:solidFill>
                <a:effectLst/>
                <a:latin typeface="Times-BoldItalic"/>
              </a:rPr>
            </a:br>
            <a:r>
              <a:rPr lang="en-US" sz="1800" b="0" i="0" dirty="0">
                <a:solidFill>
                  <a:srgbClr val="000000"/>
                </a:solidFill>
                <a:effectLst/>
                <a:latin typeface="Times-Roman"/>
              </a:rPr>
              <a:t>Oxygen compounds in crude oils are more complex than the sulfur types. However, their presence in petroleum streams is not poisonous to processing catalysts. Many of the oxygen compounds found in crude oils are weakly acidic. They are carboxylic acids, cresylic acid, phenol, and naphthenic acid. Naphthenic acids are mainly cyclopentane and cyclohexane derivatives having a carboxyalkyl side chain. </a:t>
            </a:r>
          </a:p>
          <a:p>
            <a:r>
              <a:rPr lang="en-US" sz="1800" b="0" i="0" dirty="0">
                <a:solidFill>
                  <a:srgbClr val="000000"/>
                </a:solidFill>
                <a:effectLst/>
                <a:latin typeface="Times-Roman"/>
              </a:rPr>
              <a:t>	Naphthenic acids in the naphtha fraction have a special commercial importance and can be extracted by using dilute caustic solutions. The total acid content of most crudes is generally low, but may reach as much as 3%, as in some California crudes.</a:t>
            </a:r>
            <a:r>
              <a:rPr lang="en-US" dirty="0"/>
              <a:t> </a:t>
            </a:r>
            <a:br>
              <a:rPr lang="en-US" dirty="0"/>
            </a:br>
            <a:endParaRPr lang="en-US" dirty="0"/>
          </a:p>
        </p:txBody>
      </p:sp>
      <p:pic>
        <p:nvPicPr>
          <p:cNvPr id="5" name="Picture 4">
            <a:extLst>
              <a:ext uri="{FF2B5EF4-FFF2-40B4-BE49-F238E27FC236}">
                <a16:creationId xmlns:a16="http://schemas.microsoft.com/office/drawing/2014/main" id="{F86318F8-A890-45AA-0C3A-7E2E7996835D}"/>
              </a:ext>
            </a:extLst>
          </p:cNvPr>
          <p:cNvPicPr>
            <a:picLocks noChangeAspect="1"/>
          </p:cNvPicPr>
          <p:nvPr/>
        </p:nvPicPr>
        <p:blipFill>
          <a:blip r:embed="rId2"/>
          <a:stretch>
            <a:fillRect/>
          </a:stretch>
        </p:blipFill>
        <p:spPr>
          <a:xfrm>
            <a:off x="1712509" y="2444235"/>
            <a:ext cx="5861998" cy="4413765"/>
          </a:xfrm>
          <a:prstGeom prst="rect">
            <a:avLst/>
          </a:prstGeom>
        </p:spPr>
      </p:pic>
      <p:sp>
        <p:nvSpPr>
          <p:cNvPr id="4" name="Slide Number Placeholder 3">
            <a:extLst>
              <a:ext uri="{FF2B5EF4-FFF2-40B4-BE49-F238E27FC236}">
                <a16:creationId xmlns:a16="http://schemas.microsoft.com/office/drawing/2014/main" id="{64DAF7CC-4688-C39D-FEA8-0845E1526E50}"/>
              </a:ext>
            </a:extLst>
          </p:cNvPr>
          <p:cNvSpPr>
            <a:spLocks noGrp="1"/>
          </p:cNvSpPr>
          <p:nvPr>
            <p:ph type="sldNum" sz="quarter" idx="12"/>
          </p:nvPr>
        </p:nvSpPr>
        <p:spPr/>
        <p:txBody>
          <a:bodyPr/>
          <a:lstStyle/>
          <a:p>
            <a:fld id="{0B70DE20-B937-49F7-BDB4-D052E7C40283}" type="slidenum">
              <a:rPr lang="en-US" smtClean="0"/>
              <a:t>68</a:t>
            </a:fld>
            <a:endParaRPr lang="en-US"/>
          </a:p>
        </p:txBody>
      </p:sp>
    </p:spTree>
    <p:extLst>
      <p:ext uri="{BB962C8B-B14F-4D97-AF65-F5344CB8AC3E}">
        <p14:creationId xmlns:p14="http://schemas.microsoft.com/office/powerpoint/2010/main" val="31329183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8D224E-4B0E-F8FC-9645-91C27684588F}"/>
              </a:ext>
            </a:extLst>
          </p:cNvPr>
          <p:cNvSpPr txBox="1"/>
          <p:nvPr/>
        </p:nvSpPr>
        <p:spPr>
          <a:xfrm>
            <a:off x="204717" y="1077754"/>
            <a:ext cx="11987283" cy="3877985"/>
          </a:xfrm>
          <a:prstGeom prst="rect">
            <a:avLst/>
          </a:prstGeom>
          <a:noFill/>
        </p:spPr>
        <p:txBody>
          <a:bodyPr wrap="square">
            <a:spAutoFit/>
          </a:bodyPr>
          <a:lstStyle/>
          <a:p>
            <a:r>
              <a:rPr lang="en-US" sz="2800" b="1" i="0" dirty="0">
                <a:solidFill>
                  <a:srgbClr val="0070C0"/>
                </a:solidFill>
                <a:effectLst/>
                <a:latin typeface="+mj-lt"/>
              </a:rPr>
              <a:t>Metallic Compounds</a:t>
            </a:r>
            <a:r>
              <a:rPr lang="en-US" sz="2800" dirty="0">
                <a:solidFill>
                  <a:srgbClr val="0070C0"/>
                </a:solidFill>
                <a:latin typeface="+mj-lt"/>
              </a:rPr>
              <a:t> </a:t>
            </a:r>
            <a:br>
              <a:rPr lang="en-US" sz="2000" dirty="0"/>
            </a:br>
            <a:r>
              <a:rPr lang="en-US" sz="2000" dirty="0"/>
              <a:t> </a:t>
            </a:r>
            <a:r>
              <a:rPr lang="en-US" sz="2000" b="0" i="0" dirty="0">
                <a:solidFill>
                  <a:srgbClr val="000000"/>
                </a:solidFill>
                <a:effectLst/>
                <a:latin typeface="Times-Roman"/>
              </a:rPr>
              <a:t>Many metals occur in crude oils. Some of the more abundant are sodium, calcium, magnesium, </a:t>
            </a:r>
            <a:r>
              <a:rPr lang="en-US" sz="2000" b="0" i="0" dirty="0" err="1">
                <a:solidFill>
                  <a:srgbClr val="000000"/>
                </a:solidFill>
                <a:effectLst/>
                <a:latin typeface="Times-Roman"/>
              </a:rPr>
              <a:t>aluminium</a:t>
            </a:r>
            <a:r>
              <a:rPr lang="en-US" sz="2000" b="0" i="0" dirty="0">
                <a:solidFill>
                  <a:srgbClr val="000000"/>
                </a:solidFill>
                <a:effectLst/>
                <a:latin typeface="Times-Roman"/>
              </a:rPr>
              <a:t>, iron, vanadium, and nickel. They are present either as inorganic salts, such as sodium and magnesium chlorides, or in the form of organometallic compounds, such as those of nickel and vanadium (as in porphyrins). Calcium and magnesium can form salts or soaps with carboxylic acids. These compounds act as emulsifiers, and their presence is undesirable. Although metals in crudes are found in trace amounts, their presence is harmful and should be removed. When crude oil is processed, sodium and magnesium chlorides produce hydrochloric acid, which is very corrosive. Desalting crude oils is a necessary step to reduce these salts.</a:t>
            </a:r>
            <a:br>
              <a:rPr lang="en-US" sz="2000" b="0" i="0" dirty="0">
                <a:solidFill>
                  <a:srgbClr val="000000"/>
                </a:solidFill>
                <a:effectLst/>
                <a:latin typeface="Times-Roman"/>
              </a:rPr>
            </a:br>
            <a:r>
              <a:rPr lang="en-US" sz="2000" b="0" i="0" dirty="0">
                <a:solidFill>
                  <a:srgbClr val="000000"/>
                </a:solidFill>
                <a:effectLst/>
                <a:latin typeface="Times-Roman"/>
              </a:rPr>
              <a:t>	Vanadium and nickel are poisons to many catalysts and should be reduced to very low levels. Most of the vanadium and nickel compounds are concentrated in the heavy residues. Solvent extraction processes are used to reduce the concentration  of heavy metals in petroleum residues.</a:t>
            </a:r>
            <a:br>
              <a:rPr lang="en-US" sz="2000" dirty="0"/>
            </a:br>
            <a:endParaRPr lang="en-US" sz="2000" dirty="0"/>
          </a:p>
        </p:txBody>
      </p:sp>
      <p:sp>
        <p:nvSpPr>
          <p:cNvPr id="4" name="Slide Number Placeholder 3">
            <a:extLst>
              <a:ext uri="{FF2B5EF4-FFF2-40B4-BE49-F238E27FC236}">
                <a16:creationId xmlns:a16="http://schemas.microsoft.com/office/drawing/2014/main" id="{E8107073-E2F9-8F90-3657-8DEAA3F90776}"/>
              </a:ext>
            </a:extLst>
          </p:cNvPr>
          <p:cNvSpPr>
            <a:spLocks noGrp="1"/>
          </p:cNvSpPr>
          <p:nvPr>
            <p:ph type="sldNum" sz="quarter" idx="12"/>
          </p:nvPr>
        </p:nvSpPr>
        <p:spPr/>
        <p:txBody>
          <a:bodyPr/>
          <a:lstStyle/>
          <a:p>
            <a:fld id="{0B70DE20-B937-49F7-BDB4-D052E7C40283}" type="slidenum">
              <a:rPr lang="en-US" smtClean="0"/>
              <a:t>69</a:t>
            </a:fld>
            <a:endParaRPr lang="en-US"/>
          </a:p>
        </p:txBody>
      </p:sp>
    </p:spTree>
    <p:extLst>
      <p:ext uri="{BB962C8B-B14F-4D97-AF65-F5344CB8AC3E}">
        <p14:creationId xmlns:p14="http://schemas.microsoft.com/office/powerpoint/2010/main" val="27441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877" y="1295400"/>
            <a:ext cx="893341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1769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588CB-C035-405C-8960-8F4759E76746}"/>
              </a:ext>
            </a:extLst>
          </p:cNvPr>
          <p:cNvSpPr>
            <a:spLocks noGrp="1"/>
          </p:cNvSpPr>
          <p:nvPr>
            <p:ph idx="1"/>
          </p:nvPr>
        </p:nvSpPr>
        <p:spPr>
          <a:xfrm>
            <a:off x="559558" y="228600"/>
            <a:ext cx="11464119" cy="6400800"/>
          </a:xfrm>
        </p:spPr>
        <p:txBody>
          <a:bodyPr>
            <a:noAutofit/>
          </a:bodyPr>
          <a:lstStyle/>
          <a:p>
            <a:pPr marL="0" indent="0" algn="just">
              <a:buNone/>
            </a:pPr>
            <a:r>
              <a:rPr lang="en-US" sz="2400" dirty="0">
                <a:solidFill>
                  <a:srgbClr val="000000"/>
                </a:solidFill>
              </a:rPr>
              <a:t>Petrochemicals are chemicals derived from petroleum products. Examples of petrochemicals are plastics, rubbers, fibers, paints, solvents, and detergents. In fact, petroleum products are mixtures of hydrocarbons, whereas the raw materials for petrochemicals are pure hydrocarbons separated and converted to desirable products, such as polymers, solvents, and surfactants, usually in several stages and may be grouped as (1) feedstocks (first-generation petrochemicals), (2) intermediates (second-generation petrochemicals), and (3) finished products (third-generation petrochemicals). </a:t>
            </a:r>
          </a:p>
          <a:p>
            <a:pPr marL="0" indent="0" algn="just">
              <a:buNone/>
            </a:pPr>
            <a:r>
              <a:rPr lang="en-US" sz="2400" dirty="0"/>
              <a:t>Products similar to petrochemicals derived from non-petroleum sources are not strictly petrochemicals. For example, cellulose, natural rubber, natural resins, nylon 11, and ethanol of plant origin are strictly non-petrochemicals. </a:t>
            </a:r>
          </a:p>
          <a:p>
            <a:pPr marL="0" indent="0" algn="just">
              <a:buNone/>
            </a:pPr>
            <a:r>
              <a:rPr lang="en-US" sz="2400" dirty="0">
                <a:solidFill>
                  <a:srgbClr val="000000"/>
                </a:solidFill>
              </a:rPr>
              <a:t>Coal distillation is also a source of varieties of coal chemicals, e.g., benzene, toluene, xylene, and naphthalene. In fact, before petroleum sources were known, coal chemicals were used to produce a variety of products.</a:t>
            </a:r>
            <a:r>
              <a:rPr lang="en-US" sz="2400" dirty="0"/>
              <a:t> </a:t>
            </a:r>
          </a:p>
          <a:p>
            <a:pPr marL="0" indent="0" algn="just">
              <a:buNone/>
            </a:pPr>
            <a:r>
              <a:rPr lang="en-US" sz="2400" dirty="0">
                <a:solidFill>
                  <a:srgbClr val="000000"/>
                </a:solidFill>
              </a:rPr>
              <a:t>Non-hydrocarbons obtained from petroleum, e.g., hydrogen, carbon monoxide, carbon dioxide, sulfur, and carbon, are also loosely called petrochemicals.</a:t>
            </a:r>
          </a:p>
          <a:p>
            <a:pPr marL="0" indent="0" algn="just">
              <a:buNone/>
            </a:pPr>
            <a:r>
              <a:rPr lang="en-US" sz="2400" dirty="0">
                <a:solidFill>
                  <a:srgbClr val="000000"/>
                </a:solidFill>
              </a:rPr>
              <a:t>Hydrogen, nitrogen and oxides of carbon manufactured from steam reforming and partial oxidation of naphtha are also petrochemicals. These are used for production of ammonia,</a:t>
            </a:r>
            <a:br>
              <a:rPr lang="en-US" sz="2400" dirty="0">
                <a:solidFill>
                  <a:srgbClr val="000000"/>
                </a:solidFill>
              </a:rPr>
            </a:br>
            <a:r>
              <a:rPr lang="en-US" sz="2400" dirty="0">
                <a:solidFill>
                  <a:srgbClr val="000000"/>
                </a:solidFill>
              </a:rPr>
              <a:t>urea, melamine, fertilizer, etc.</a:t>
            </a:r>
            <a:endParaRPr lang="en-US" sz="2400" dirty="0"/>
          </a:p>
        </p:txBody>
      </p:sp>
      <p:sp>
        <p:nvSpPr>
          <p:cNvPr id="4" name="Slide Number Placeholder 3">
            <a:extLst>
              <a:ext uri="{FF2B5EF4-FFF2-40B4-BE49-F238E27FC236}">
                <a16:creationId xmlns:a16="http://schemas.microsoft.com/office/drawing/2014/main" id="{4216F5C1-A614-4A30-9B5E-0A9628D997C0}"/>
              </a:ext>
            </a:extLst>
          </p:cNvPr>
          <p:cNvSpPr>
            <a:spLocks noGrp="1"/>
          </p:cNvSpPr>
          <p:nvPr>
            <p:ph type="sldNum" sz="quarter" idx="12"/>
          </p:nvPr>
        </p:nvSpPr>
        <p:spPr/>
        <p:txBody>
          <a:bodyPr/>
          <a:lstStyle/>
          <a:p>
            <a:fld id="{B6F15528-21DE-4FAA-801E-634DDDAF4B2B}" type="slidenum">
              <a:rPr lang="en-US" smtClean="0"/>
              <a:pPr/>
              <a:t>70</a:t>
            </a:fld>
            <a:endParaRPr lang="en-US" dirty="0"/>
          </a:p>
        </p:txBody>
      </p:sp>
    </p:spTree>
    <p:extLst>
      <p:ext uri="{BB962C8B-B14F-4D97-AF65-F5344CB8AC3E}">
        <p14:creationId xmlns:p14="http://schemas.microsoft.com/office/powerpoint/2010/main" val="8625934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44" y="225425"/>
            <a:ext cx="10515600" cy="504825"/>
          </a:xfrm>
        </p:spPr>
        <p:txBody>
          <a:bodyPr>
            <a:normAutofit fontScale="90000"/>
          </a:bodyPr>
          <a:lstStyle/>
          <a:p>
            <a:r>
              <a:rPr lang="en-US" b="1" dirty="0">
                <a:solidFill>
                  <a:srgbClr val="00B0F0"/>
                </a:solidFill>
              </a:rPr>
              <a:t>Petrochemical feedstocks</a:t>
            </a:r>
          </a:p>
        </p:txBody>
      </p:sp>
      <p:sp>
        <p:nvSpPr>
          <p:cNvPr id="3" name="Content Placeholder 2"/>
          <p:cNvSpPr>
            <a:spLocks noGrp="1"/>
          </p:cNvSpPr>
          <p:nvPr>
            <p:ph idx="1"/>
          </p:nvPr>
        </p:nvSpPr>
        <p:spPr>
          <a:xfrm>
            <a:off x="838199" y="1235075"/>
            <a:ext cx="9970827" cy="5121275"/>
          </a:xfrm>
        </p:spPr>
        <p:txBody>
          <a:bodyPr>
            <a:normAutofit/>
          </a:bodyPr>
          <a:lstStyle/>
          <a:p>
            <a:r>
              <a:rPr lang="en-US" sz="2400" dirty="0"/>
              <a:t>Typical feedstocks to petrochemical processes include: </a:t>
            </a:r>
          </a:p>
          <a:p>
            <a:pPr lvl="1"/>
            <a:r>
              <a:rPr lang="en-US" dirty="0"/>
              <a:t>C1 Compounds: Methane &amp; Synthesis gas </a:t>
            </a:r>
          </a:p>
          <a:p>
            <a:pPr lvl="1"/>
            <a:r>
              <a:rPr lang="en-US" dirty="0"/>
              <a:t> C2 Compounds: Ethylene and Acetylene </a:t>
            </a:r>
          </a:p>
          <a:p>
            <a:pPr lvl="1"/>
            <a:r>
              <a:rPr lang="en-US" dirty="0"/>
              <a:t> C3 Compounds: Propylene </a:t>
            </a:r>
          </a:p>
          <a:p>
            <a:pPr lvl="1"/>
            <a:r>
              <a:rPr lang="en-US" dirty="0"/>
              <a:t> C4 Compounds: Butanes and </a:t>
            </a:r>
            <a:r>
              <a:rPr lang="en-US" dirty="0" err="1"/>
              <a:t>Butenes</a:t>
            </a:r>
            <a:r>
              <a:rPr lang="en-US" dirty="0"/>
              <a:t> </a:t>
            </a:r>
          </a:p>
          <a:p>
            <a:pPr lvl="1"/>
            <a:r>
              <a:rPr lang="en-US" dirty="0"/>
              <a:t>Aromatic Compounds: Benzene</a:t>
            </a:r>
          </a:p>
          <a:p>
            <a:r>
              <a:rPr lang="en-US" sz="2400" dirty="0"/>
              <a:t>Petrochemicals are produced from simple compounds such as methane, ethylene and  acetylene but not multicomponent products such as naphtha, gas oil etc.</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F016-65C5-4569-84F2-13F3C9D66C7B}"/>
              </a:ext>
            </a:extLst>
          </p:cNvPr>
          <p:cNvSpPr>
            <a:spLocks noGrp="1"/>
          </p:cNvSpPr>
          <p:nvPr>
            <p:ph type="title"/>
          </p:nvPr>
        </p:nvSpPr>
        <p:spPr>
          <a:xfrm>
            <a:off x="373039" y="0"/>
            <a:ext cx="8229600" cy="838200"/>
          </a:xfrm>
        </p:spPr>
        <p:txBody>
          <a:bodyPr/>
          <a:lstStyle/>
          <a:p>
            <a:r>
              <a:rPr lang="en-US" b="1" dirty="0">
                <a:solidFill>
                  <a:srgbClr val="00B0F0"/>
                </a:solidFill>
              </a:rPr>
              <a:t>Feedstocks</a:t>
            </a:r>
          </a:p>
        </p:txBody>
      </p:sp>
      <p:sp>
        <p:nvSpPr>
          <p:cNvPr id="3" name="Content Placeholder 2">
            <a:extLst>
              <a:ext uri="{FF2B5EF4-FFF2-40B4-BE49-F238E27FC236}">
                <a16:creationId xmlns:a16="http://schemas.microsoft.com/office/drawing/2014/main" id="{EDF2E0A7-6976-4020-AC61-2C13F5105386}"/>
              </a:ext>
            </a:extLst>
          </p:cNvPr>
          <p:cNvSpPr>
            <a:spLocks noGrp="1"/>
          </p:cNvSpPr>
          <p:nvPr>
            <p:ph idx="1"/>
          </p:nvPr>
        </p:nvSpPr>
        <p:spPr>
          <a:xfrm>
            <a:off x="272955" y="838200"/>
            <a:ext cx="11546006" cy="6019800"/>
          </a:xfrm>
        </p:spPr>
        <p:txBody>
          <a:bodyPr>
            <a:normAutofit/>
          </a:bodyPr>
          <a:lstStyle/>
          <a:p>
            <a:pPr marL="0" indent="0" algn="just">
              <a:buNone/>
            </a:pPr>
            <a:r>
              <a:rPr lang="en-US" sz="2400" dirty="0">
                <a:solidFill>
                  <a:srgbClr val="000000"/>
                </a:solidFill>
                <a:latin typeface="TimesLTStd-Roman"/>
              </a:rPr>
              <a:t>Feedstocks are the raw hydrocarbons obtained from crude oil refining by distillation and thermal and catalytic processes. For instance, hydrocarbon gases and naphtha are available from atmospheric distillation of crude oil; similarly, benzene, toluene, and xylene, obtained by </a:t>
            </a:r>
            <a:r>
              <a:rPr lang="en-US" sz="2400" u="sng" dirty="0">
                <a:solidFill>
                  <a:srgbClr val="000000"/>
                </a:solidFill>
                <a:latin typeface="TimesLTStd-Roman"/>
              </a:rPr>
              <a:t>catalytic reforming and catalytic cracking processes</a:t>
            </a:r>
            <a:r>
              <a:rPr lang="en-US" sz="2400" dirty="0">
                <a:solidFill>
                  <a:srgbClr val="000000"/>
                </a:solidFill>
                <a:latin typeface="TimesLTStd-Roman"/>
              </a:rPr>
              <a:t>, are the major raw materials for the manufacture of second-generation petrochemicals. Benzene, toluene, xylene, and heavier aromatics are also generated as by-products from petrochemical plants. Thus, the feedstocks for petrochemical plants are either directly obtained from refineries or are further processed to generate them in the petrochemical plant itself.</a:t>
            </a:r>
          </a:p>
          <a:p>
            <a:pPr marL="0" indent="0" algn="just">
              <a:buNone/>
            </a:pPr>
            <a:r>
              <a:rPr lang="en-US" sz="2400" dirty="0">
                <a:solidFill>
                  <a:srgbClr val="000000"/>
                </a:solidFill>
                <a:latin typeface="TimesLTStd-Roman"/>
              </a:rPr>
              <a:t>Natural gas and refinery products are the major source of feedstocks for petrochemicals.</a:t>
            </a:r>
            <a:r>
              <a:rPr lang="en-US" sz="2400" dirty="0">
                <a:latin typeface="TimesLTStd-Roman"/>
              </a:rPr>
              <a:t> </a:t>
            </a:r>
          </a:p>
          <a:p>
            <a:pPr marL="0" indent="0" algn="just">
              <a:buNone/>
            </a:pPr>
            <a:r>
              <a:rPr lang="en-US" sz="2400" dirty="0">
                <a:solidFill>
                  <a:srgbClr val="000000"/>
                </a:solidFill>
                <a:latin typeface="TimesLTStd-Roman"/>
              </a:rPr>
              <a:t>Thermal cracking of ethane, propane, butane, and naphtha produces cracked gases or</a:t>
            </a:r>
            <a:br>
              <a:rPr lang="en-US" sz="2400" dirty="0">
                <a:solidFill>
                  <a:srgbClr val="000000"/>
                </a:solidFill>
                <a:latin typeface="TimesLTStd-Roman"/>
              </a:rPr>
            </a:br>
            <a:r>
              <a:rPr lang="en-US" sz="2400" dirty="0">
                <a:solidFill>
                  <a:srgbClr val="000000"/>
                </a:solidFill>
                <a:latin typeface="TimesLTStd-Roman"/>
              </a:rPr>
              <a:t>olefins (ethylene, propylene, butylenes, acetylene, etc.) and liquids (benzene, toluene, xylene, etc.). Olefins are the starting material (monomers) for polyolefin plants. Olefins are also reacted with other hydrocarbons or non-hydrocarbon chemicals to generate vinyl chloride, ethylene glycol, neoprene, ethylene oxide, etc., and these are used as the starting materials (monomers) for the manufacture of a variety of polymers.</a:t>
            </a:r>
            <a:r>
              <a:rPr lang="en-US" sz="2400" dirty="0">
                <a:latin typeface="TimesLTStd-Roman"/>
              </a:rPr>
              <a:t> </a:t>
            </a:r>
          </a:p>
        </p:txBody>
      </p:sp>
      <p:sp>
        <p:nvSpPr>
          <p:cNvPr id="4" name="Slide Number Placeholder 3">
            <a:extLst>
              <a:ext uri="{FF2B5EF4-FFF2-40B4-BE49-F238E27FC236}">
                <a16:creationId xmlns:a16="http://schemas.microsoft.com/office/drawing/2014/main" id="{B9596B48-148D-4079-9E4E-1F733B2DA2CF}"/>
              </a:ext>
            </a:extLst>
          </p:cNvPr>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42315133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7D05DFF3-DC81-4582-83A1-190D2E74283F}"/>
              </a:ext>
            </a:extLst>
          </p:cNvPr>
          <p:cNvPicPr>
            <a:picLocks noGrp="1" noChangeAspect="1"/>
          </p:cNvPicPr>
          <p:nvPr>
            <p:ph idx="1"/>
          </p:nvPr>
        </p:nvPicPr>
        <p:blipFill rotWithShape="1">
          <a:blip r:embed="rId2"/>
          <a:srcRect b="4171"/>
          <a:stretch/>
        </p:blipFill>
        <p:spPr>
          <a:xfrm>
            <a:off x="1524020" y="1282"/>
            <a:ext cx="9143980" cy="6856718"/>
          </a:xfrm>
          <a:prstGeom prst="rect">
            <a:avLst/>
          </a:prstGeom>
        </p:spPr>
      </p:pic>
      <p:sp>
        <p:nvSpPr>
          <p:cNvPr id="4" name="Slide Number Placeholder 3">
            <a:extLst>
              <a:ext uri="{FF2B5EF4-FFF2-40B4-BE49-F238E27FC236}">
                <a16:creationId xmlns:a16="http://schemas.microsoft.com/office/drawing/2014/main" id="{1DB59729-407E-46FC-B67C-546D3690BE71}"/>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B6F15528-21DE-4FAA-801E-634DDDAF4B2B}" type="slidenum">
              <a:rPr lang="en-US">
                <a:solidFill>
                  <a:srgbClr val="FFFFFF"/>
                </a:solidFill>
              </a:rPr>
              <a:pPr>
                <a:spcAft>
                  <a:spcPts val="600"/>
                </a:spcAft>
              </a:pPr>
              <a:t>73</a:t>
            </a:fld>
            <a:endParaRPr lang="en-US">
              <a:solidFill>
                <a:srgbClr val="FFFFFF"/>
              </a:solidFill>
            </a:endParaRPr>
          </a:p>
        </p:txBody>
      </p:sp>
    </p:spTree>
    <p:extLst>
      <p:ext uri="{BB962C8B-B14F-4D97-AF65-F5344CB8AC3E}">
        <p14:creationId xmlns:p14="http://schemas.microsoft.com/office/powerpoint/2010/main" val="35563665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37870-C98C-4384-AE28-7AF8DA938A3E}"/>
              </a:ext>
            </a:extLst>
          </p:cNvPr>
          <p:cNvSpPr>
            <a:spLocks noGrp="1"/>
          </p:cNvSpPr>
          <p:nvPr>
            <p:ph type="title"/>
          </p:nvPr>
        </p:nvSpPr>
        <p:spPr>
          <a:xfrm>
            <a:off x="261651" y="88758"/>
            <a:ext cx="10515600" cy="535627"/>
          </a:xfrm>
        </p:spPr>
        <p:txBody>
          <a:bodyPr>
            <a:normAutofit fontScale="90000"/>
          </a:bodyPr>
          <a:lstStyle/>
          <a:p>
            <a:r>
              <a:rPr lang="en-US" b="1" dirty="0">
                <a:solidFill>
                  <a:srgbClr val="002060"/>
                </a:solidFill>
              </a:rPr>
              <a:t> Petrochemical Industry in India: Survey </a:t>
            </a:r>
          </a:p>
        </p:txBody>
      </p:sp>
      <p:sp>
        <p:nvSpPr>
          <p:cNvPr id="3" name="Content Placeholder 2">
            <a:extLst>
              <a:ext uri="{FF2B5EF4-FFF2-40B4-BE49-F238E27FC236}">
                <a16:creationId xmlns:a16="http://schemas.microsoft.com/office/drawing/2014/main" id="{E23F3616-AA75-4D4D-B9A8-91F5DF9A5B20}"/>
              </a:ext>
            </a:extLst>
          </p:cNvPr>
          <p:cNvSpPr>
            <a:spLocks noGrp="1"/>
          </p:cNvSpPr>
          <p:nvPr>
            <p:ph idx="1"/>
          </p:nvPr>
        </p:nvSpPr>
        <p:spPr>
          <a:xfrm>
            <a:off x="418531" y="624385"/>
            <a:ext cx="11773469" cy="5609230"/>
          </a:xfrm>
        </p:spPr>
        <p:txBody>
          <a:bodyPr>
            <a:noAutofit/>
          </a:bodyPr>
          <a:lstStyle/>
          <a:p>
            <a:pPr marL="0" indent="0">
              <a:buNone/>
            </a:pPr>
            <a:r>
              <a:rPr lang="en-US" sz="2400" dirty="0">
                <a:latin typeface="TimesLTStd-Roman"/>
              </a:rPr>
              <a:t>Petrochemical Industry in India Petrochemicals play a vital role in the functioning of virtually all key sectors of economy which includes agriculture, infrastructure, healthcare, textiles and consumer durables. Polymers provide critical inputs which enable other sector to grow. Petrochemical products cover the entire spectrum of daily use items ranging from clothing, housing, construction, furniture, automobiles, household items, toys, agriculture, horticulture, irrigation, and packaging to medical appliances. Per capita consumption of polymer has reached saturation level in US. India has the advantage of high population and expected to maintain high economic growth. This should propel India's polymer consumption to new levels in coming year.</a:t>
            </a:r>
          </a:p>
          <a:p>
            <a:pPr marL="0" indent="0">
              <a:buNone/>
            </a:pPr>
            <a:r>
              <a:rPr lang="en-US" sz="2400" dirty="0">
                <a:latin typeface="TimesLTStd-Roman"/>
              </a:rPr>
              <a:t>Petrochemical markets ended 2017 on a firm note with prices of most products moving up during the year. The ICIS petrochemical index (IPEX) was on average 17% higher in 2017 than in 2016. The IPEX values represent the movement in monthly prices for 12 commodity petrochemicals and polyolefins. Among the petrochemical building blocks, Asian spot ethylene prices rose by 15% during 2017 with markets running at a two-year high towards the end of the year marking a sharp recovery from the lows seen at mid-year. Markets had come under selling pressure in the first half due to plentiful supply from both Asian and non-Asian sellers. </a:t>
            </a:r>
          </a:p>
        </p:txBody>
      </p:sp>
      <p:sp>
        <p:nvSpPr>
          <p:cNvPr id="4" name="Slide Number Placeholder 3">
            <a:extLst>
              <a:ext uri="{FF2B5EF4-FFF2-40B4-BE49-F238E27FC236}">
                <a16:creationId xmlns:a16="http://schemas.microsoft.com/office/drawing/2014/main" id="{E138A21C-F109-474D-B160-39D47A58557E}"/>
              </a:ext>
            </a:extLst>
          </p:cNvPr>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2642937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494DF-71CA-B6E8-C544-B1A4F24F82ED}"/>
              </a:ext>
            </a:extLst>
          </p:cNvPr>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US" sz="4400" b="1" dirty="0">
                <a:solidFill>
                  <a:schemeClr val="accent2">
                    <a:lumMod val="50000"/>
                  </a:schemeClr>
                </a:solidFill>
              </a:rPr>
              <a:t>Naphtha cracking </a:t>
            </a:r>
          </a:p>
        </p:txBody>
      </p:sp>
      <p:sp>
        <p:nvSpPr>
          <p:cNvPr id="5" name="Slide Number Placeholder 4">
            <a:extLst>
              <a:ext uri="{FF2B5EF4-FFF2-40B4-BE49-F238E27FC236}">
                <a16:creationId xmlns:a16="http://schemas.microsoft.com/office/drawing/2014/main" id="{B0F25AE5-0DE3-9C55-C438-BA10609F9BAC}"/>
              </a:ext>
            </a:extLst>
          </p:cNvPr>
          <p:cNvSpPr>
            <a:spLocks noGrp="1"/>
          </p:cNvSpPr>
          <p:nvPr>
            <p:ph type="sldNum" sz="quarter" idx="12"/>
          </p:nvPr>
        </p:nvSpPr>
        <p:spPr/>
        <p:txBody>
          <a:bodyPr/>
          <a:lstStyle/>
          <a:p>
            <a:fld id="{0B70DE20-B937-49F7-BDB4-D052E7C40283}" type="slidenum">
              <a:rPr lang="en-US" smtClean="0"/>
              <a:t>75</a:t>
            </a:fld>
            <a:endParaRPr lang="en-US"/>
          </a:p>
        </p:txBody>
      </p:sp>
      <p:sp>
        <p:nvSpPr>
          <p:cNvPr id="3" name="Explosion: 14 Points 2">
            <a:extLst>
              <a:ext uri="{FF2B5EF4-FFF2-40B4-BE49-F238E27FC236}">
                <a16:creationId xmlns:a16="http://schemas.microsoft.com/office/drawing/2014/main" id="{7EEC3DCA-3F60-2DC7-09D1-C7AF17DFD66D}"/>
              </a:ext>
            </a:extLst>
          </p:cNvPr>
          <p:cNvSpPr/>
          <p:nvPr/>
        </p:nvSpPr>
        <p:spPr>
          <a:xfrm>
            <a:off x="5052420" y="3565477"/>
            <a:ext cx="1785108" cy="1252182"/>
          </a:xfrm>
          <a:prstGeom prst="irregularSeal2">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174765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F3B5EC-1C63-7275-889C-2DF26E6F1BE5}"/>
              </a:ext>
            </a:extLst>
          </p:cNvPr>
          <p:cNvSpPr>
            <a:spLocks noGrp="1"/>
          </p:cNvSpPr>
          <p:nvPr>
            <p:ph idx="1"/>
          </p:nvPr>
        </p:nvSpPr>
        <p:spPr>
          <a:xfrm>
            <a:off x="0" y="0"/>
            <a:ext cx="12191999" cy="6951306"/>
          </a:xfrm>
        </p:spPr>
        <p:txBody>
          <a:bodyPr>
            <a:noAutofit/>
          </a:bodyPr>
          <a:lstStyle/>
          <a:p>
            <a:r>
              <a:rPr lang="en-US" sz="2050" dirty="0">
                <a:solidFill>
                  <a:srgbClr val="0070C0"/>
                </a:solidFill>
              </a:rPr>
              <a:t>Major plastics are manufactured from olefins, which are available either by cracking of gases (gas-based petrochemicals), such as methane, ethane, propane and butane, or from naphtha (naphtha-base petrochemicals). </a:t>
            </a:r>
          </a:p>
          <a:p>
            <a:r>
              <a:rPr lang="en-US" sz="2050" dirty="0"/>
              <a:t>Due to the larger availability of naphtha and the low energy requirement for cracking as compared to gases, naphtha cracking is widely accepted for the manufacture of olefins. Naphtha is a mixture of hydrocarbons boiling in the range of the lowest boiling component (C5) to 190°C, which contains paraffins, naphthenes, and aromatics in various proportions. </a:t>
            </a:r>
          </a:p>
          <a:p>
            <a:r>
              <a:rPr lang="en-US" sz="2050" dirty="0">
                <a:solidFill>
                  <a:srgbClr val="0070C0"/>
                </a:solidFill>
              </a:rPr>
              <a:t>It is found that paraffins, i.e., straight chain hydrocarbons, yield olefins when heated at a high temperature. The branched chain and aromatic hydrocarbons, on the other hand, become heavier or decomposed to carbon. </a:t>
            </a:r>
          </a:p>
          <a:p>
            <a:r>
              <a:rPr lang="en-US" sz="2050" dirty="0"/>
              <a:t>It is also a fact that the yield of olefins decreases with the increasing molecular weight (hence with boiling point) of the hydrocarbons. For example, if ethane is thermally cracked, it will yield 80% ethylene, while from propane, butane, naphtha, and gas oil as feedstocks, if cracked separately the yields will be 45%, 37%, 30%, and 25%, respectively. Hence, the desirable feedstock naphtha should have a very high content of paraffins and be in the lower boiling range. A suitable boiling range for feedstock naphtha for olefin production is below 100°C and should have a paraffin content of more than 75%.</a:t>
            </a:r>
          </a:p>
          <a:p>
            <a:r>
              <a:rPr lang="en-US" sz="2050" dirty="0">
                <a:solidFill>
                  <a:srgbClr val="0070C0"/>
                </a:solidFill>
              </a:rPr>
              <a:t> Usually, naphtha in the boiling range of 90°C−190°C is catalytically reformed in a refinery either to produce gasoline or aromatics. </a:t>
            </a:r>
          </a:p>
          <a:p>
            <a:r>
              <a:rPr lang="en-US" sz="2050" dirty="0"/>
              <a:t>Hence, in the refinery, C5−90°C cut is separated in the naphtha redistillation unit and is sold to the petrochemical industry. </a:t>
            </a:r>
            <a:r>
              <a:rPr lang="en-US" sz="2000" dirty="0"/>
              <a:t>C5–90 °C contains pentanes, hexanes, and small amounts of lighter C7 isomers (and possibly benzene), all boiling below 90 °C. </a:t>
            </a:r>
            <a:r>
              <a:rPr lang="en-US" sz="2050" dirty="0">
                <a:solidFill>
                  <a:srgbClr val="0070C0"/>
                </a:solidFill>
              </a:rPr>
              <a:t>Naphtha cracking is carried out in a tube-still furnace at a temperature above 800°C. Due to thermal cracking, the following cracking endothermic reaction takes place</a:t>
            </a:r>
          </a:p>
        </p:txBody>
      </p:sp>
      <p:sp>
        <p:nvSpPr>
          <p:cNvPr id="4" name="Slide Number Placeholder 3">
            <a:extLst>
              <a:ext uri="{FF2B5EF4-FFF2-40B4-BE49-F238E27FC236}">
                <a16:creationId xmlns:a16="http://schemas.microsoft.com/office/drawing/2014/main" id="{76886813-8EA5-A15C-F27E-D0426ECFCBCC}"/>
              </a:ext>
            </a:extLst>
          </p:cNvPr>
          <p:cNvSpPr>
            <a:spLocks noGrp="1"/>
          </p:cNvSpPr>
          <p:nvPr>
            <p:ph type="sldNum" sz="quarter" idx="12"/>
          </p:nvPr>
        </p:nvSpPr>
        <p:spPr/>
        <p:txBody>
          <a:bodyPr/>
          <a:lstStyle/>
          <a:p>
            <a:fld id="{0B70DE20-B937-49F7-BDB4-D052E7C40283}" type="slidenum">
              <a:rPr lang="en-US" smtClean="0"/>
              <a:t>76</a:t>
            </a:fld>
            <a:endParaRPr lang="en-US"/>
          </a:p>
        </p:txBody>
      </p:sp>
    </p:spTree>
    <p:extLst>
      <p:ext uri="{BB962C8B-B14F-4D97-AF65-F5344CB8AC3E}">
        <p14:creationId xmlns:p14="http://schemas.microsoft.com/office/powerpoint/2010/main" val="3609285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BE7DF-562A-4DF4-8BA1-26117730408F}"/>
              </a:ext>
            </a:extLst>
          </p:cNvPr>
          <p:cNvSpPr>
            <a:spLocks noGrp="1"/>
          </p:cNvSpPr>
          <p:nvPr>
            <p:ph type="title"/>
          </p:nvPr>
        </p:nvSpPr>
        <p:spPr>
          <a:xfrm>
            <a:off x="483359" y="149174"/>
            <a:ext cx="10515600" cy="857204"/>
          </a:xfrm>
        </p:spPr>
        <p:txBody>
          <a:bodyPr>
            <a:normAutofit/>
          </a:bodyPr>
          <a:lstStyle/>
          <a:p>
            <a:r>
              <a:rPr lang="en-US" sz="4000" b="1" dirty="0">
                <a:solidFill>
                  <a:srgbClr val="0070C0"/>
                </a:solidFill>
              </a:rPr>
              <a:t>Naphtha cracking</a:t>
            </a:r>
          </a:p>
        </p:txBody>
      </p:sp>
      <p:sp>
        <p:nvSpPr>
          <p:cNvPr id="3" name="Content Placeholder 2">
            <a:extLst>
              <a:ext uri="{FF2B5EF4-FFF2-40B4-BE49-F238E27FC236}">
                <a16:creationId xmlns:a16="http://schemas.microsoft.com/office/drawing/2014/main" id="{C511D42F-B667-4DE7-B663-28884A0C8D4A}"/>
              </a:ext>
            </a:extLst>
          </p:cNvPr>
          <p:cNvSpPr>
            <a:spLocks noGrp="1"/>
          </p:cNvSpPr>
          <p:nvPr>
            <p:ph idx="1"/>
          </p:nvPr>
        </p:nvSpPr>
        <p:spPr>
          <a:xfrm>
            <a:off x="483359" y="1249560"/>
            <a:ext cx="10515600" cy="4351338"/>
          </a:xfrm>
        </p:spPr>
        <p:txBody>
          <a:bodyPr/>
          <a:lstStyle/>
          <a:p>
            <a:pPr marL="0" indent="0">
              <a:buNone/>
            </a:pPr>
            <a:r>
              <a:rPr lang="en-US" dirty="0"/>
              <a:t>The reaction involved</a:t>
            </a:r>
          </a:p>
        </p:txBody>
      </p:sp>
      <p:sp>
        <p:nvSpPr>
          <p:cNvPr id="4" name="Slide Number Placeholder 3">
            <a:extLst>
              <a:ext uri="{FF2B5EF4-FFF2-40B4-BE49-F238E27FC236}">
                <a16:creationId xmlns:a16="http://schemas.microsoft.com/office/drawing/2014/main" id="{AB2D26B1-5DBA-4893-AADB-6FE7DC717627}"/>
              </a:ext>
            </a:extLst>
          </p:cNvPr>
          <p:cNvSpPr>
            <a:spLocks noGrp="1"/>
          </p:cNvSpPr>
          <p:nvPr>
            <p:ph type="sldNum" sz="quarter" idx="12"/>
          </p:nvPr>
        </p:nvSpPr>
        <p:spPr/>
        <p:txBody>
          <a:bodyPr/>
          <a:lstStyle/>
          <a:p>
            <a:fld id="{B6F15528-21DE-4FAA-801E-634DDDAF4B2B}" type="slidenum">
              <a:rPr lang="en-US" smtClean="0"/>
              <a:pPr/>
              <a:t>77</a:t>
            </a:fld>
            <a:endParaRPr lang="en-US"/>
          </a:p>
        </p:txBody>
      </p:sp>
      <p:pic>
        <p:nvPicPr>
          <p:cNvPr id="6" name="Picture 5">
            <a:extLst>
              <a:ext uri="{FF2B5EF4-FFF2-40B4-BE49-F238E27FC236}">
                <a16:creationId xmlns:a16="http://schemas.microsoft.com/office/drawing/2014/main" id="{05434135-47EF-45E5-B8B2-8548448E939C}"/>
              </a:ext>
            </a:extLst>
          </p:cNvPr>
          <p:cNvPicPr>
            <a:picLocks noChangeAspect="1"/>
          </p:cNvPicPr>
          <p:nvPr/>
        </p:nvPicPr>
        <p:blipFill>
          <a:blip r:embed="rId2"/>
          <a:stretch>
            <a:fillRect/>
          </a:stretch>
        </p:blipFill>
        <p:spPr>
          <a:xfrm>
            <a:off x="1878558" y="1632240"/>
            <a:ext cx="6876896" cy="1185096"/>
          </a:xfrm>
          <a:prstGeom prst="rect">
            <a:avLst/>
          </a:prstGeom>
        </p:spPr>
      </p:pic>
      <p:pic>
        <p:nvPicPr>
          <p:cNvPr id="9" name="Picture 8">
            <a:extLst>
              <a:ext uri="{FF2B5EF4-FFF2-40B4-BE49-F238E27FC236}">
                <a16:creationId xmlns:a16="http://schemas.microsoft.com/office/drawing/2014/main" id="{71113F60-6129-1796-C0B1-A75115F13151}"/>
              </a:ext>
            </a:extLst>
          </p:cNvPr>
          <p:cNvPicPr>
            <a:picLocks noChangeAspect="1"/>
          </p:cNvPicPr>
          <p:nvPr/>
        </p:nvPicPr>
        <p:blipFill>
          <a:blip r:embed="rId3"/>
          <a:stretch>
            <a:fillRect/>
          </a:stretch>
        </p:blipFill>
        <p:spPr>
          <a:xfrm>
            <a:off x="985891" y="2898985"/>
            <a:ext cx="3845416" cy="467482"/>
          </a:xfrm>
          <a:prstGeom prst="rect">
            <a:avLst/>
          </a:prstGeom>
        </p:spPr>
      </p:pic>
      <p:pic>
        <p:nvPicPr>
          <p:cNvPr id="11" name="Picture 10">
            <a:extLst>
              <a:ext uri="{FF2B5EF4-FFF2-40B4-BE49-F238E27FC236}">
                <a16:creationId xmlns:a16="http://schemas.microsoft.com/office/drawing/2014/main" id="{A2FFC2C1-1431-4897-D343-C547E4D29AB9}"/>
              </a:ext>
            </a:extLst>
          </p:cNvPr>
          <p:cNvPicPr>
            <a:picLocks noChangeAspect="1"/>
          </p:cNvPicPr>
          <p:nvPr/>
        </p:nvPicPr>
        <p:blipFill>
          <a:blip r:embed="rId4"/>
          <a:stretch>
            <a:fillRect/>
          </a:stretch>
        </p:blipFill>
        <p:spPr>
          <a:xfrm>
            <a:off x="5823946" y="3016017"/>
            <a:ext cx="1647825" cy="238125"/>
          </a:xfrm>
          <a:prstGeom prst="rect">
            <a:avLst/>
          </a:prstGeom>
        </p:spPr>
      </p:pic>
      <p:pic>
        <p:nvPicPr>
          <p:cNvPr id="13" name="Picture 12">
            <a:extLst>
              <a:ext uri="{FF2B5EF4-FFF2-40B4-BE49-F238E27FC236}">
                <a16:creationId xmlns:a16="http://schemas.microsoft.com/office/drawing/2014/main" id="{C261EFEC-6B3D-0488-FE98-91034FA538F7}"/>
              </a:ext>
            </a:extLst>
          </p:cNvPr>
          <p:cNvPicPr>
            <a:picLocks noChangeAspect="1"/>
          </p:cNvPicPr>
          <p:nvPr/>
        </p:nvPicPr>
        <p:blipFill>
          <a:blip r:embed="rId5"/>
          <a:stretch>
            <a:fillRect/>
          </a:stretch>
        </p:blipFill>
        <p:spPr>
          <a:xfrm>
            <a:off x="985891" y="3333157"/>
            <a:ext cx="2935967" cy="411035"/>
          </a:xfrm>
          <a:prstGeom prst="rect">
            <a:avLst/>
          </a:prstGeom>
        </p:spPr>
      </p:pic>
      <p:pic>
        <p:nvPicPr>
          <p:cNvPr id="15" name="Picture 14">
            <a:extLst>
              <a:ext uri="{FF2B5EF4-FFF2-40B4-BE49-F238E27FC236}">
                <a16:creationId xmlns:a16="http://schemas.microsoft.com/office/drawing/2014/main" id="{91CE3BC2-A2B9-04E5-2073-1DA6C24373E6}"/>
              </a:ext>
            </a:extLst>
          </p:cNvPr>
          <p:cNvPicPr>
            <a:picLocks noChangeAspect="1"/>
          </p:cNvPicPr>
          <p:nvPr/>
        </p:nvPicPr>
        <p:blipFill>
          <a:blip r:embed="rId6"/>
          <a:stretch>
            <a:fillRect/>
          </a:stretch>
        </p:blipFill>
        <p:spPr>
          <a:xfrm>
            <a:off x="985891" y="3767329"/>
            <a:ext cx="2999033" cy="411035"/>
          </a:xfrm>
          <a:prstGeom prst="rect">
            <a:avLst/>
          </a:prstGeom>
        </p:spPr>
      </p:pic>
      <p:pic>
        <p:nvPicPr>
          <p:cNvPr id="17" name="Picture 16">
            <a:extLst>
              <a:ext uri="{FF2B5EF4-FFF2-40B4-BE49-F238E27FC236}">
                <a16:creationId xmlns:a16="http://schemas.microsoft.com/office/drawing/2014/main" id="{7C8CCF26-C238-81BD-912F-1559ED5AAB07}"/>
              </a:ext>
            </a:extLst>
          </p:cNvPr>
          <p:cNvPicPr>
            <a:picLocks noChangeAspect="1"/>
          </p:cNvPicPr>
          <p:nvPr/>
        </p:nvPicPr>
        <p:blipFill>
          <a:blip r:embed="rId7"/>
          <a:stretch>
            <a:fillRect/>
          </a:stretch>
        </p:blipFill>
        <p:spPr>
          <a:xfrm>
            <a:off x="944392" y="4354528"/>
            <a:ext cx="6183447" cy="1246370"/>
          </a:xfrm>
          <a:prstGeom prst="rect">
            <a:avLst/>
          </a:prstGeom>
        </p:spPr>
      </p:pic>
      <p:pic>
        <p:nvPicPr>
          <p:cNvPr id="19" name="Picture 18">
            <a:extLst>
              <a:ext uri="{FF2B5EF4-FFF2-40B4-BE49-F238E27FC236}">
                <a16:creationId xmlns:a16="http://schemas.microsoft.com/office/drawing/2014/main" id="{8D600769-5A50-CF42-D1A4-E80267FB4432}"/>
              </a:ext>
            </a:extLst>
          </p:cNvPr>
          <p:cNvPicPr>
            <a:picLocks noChangeAspect="1"/>
          </p:cNvPicPr>
          <p:nvPr/>
        </p:nvPicPr>
        <p:blipFill>
          <a:blip r:embed="rId8"/>
          <a:stretch>
            <a:fillRect/>
          </a:stretch>
        </p:blipFill>
        <p:spPr>
          <a:xfrm>
            <a:off x="985891" y="5712744"/>
            <a:ext cx="4279651" cy="988539"/>
          </a:xfrm>
          <a:prstGeom prst="rect">
            <a:avLst/>
          </a:prstGeom>
        </p:spPr>
      </p:pic>
    </p:spTree>
    <p:extLst>
      <p:ext uri="{BB962C8B-B14F-4D97-AF65-F5344CB8AC3E}">
        <p14:creationId xmlns:p14="http://schemas.microsoft.com/office/powerpoint/2010/main" val="37562669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rPr>
              <a:t>Reaction</a:t>
            </a:r>
            <a:r>
              <a:rPr lang="en-US" dirty="0"/>
              <a:t> </a:t>
            </a:r>
          </a:p>
        </p:txBody>
      </p:sp>
      <p:sp>
        <p:nvSpPr>
          <p:cNvPr id="3" name="Content Placeholder 2"/>
          <p:cNvSpPr>
            <a:spLocks noGrp="1"/>
          </p:cNvSpPr>
          <p:nvPr>
            <p:ph idx="1"/>
          </p:nvPr>
        </p:nvSpPr>
        <p:spPr/>
        <p:txBody>
          <a:bodyPr>
            <a:normAutofit fontScale="92500" lnSpcReduction="10000"/>
          </a:bodyPr>
          <a:lstStyle/>
          <a:p>
            <a:pPr marL="0" indent="0">
              <a:buNone/>
            </a:pPr>
            <a:r>
              <a:rPr lang="pt-BR" dirty="0"/>
              <a:t>C</a:t>
            </a:r>
            <a:r>
              <a:rPr lang="pt-BR" baseline="-25000" dirty="0"/>
              <a:t>x</a:t>
            </a:r>
            <a:r>
              <a:rPr lang="pt-BR" dirty="0"/>
              <a:t>H</a:t>
            </a:r>
            <a:r>
              <a:rPr lang="pt-BR" baseline="-25000" dirty="0"/>
              <a:t>y</a:t>
            </a:r>
            <a:r>
              <a:rPr lang="pt-BR" dirty="0"/>
              <a:t> + H</a:t>
            </a:r>
            <a:r>
              <a:rPr lang="pt-BR" baseline="-25000" dirty="0"/>
              <a:t>2</a:t>
            </a:r>
            <a:r>
              <a:rPr lang="pt-BR" dirty="0"/>
              <a:t>O + O</a:t>
            </a:r>
            <a:r>
              <a:rPr lang="pt-BR" baseline="-25000" dirty="0"/>
              <a:t>2</a:t>
            </a:r>
            <a:r>
              <a:rPr lang="pt-BR" dirty="0"/>
              <a:t>      C</a:t>
            </a:r>
            <a:r>
              <a:rPr lang="pt-BR" baseline="-25000" dirty="0"/>
              <a:t>2</a:t>
            </a:r>
            <a:r>
              <a:rPr lang="pt-BR" dirty="0"/>
              <a:t>H</a:t>
            </a:r>
            <a:r>
              <a:rPr lang="pt-BR" baseline="-25000" dirty="0"/>
              <a:t>4</a:t>
            </a:r>
            <a:r>
              <a:rPr lang="pt-BR" dirty="0"/>
              <a:t> + C</a:t>
            </a:r>
            <a:r>
              <a:rPr lang="pt-BR" baseline="-25000" dirty="0"/>
              <a:t>2</a:t>
            </a:r>
            <a:r>
              <a:rPr lang="pt-BR" dirty="0"/>
              <a:t>H</a:t>
            </a:r>
            <a:r>
              <a:rPr lang="pt-BR" baseline="-25000" dirty="0"/>
              <a:t>6</a:t>
            </a:r>
            <a:r>
              <a:rPr lang="pt-BR" dirty="0"/>
              <a:t> + C</a:t>
            </a:r>
            <a:r>
              <a:rPr lang="pt-BR" baseline="-25000" dirty="0"/>
              <a:t>2</a:t>
            </a:r>
            <a:r>
              <a:rPr lang="pt-BR" dirty="0"/>
              <a:t>H</a:t>
            </a:r>
            <a:r>
              <a:rPr lang="pt-BR" baseline="-25000" dirty="0"/>
              <a:t>2</a:t>
            </a:r>
            <a:r>
              <a:rPr lang="pt-BR" dirty="0"/>
              <a:t> + H</a:t>
            </a:r>
            <a:r>
              <a:rPr lang="pt-BR" baseline="-25000" dirty="0"/>
              <a:t>2</a:t>
            </a:r>
            <a:r>
              <a:rPr lang="pt-BR" dirty="0"/>
              <a:t> + CO + CO</a:t>
            </a:r>
            <a:r>
              <a:rPr lang="pt-BR" baseline="-25000" dirty="0"/>
              <a:t>2</a:t>
            </a:r>
            <a:r>
              <a:rPr lang="pt-BR" dirty="0"/>
              <a:t> + CH</a:t>
            </a:r>
            <a:r>
              <a:rPr lang="pt-BR" baseline="-25000" dirty="0"/>
              <a:t>4</a:t>
            </a:r>
            <a:r>
              <a:rPr lang="pt-BR" dirty="0"/>
              <a:t> + C</a:t>
            </a:r>
            <a:r>
              <a:rPr lang="pt-BR" baseline="-25000" dirty="0"/>
              <a:t>3</a:t>
            </a:r>
            <a:r>
              <a:rPr lang="pt-BR" dirty="0"/>
              <a:t>H</a:t>
            </a:r>
            <a:r>
              <a:rPr lang="pt-BR" baseline="-25000" dirty="0"/>
              <a:t>6</a:t>
            </a:r>
            <a:r>
              <a:rPr lang="pt-BR" dirty="0"/>
              <a:t> + C</a:t>
            </a:r>
            <a:r>
              <a:rPr lang="pt-BR" baseline="-25000" dirty="0"/>
              <a:t>3</a:t>
            </a:r>
            <a:r>
              <a:rPr lang="pt-BR" dirty="0"/>
              <a:t>H</a:t>
            </a:r>
            <a:r>
              <a:rPr lang="pt-BR" baseline="-25000" dirty="0"/>
              <a:t>8</a:t>
            </a:r>
            <a:r>
              <a:rPr lang="pt-BR" dirty="0"/>
              <a:t> + C</a:t>
            </a:r>
            <a:r>
              <a:rPr lang="pt-BR" baseline="-25000" dirty="0"/>
              <a:t>4</a:t>
            </a:r>
            <a:r>
              <a:rPr lang="pt-BR" dirty="0"/>
              <a:t>H</a:t>
            </a:r>
            <a:r>
              <a:rPr lang="pt-BR" baseline="-25000" dirty="0"/>
              <a:t>10</a:t>
            </a:r>
            <a:r>
              <a:rPr lang="pt-BR" dirty="0"/>
              <a:t> + C</a:t>
            </a:r>
            <a:r>
              <a:rPr lang="pt-BR" baseline="-25000" dirty="0"/>
              <a:t>4</a:t>
            </a:r>
            <a:r>
              <a:rPr lang="pt-BR" dirty="0"/>
              <a:t>H</a:t>
            </a:r>
            <a:r>
              <a:rPr lang="pt-BR" baseline="-25000" dirty="0"/>
              <a:t>8</a:t>
            </a:r>
            <a:r>
              <a:rPr lang="pt-BR" dirty="0"/>
              <a:t> + C</a:t>
            </a:r>
            <a:r>
              <a:rPr lang="pt-BR" baseline="-25000" dirty="0"/>
              <a:t>6</a:t>
            </a:r>
            <a:r>
              <a:rPr lang="pt-BR" dirty="0"/>
              <a:t>H</a:t>
            </a:r>
            <a:r>
              <a:rPr lang="pt-BR" baseline="-25000" dirty="0"/>
              <a:t>6</a:t>
            </a:r>
            <a:r>
              <a:rPr lang="pt-BR" dirty="0"/>
              <a:t> + C+ Heavy oils </a:t>
            </a:r>
          </a:p>
          <a:p>
            <a:pPr marL="514350" indent="-514350">
              <a:buFont typeface="+mj-lt"/>
              <a:buAutoNum type="arabicPeriod"/>
            </a:pPr>
            <a:r>
              <a:rPr lang="en-US" dirty="0">
                <a:solidFill>
                  <a:srgbClr val="C00000"/>
                </a:solidFill>
              </a:rPr>
              <a:t>Reaction temperature is about 700 – 800</a:t>
            </a:r>
            <a:r>
              <a:rPr lang="en-US" baseline="30000" dirty="0">
                <a:solidFill>
                  <a:srgbClr val="C00000"/>
                </a:solidFill>
              </a:rPr>
              <a:t>o</a:t>
            </a:r>
            <a:r>
              <a:rPr lang="en-US" dirty="0">
                <a:solidFill>
                  <a:srgbClr val="C00000"/>
                </a:solidFill>
              </a:rPr>
              <a:t>C </a:t>
            </a:r>
            <a:r>
              <a:rPr lang="en-US" dirty="0"/>
              <a:t>(Vapor phase reaction).</a:t>
            </a:r>
          </a:p>
          <a:p>
            <a:pPr marL="514350" indent="-514350">
              <a:buFont typeface="+mj-lt"/>
              <a:buAutoNum type="arabicPeriod"/>
            </a:pPr>
            <a:r>
              <a:rPr lang="en-US" dirty="0"/>
              <a:t>Endothermic reaction</a:t>
            </a:r>
          </a:p>
          <a:p>
            <a:pPr marL="514350" indent="-514350">
              <a:buFont typeface="+mj-lt"/>
              <a:buAutoNum type="arabicPeriod"/>
            </a:pPr>
            <a:r>
              <a:rPr lang="en-US" dirty="0"/>
              <a:t>Further increase in temperature produces ethylene. Also result in coke formation.</a:t>
            </a:r>
          </a:p>
          <a:p>
            <a:pPr marL="514350" indent="-514350">
              <a:buFont typeface="+mj-lt"/>
              <a:buAutoNum type="arabicPeriod"/>
            </a:pPr>
            <a:r>
              <a:rPr lang="en-US" dirty="0"/>
              <a:t>Steam is used to increase the partial pressure and also to </a:t>
            </a:r>
            <a:r>
              <a:rPr lang="en-US" dirty="0" err="1"/>
              <a:t>decoke</a:t>
            </a:r>
            <a:r>
              <a:rPr lang="en-US" dirty="0"/>
              <a:t> the carbon inside the reactor.</a:t>
            </a:r>
          </a:p>
          <a:p>
            <a:pPr marL="514350" indent="-514350">
              <a:buFont typeface="+mj-lt"/>
              <a:buAutoNum type="arabicPeriod"/>
            </a:pPr>
            <a:r>
              <a:rPr lang="en-US" dirty="0"/>
              <a:t>Tubular reactor with short residence time (0.1-0.3 seconds)</a:t>
            </a:r>
          </a:p>
          <a:p>
            <a:pPr marL="514350" indent="-514350">
              <a:buFont typeface="+mj-lt"/>
              <a:buAutoNum type="arabicPeriod"/>
            </a:pPr>
            <a:r>
              <a:rPr lang="en-US" dirty="0"/>
              <a:t>Steam to naphtha ratio= 0.4-0.6 is maintained.</a:t>
            </a:r>
          </a:p>
          <a:p>
            <a:pPr marL="514350" indent="-514350">
              <a:buFont typeface="+mj-lt"/>
              <a:buAutoNum type="arabicPeriod"/>
            </a:pPr>
            <a:endParaRPr lang="en-US" dirty="0"/>
          </a:p>
        </p:txBody>
      </p:sp>
      <p:cxnSp>
        <p:nvCxnSpPr>
          <p:cNvPr id="5" name="Straight Arrow Connector 4"/>
          <p:cNvCxnSpPr/>
          <p:nvPr/>
        </p:nvCxnSpPr>
        <p:spPr>
          <a:xfrm>
            <a:off x="3001370" y="1978925"/>
            <a:ext cx="4572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 name="Slide Number Placeholder 5"/>
          <p:cNvSpPr>
            <a:spLocks noGrp="1"/>
          </p:cNvSpPr>
          <p:nvPr>
            <p:ph type="sldNum" sz="quarter" idx="12"/>
          </p:nvPr>
        </p:nvSpPr>
        <p:spPr/>
        <p:txBody>
          <a:bodyPr/>
          <a:lstStyle/>
          <a:p>
            <a:fld id="{B6F15528-21DE-4FAA-801E-634DDDAF4B2B}" type="slidenum">
              <a:rPr lang="en-US" smtClean="0"/>
              <a:pPr/>
              <a:t>78</a:t>
            </a:fld>
            <a:endParaRPr lang="en-US"/>
          </a:p>
        </p:txBody>
      </p:sp>
    </p:spTree>
    <p:extLst>
      <p:ext uri="{BB962C8B-B14F-4D97-AF65-F5344CB8AC3E}">
        <p14:creationId xmlns:p14="http://schemas.microsoft.com/office/powerpoint/2010/main" val="3999837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3F50AA-CAA4-D7C4-BE5D-C6FF726D3CA1}"/>
              </a:ext>
            </a:extLst>
          </p:cNvPr>
          <p:cNvSpPr txBox="1"/>
          <p:nvPr/>
        </p:nvSpPr>
        <p:spPr>
          <a:xfrm>
            <a:off x="0" y="62259"/>
            <a:ext cx="12192000" cy="6555641"/>
          </a:xfrm>
          <a:prstGeom prst="rect">
            <a:avLst/>
          </a:prstGeom>
          <a:noFill/>
        </p:spPr>
        <p:txBody>
          <a:bodyPr wrap="square">
            <a:spAutoFit/>
          </a:bodyPr>
          <a:lstStyle/>
          <a:p>
            <a:pPr marL="285750" indent="-285750">
              <a:buFont typeface="Arial" panose="020B0604020202020204" pitchFamily="34" charset="0"/>
              <a:buChar char="•"/>
            </a:pPr>
            <a:r>
              <a:rPr lang="en-US" sz="2000" dirty="0"/>
              <a:t>Light hydrocarbons obtained from the initial cracking reactions further crack into lighter olefins and propagate until the reaction temperature is brought down (quenched). </a:t>
            </a:r>
          </a:p>
          <a:p>
            <a:pPr marL="285750" indent="-285750">
              <a:buFont typeface="Arial" panose="020B0604020202020204" pitchFamily="34" charset="0"/>
              <a:buChar char="•"/>
            </a:pPr>
            <a:r>
              <a:rPr lang="en-US" sz="2000" dirty="0"/>
              <a:t>If the reaction is continued indefinitely, branched and cyclized heavy hydrocarbons will be produced, and coke will be generated as the ultimate product.</a:t>
            </a:r>
          </a:p>
          <a:p>
            <a:pPr marL="285750" indent="-285750">
              <a:buFont typeface="Arial" panose="020B0604020202020204" pitchFamily="34" charset="0"/>
              <a:buChar char="•"/>
            </a:pPr>
            <a:r>
              <a:rPr lang="en-US" sz="2000" dirty="0"/>
              <a:t>Therefore, the cracking reaction is carried out in a very short residence time, i.e., the naphtha feed passes the heater tubes at very high speed to avoid undesirable heavy end products and coke. Usually, residence time is maintained between 0.5-1.2 sec in the traditional cracker furnaces, and it is of the order of a few milliseconds in the modern millisecond furnaces. </a:t>
            </a:r>
          </a:p>
          <a:p>
            <a:pPr marL="285750" indent="-285750">
              <a:buFont typeface="Arial" panose="020B0604020202020204" pitchFamily="34" charset="0"/>
              <a:buChar char="•"/>
            </a:pPr>
            <a:r>
              <a:rPr lang="en-US" sz="2000" dirty="0"/>
              <a:t>Since a coke layer develops inside the tube surface, the heat transfer rate is rapidly reduced, causing reduced cracking and poor olefins yield. </a:t>
            </a:r>
          </a:p>
          <a:p>
            <a:pPr marL="285750" indent="-285750">
              <a:buFont typeface="Arial" panose="020B0604020202020204" pitchFamily="34" charset="0"/>
              <a:buChar char="•"/>
            </a:pPr>
            <a:r>
              <a:rPr lang="en-US" sz="2000" dirty="0"/>
              <a:t>Steam is introduced with the feed to remove the coke layer on the tube surface by converting coke into carbon monoxide and hydrogen by water gas reaction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However, coke cannot be removed completely by steam and the thickness grows during the operating period of the furnace. When the coke layer reaches the point at which cracking operation shows poor yield, the furnace is taken out of service and decoking is carried out with air and steam to remove coke to the maximum extent. Thus, a cracker furnace operates cyclically between the cracking and decoking operations.</a:t>
            </a:r>
          </a:p>
          <a:p>
            <a:pPr marL="285750" indent="-285750">
              <a:buFont typeface="Arial" panose="020B0604020202020204" pitchFamily="34" charset="0"/>
              <a:buChar char="•"/>
            </a:pPr>
            <a:r>
              <a:rPr lang="en-US" sz="2000" dirty="0"/>
              <a:t>  Excess steam may also partially convert some of the hydrocarbons or naphtha components to carbon monoxide and hydrogen and reduce the yield of olefins.</a:t>
            </a:r>
          </a:p>
        </p:txBody>
      </p:sp>
      <p:pic>
        <p:nvPicPr>
          <p:cNvPr id="7" name="Picture 6">
            <a:extLst>
              <a:ext uri="{FF2B5EF4-FFF2-40B4-BE49-F238E27FC236}">
                <a16:creationId xmlns:a16="http://schemas.microsoft.com/office/drawing/2014/main" id="{E7D9E9A6-6DF5-6447-50FA-892EBF7A5E0E}"/>
              </a:ext>
            </a:extLst>
          </p:cNvPr>
          <p:cNvPicPr>
            <a:picLocks noChangeAspect="1"/>
          </p:cNvPicPr>
          <p:nvPr/>
        </p:nvPicPr>
        <p:blipFill>
          <a:blip r:embed="rId2"/>
          <a:stretch>
            <a:fillRect/>
          </a:stretch>
        </p:blipFill>
        <p:spPr>
          <a:xfrm>
            <a:off x="4274450" y="3847911"/>
            <a:ext cx="3723717" cy="469658"/>
          </a:xfrm>
          <a:prstGeom prst="rect">
            <a:avLst/>
          </a:prstGeom>
          <a:solidFill>
            <a:srgbClr val="FF0000"/>
          </a:solidFill>
          <a:ln>
            <a:solidFill>
              <a:srgbClr val="00B050"/>
            </a:solidFill>
          </a:ln>
        </p:spPr>
      </p:pic>
      <p:sp>
        <p:nvSpPr>
          <p:cNvPr id="3" name="Slide Number Placeholder 2">
            <a:extLst>
              <a:ext uri="{FF2B5EF4-FFF2-40B4-BE49-F238E27FC236}">
                <a16:creationId xmlns:a16="http://schemas.microsoft.com/office/drawing/2014/main" id="{7BA60FDB-B8CF-AF20-F10F-AA555BC71B2D}"/>
              </a:ext>
            </a:extLst>
          </p:cNvPr>
          <p:cNvSpPr>
            <a:spLocks noGrp="1"/>
          </p:cNvSpPr>
          <p:nvPr>
            <p:ph type="sldNum" sz="quarter" idx="12"/>
          </p:nvPr>
        </p:nvSpPr>
        <p:spPr/>
        <p:txBody>
          <a:bodyPr/>
          <a:lstStyle/>
          <a:p>
            <a:fld id="{0B70DE20-B937-49F7-BDB4-D052E7C40283}" type="slidenum">
              <a:rPr lang="en-US" smtClean="0"/>
              <a:t>79</a:t>
            </a:fld>
            <a:endParaRPr lang="en-US"/>
          </a:p>
        </p:txBody>
      </p:sp>
    </p:spTree>
    <p:extLst>
      <p:ext uri="{BB962C8B-B14F-4D97-AF65-F5344CB8AC3E}">
        <p14:creationId xmlns:p14="http://schemas.microsoft.com/office/powerpoint/2010/main" val="85445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E3915-61BE-9127-D2C4-D6F800475502}"/>
              </a:ext>
            </a:extLst>
          </p:cNvPr>
          <p:cNvSpPr>
            <a:spLocks noGrp="1"/>
          </p:cNvSpPr>
          <p:nvPr>
            <p:ph type="title"/>
          </p:nvPr>
        </p:nvSpPr>
        <p:spPr/>
        <p:txBody>
          <a:bodyPr/>
          <a:lstStyle/>
          <a:p>
            <a:r>
              <a:rPr lang="en-US" dirty="0"/>
              <a:t>Formation of Shale Oil Shale </a:t>
            </a:r>
            <a:endParaRPr lang="en-IN" dirty="0"/>
          </a:p>
        </p:txBody>
      </p:sp>
      <p:sp>
        <p:nvSpPr>
          <p:cNvPr id="3" name="Content Placeholder 2">
            <a:extLst>
              <a:ext uri="{FF2B5EF4-FFF2-40B4-BE49-F238E27FC236}">
                <a16:creationId xmlns:a16="http://schemas.microsoft.com/office/drawing/2014/main" id="{B585C4AB-2336-9E8D-6C31-F0DB984B6426}"/>
              </a:ext>
            </a:extLst>
          </p:cNvPr>
          <p:cNvSpPr>
            <a:spLocks noGrp="1"/>
          </p:cNvSpPr>
          <p:nvPr>
            <p:ph idx="1"/>
          </p:nvPr>
        </p:nvSpPr>
        <p:spPr>
          <a:xfrm>
            <a:off x="1447800" y="1371600"/>
            <a:ext cx="9220200" cy="5486400"/>
          </a:xfrm>
        </p:spPr>
        <p:txBody>
          <a:bodyPr>
            <a:normAutofit fontScale="92500" lnSpcReduction="10000"/>
          </a:bodyPr>
          <a:lstStyle/>
          <a:p>
            <a:pPr marL="0" indent="0">
              <a:buNone/>
            </a:pPr>
            <a:r>
              <a:rPr lang="en-US" sz="2000" dirty="0"/>
              <a:t>Oil is formed from organic-rich shale, which acts as both the source rock and the reservoir rock. </a:t>
            </a:r>
          </a:p>
          <a:p>
            <a:pPr marL="0" indent="0">
              <a:buNone/>
            </a:pPr>
            <a:r>
              <a:rPr lang="en-US" sz="2000" b="1" dirty="0"/>
              <a:t>Step-by-Step Formation Process</a:t>
            </a:r>
          </a:p>
          <a:p>
            <a:pPr marL="0" indent="0">
              <a:buNone/>
            </a:pPr>
            <a:r>
              <a:rPr lang="en-US" sz="2000" dirty="0"/>
              <a:t>Deposition of Organic Matter-Millions of years ago, microscopic plants and organisms (plankton, algae) settled at the bottom of marine or lacustrine environments. These environments were low-energy and oxygen-poor, preventing decomposition. Fine sediments (clay and silt) settled along with organic matter, forming organic-rich mud.</a:t>
            </a:r>
          </a:p>
          <a:p>
            <a:pPr marL="0" indent="0">
              <a:buNone/>
            </a:pPr>
            <a:r>
              <a:rPr lang="en-US" sz="2000" dirty="0"/>
              <a:t>Burial and Compaction-Over geological time, additional sediments buried the organic-rich layers. Pressure increased, and the material compacted to form shale. Organic matter transformed into kerogen.</a:t>
            </a:r>
          </a:p>
          <a:p>
            <a:pPr marL="0" indent="0">
              <a:buNone/>
            </a:pPr>
            <a:r>
              <a:rPr lang="en-US" sz="2000" dirty="0"/>
              <a:t>Thermal Maturation (Heating): With increasing depth, temperature rises due to the geothermal gradient. At temperatures of approximately: 60–120°C → Oil window &gt;120°C → Gas window. Kerogen breaks down into liquid hydrocarbons (shale oil) and natural gas.</a:t>
            </a:r>
          </a:p>
          <a:p>
            <a:pPr marL="0" indent="0">
              <a:buNone/>
            </a:pPr>
            <a:r>
              <a:rPr lang="en-US" sz="2000" dirty="0"/>
              <a:t>Retention Within Shale Unlike conventional reservoirs, shale has very low permeability. Generated hydrocarbons do not migrate far. Oil remains trapped within: Nanopores, Organic matter pores,  Microfractures.</a:t>
            </a:r>
          </a:p>
          <a:p>
            <a:pPr marL="0" indent="0">
              <a:buNone/>
            </a:pPr>
            <a:r>
              <a:rPr lang="en-US" sz="2000" dirty="0"/>
              <a:t>Thus, shale serves as both source rock and reservoir.</a:t>
            </a:r>
            <a:endParaRPr lang="en-IN" sz="2000" dirty="0"/>
          </a:p>
        </p:txBody>
      </p:sp>
      <p:sp>
        <p:nvSpPr>
          <p:cNvPr id="4" name="Slide Number Placeholder 3">
            <a:extLst>
              <a:ext uri="{FF2B5EF4-FFF2-40B4-BE49-F238E27FC236}">
                <a16:creationId xmlns:a16="http://schemas.microsoft.com/office/drawing/2014/main" id="{4BB3351D-E350-997B-03F0-5D5359A54F4A}"/>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899459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F925B3-9E02-CF09-00C0-37496D3B5873}"/>
              </a:ext>
            </a:extLst>
          </p:cNvPr>
          <p:cNvSpPr>
            <a:spLocks noGrp="1"/>
          </p:cNvSpPr>
          <p:nvPr>
            <p:ph type="sldNum" sz="quarter" idx="12"/>
          </p:nvPr>
        </p:nvSpPr>
        <p:spPr/>
        <p:txBody>
          <a:bodyPr/>
          <a:lstStyle/>
          <a:p>
            <a:fld id="{0B70DE20-B937-49F7-BDB4-D052E7C40283}" type="slidenum">
              <a:rPr lang="en-US" smtClean="0"/>
              <a:t>80</a:t>
            </a:fld>
            <a:endParaRPr lang="en-US"/>
          </a:p>
        </p:txBody>
      </p:sp>
      <p:pic>
        <p:nvPicPr>
          <p:cNvPr id="1028" name="Picture 4">
            <a:extLst>
              <a:ext uri="{FF2B5EF4-FFF2-40B4-BE49-F238E27FC236}">
                <a16:creationId xmlns:a16="http://schemas.microsoft.com/office/drawing/2014/main" id="{B33BCD98-D63B-A769-65A3-4E0568864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0"/>
            <a:ext cx="5829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37B2408-83DB-F4B6-FB6A-619DB51D71D8}"/>
              </a:ext>
            </a:extLst>
          </p:cNvPr>
          <p:cNvSpPr txBox="1"/>
          <p:nvPr/>
        </p:nvSpPr>
        <p:spPr>
          <a:xfrm>
            <a:off x="8610600" y="5494576"/>
            <a:ext cx="3490414" cy="861774"/>
          </a:xfrm>
          <a:prstGeom prst="rect">
            <a:avLst/>
          </a:prstGeom>
          <a:noFill/>
        </p:spPr>
        <p:txBody>
          <a:bodyPr wrap="square">
            <a:spAutoFit/>
          </a:bodyPr>
          <a:lstStyle/>
          <a:p>
            <a:r>
              <a:rPr lang="en-US" sz="1000" dirty="0"/>
              <a:t>Thermal/catalytic cracking of hydrocarbons for the production of olefins; a state-of-the-art review III: Process modeling and simulation,  Mohammad </a:t>
            </a:r>
            <a:r>
              <a:rPr lang="en-US" sz="1000" dirty="0" err="1"/>
              <a:t>Fakhroleslam</a:t>
            </a:r>
            <a:r>
              <a:rPr lang="en-US" sz="1000" dirty="0"/>
              <a:t>⁎, Seyed Mojtaba </a:t>
            </a:r>
            <a:r>
              <a:rPr lang="en-US" sz="1000" dirty="0" err="1"/>
              <a:t>Sadrameli</a:t>
            </a:r>
            <a:r>
              <a:rPr lang="en-US" sz="1000" dirty="0"/>
              <a:t>, </a:t>
            </a:r>
            <a:r>
              <a:rPr lang="fr-FR" sz="1000" dirty="0">
                <a:hlinkClick r:id="rId3" tooltip="Go to Fuel on ScienceDirect"/>
              </a:rPr>
              <a:t>Fuel</a:t>
            </a:r>
            <a:r>
              <a:rPr lang="fr-FR" sz="1000" dirty="0"/>
              <a:t>(</a:t>
            </a:r>
            <a:r>
              <a:rPr lang="fr-FR" sz="1000" dirty="0">
                <a:hlinkClick r:id="rId4" tooltip="Go to table of contents for this volume/issue"/>
              </a:rPr>
              <a:t>252</a:t>
            </a:r>
            <a:r>
              <a:rPr lang="fr-FR" sz="1000" dirty="0"/>
              <a:t>), 2019, 553-566</a:t>
            </a:r>
          </a:p>
          <a:p>
            <a:endParaRPr lang="en-IN" sz="1000" dirty="0"/>
          </a:p>
        </p:txBody>
      </p:sp>
      <p:sp>
        <p:nvSpPr>
          <p:cNvPr id="3" name="TextBox 2">
            <a:extLst>
              <a:ext uri="{FF2B5EF4-FFF2-40B4-BE49-F238E27FC236}">
                <a16:creationId xmlns:a16="http://schemas.microsoft.com/office/drawing/2014/main" id="{5A051DD8-5A4F-CBCE-2E87-E84EBEDE57AA}"/>
              </a:ext>
            </a:extLst>
          </p:cNvPr>
          <p:cNvSpPr txBox="1"/>
          <p:nvPr/>
        </p:nvSpPr>
        <p:spPr>
          <a:xfrm>
            <a:off x="10506786" y="3105834"/>
            <a:ext cx="2294813" cy="261610"/>
          </a:xfrm>
          <a:prstGeom prst="rect">
            <a:avLst/>
          </a:prstGeom>
          <a:noFill/>
        </p:spPr>
        <p:txBody>
          <a:bodyPr wrap="square">
            <a:spAutoFit/>
          </a:bodyPr>
          <a:lstStyle/>
          <a:p>
            <a:r>
              <a:rPr lang="en-IN" sz="1050" dirty="0"/>
              <a:t>Transfer Line Exchanger</a:t>
            </a:r>
          </a:p>
        </p:txBody>
      </p:sp>
      <p:sp>
        <p:nvSpPr>
          <p:cNvPr id="2" name="TextBox 1">
            <a:extLst>
              <a:ext uri="{FF2B5EF4-FFF2-40B4-BE49-F238E27FC236}">
                <a16:creationId xmlns:a16="http://schemas.microsoft.com/office/drawing/2014/main" id="{2D89BE04-7784-7BD3-1CFD-D96081E08509}"/>
              </a:ext>
            </a:extLst>
          </p:cNvPr>
          <p:cNvSpPr txBox="1"/>
          <p:nvPr/>
        </p:nvSpPr>
        <p:spPr>
          <a:xfrm>
            <a:off x="0" y="0"/>
            <a:ext cx="4793556" cy="523220"/>
          </a:xfrm>
          <a:prstGeom prst="rect">
            <a:avLst/>
          </a:prstGeom>
          <a:noFill/>
        </p:spPr>
        <p:txBody>
          <a:bodyPr wrap="none" rtlCol="0">
            <a:spAutoFit/>
          </a:bodyPr>
          <a:lstStyle/>
          <a:p>
            <a:r>
              <a:rPr lang="en-US" sz="2800" b="1" dirty="0">
                <a:solidFill>
                  <a:srgbClr val="002060"/>
                </a:solidFill>
              </a:rPr>
              <a:t>Naphtha Cracker- Main reactor</a:t>
            </a:r>
            <a:endParaRPr lang="en-IN" sz="2800" b="1" dirty="0">
              <a:solidFill>
                <a:srgbClr val="002060"/>
              </a:solidFill>
            </a:endParaRPr>
          </a:p>
        </p:txBody>
      </p:sp>
    </p:spTree>
    <p:extLst>
      <p:ext uri="{BB962C8B-B14F-4D97-AF65-F5344CB8AC3E}">
        <p14:creationId xmlns:p14="http://schemas.microsoft.com/office/powerpoint/2010/main" val="23951790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38" y="38648"/>
            <a:ext cx="11932124" cy="1039525"/>
          </a:xfrm>
        </p:spPr>
        <p:txBody>
          <a:bodyPr>
            <a:normAutofit/>
          </a:bodyPr>
          <a:lstStyle/>
          <a:p>
            <a:r>
              <a:rPr lang="en-US" sz="3250" b="1" dirty="0">
                <a:solidFill>
                  <a:srgbClr val="0070C0"/>
                </a:solidFill>
              </a:rPr>
              <a:t>Steam cracking of naphtha Olefins and Aromatics (BTX from pyrolysis gasoline)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81</a:t>
            </a:fld>
            <a:endParaRPr lang="en-US"/>
          </a:p>
        </p:txBody>
      </p:sp>
      <p:pic>
        <p:nvPicPr>
          <p:cNvPr id="4" name="Picture 3">
            <a:extLst>
              <a:ext uri="{FF2B5EF4-FFF2-40B4-BE49-F238E27FC236}">
                <a16:creationId xmlns:a16="http://schemas.microsoft.com/office/drawing/2014/main" id="{991CFC61-7F39-68C9-F229-CD9D44C68A27}"/>
              </a:ext>
            </a:extLst>
          </p:cNvPr>
          <p:cNvPicPr>
            <a:picLocks noChangeAspect="1"/>
          </p:cNvPicPr>
          <p:nvPr/>
        </p:nvPicPr>
        <p:blipFill>
          <a:blip r:embed="rId2"/>
          <a:stretch>
            <a:fillRect/>
          </a:stretch>
        </p:blipFill>
        <p:spPr>
          <a:xfrm>
            <a:off x="1833135" y="597731"/>
            <a:ext cx="9520665" cy="6221621"/>
          </a:xfrm>
          <a:prstGeom prst="rect">
            <a:avLst/>
          </a:prstGeom>
          <a:solidFill>
            <a:schemeClr val="accent2"/>
          </a:solidFill>
          <a:ln>
            <a:solidFill>
              <a:srgbClr val="7030A0"/>
            </a:solidFill>
          </a:ln>
        </p:spPr>
      </p:pic>
      <p:cxnSp>
        <p:nvCxnSpPr>
          <p:cNvPr id="9" name="Straight Arrow Connector 8">
            <a:extLst>
              <a:ext uri="{FF2B5EF4-FFF2-40B4-BE49-F238E27FC236}">
                <a16:creationId xmlns:a16="http://schemas.microsoft.com/office/drawing/2014/main" id="{4BD30F56-FA99-EA0F-D888-81DBA466663E}"/>
              </a:ext>
            </a:extLst>
          </p:cNvPr>
          <p:cNvCxnSpPr/>
          <p:nvPr/>
        </p:nvCxnSpPr>
        <p:spPr>
          <a:xfrm flipV="1">
            <a:off x="7529804" y="2817845"/>
            <a:ext cx="0" cy="186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0B298A5E-8018-701D-AC86-A25F3A7D75FE}"/>
              </a:ext>
            </a:extLst>
          </p:cNvPr>
          <p:cNvSpPr txBox="1"/>
          <p:nvPr/>
        </p:nvSpPr>
        <p:spPr>
          <a:xfrm>
            <a:off x="3435256" y="1637256"/>
            <a:ext cx="860945" cy="215444"/>
          </a:xfrm>
          <a:prstGeom prst="rect">
            <a:avLst/>
          </a:prstGeom>
          <a:noFill/>
        </p:spPr>
        <p:txBody>
          <a:bodyPr wrap="square">
            <a:spAutoFit/>
          </a:bodyPr>
          <a:lstStyle/>
          <a:p>
            <a:r>
              <a:rPr lang="en-IN" sz="800" dirty="0">
                <a:solidFill>
                  <a:srgbClr val="FF0000"/>
                </a:solidFill>
              </a:rPr>
              <a:t> 700–800 °C</a:t>
            </a:r>
          </a:p>
        </p:txBody>
      </p:sp>
      <p:sp>
        <p:nvSpPr>
          <p:cNvPr id="7" name="TextBox 6">
            <a:extLst>
              <a:ext uri="{FF2B5EF4-FFF2-40B4-BE49-F238E27FC236}">
                <a16:creationId xmlns:a16="http://schemas.microsoft.com/office/drawing/2014/main" id="{5BA6A245-241D-F369-A1ED-C3AC4F88D746}"/>
              </a:ext>
            </a:extLst>
          </p:cNvPr>
          <p:cNvSpPr txBox="1"/>
          <p:nvPr/>
        </p:nvSpPr>
        <p:spPr>
          <a:xfrm>
            <a:off x="4146644" y="1273076"/>
            <a:ext cx="6107372" cy="169277"/>
          </a:xfrm>
          <a:prstGeom prst="rect">
            <a:avLst/>
          </a:prstGeom>
          <a:noFill/>
        </p:spPr>
        <p:txBody>
          <a:bodyPr wrap="square">
            <a:spAutoFit/>
          </a:bodyPr>
          <a:lstStyle/>
          <a:p>
            <a:r>
              <a:rPr lang="en-IN" sz="500" b="0" i="0" dirty="0">
                <a:solidFill>
                  <a:srgbClr val="FF0000"/>
                </a:solidFill>
                <a:effectLst/>
                <a:latin typeface="ElsevierGulliver"/>
              </a:rPr>
              <a:t>300–425 °C</a:t>
            </a:r>
            <a:endParaRPr lang="en-IN" sz="500" dirty="0">
              <a:solidFill>
                <a:srgbClr val="FF0000"/>
              </a:solidFill>
            </a:endParaRPr>
          </a:p>
        </p:txBody>
      </p:sp>
      <p:sp>
        <p:nvSpPr>
          <p:cNvPr id="3" name="TextBox 2">
            <a:extLst>
              <a:ext uri="{FF2B5EF4-FFF2-40B4-BE49-F238E27FC236}">
                <a16:creationId xmlns:a16="http://schemas.microsoft.com/office/drawing/2014/main" id="{369608F6-CE4A-D031-6855-62D66B55C949}"/>
              </a:ext>
            </a:extLst>
          </p:cNvPr>
          <p:cNvSpPr txBox="1"/>
          <p:nvPr/>
        </p:nvSpPr>
        <p:spPr>
          <a:xfrm>
            <a:off x="7812283" y="6469888"/>
            <a:ext cx="1369286" cy="261610"/>
          </a:xfrm>
          <a:prstGeom prst="rect">
            <a:avLst/>
          </a:prstGeom>
          <a:noFill/>
        </p:spPr>
        <p:txBody>
          <a:bodyPr wrap="none" rtlCol="0">
            <a:spAutoFit/>
          </a:bodyPr>
          <a:lstStyle/>
          <a:p>
            <a:r>
              <a:rPr lang="en-US" sz="1100" dirty="0"/>
              <a:t>Dimethyl formamide</a:t>
            </a:r>
            <a:endParaRPr lang="en-IN" sz="1100" dirty="0"/>
          </a:p>
        </p:txBody>
      </p:sp>
    </p:spTree>
    <p:extLst>
      <p:ext uri="{BB962C8B-B14F-4D97-AF65-F5344CB8AC3E}">
        <p14:creationId xmlns:p14="http://schemas.microsoft.com/office/powerpoint/2010/main" val="40284408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CB732-325D-AECB-0F76-49774C085D3A}"/>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46663E2C-D124-FFEF-7798-57ACA7A49FC2}"/>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D03BD903-4B83-D7CD-5E8D-983365BC7234}"/>
              </a:ext>
            </a:extLst>
          </p:cNvPr>
          <p:cNvSpPr>
            <a:spLocks noGrp="1"/>
          </p:cNvSpPr>
          <p:nvPr>
            <p:ph type="sldNum" sz="quarter" idx="12"/>
          </p:nvPr>
        </p:nvSpPr>
        <p:spPr/>
        <p:txBody>
          <a:bodyPr/>
          <a:lstStyle/>
          <a:p>
            <a:fld id="{0B70DE20-B937-49F7-BDB4-D052E7C40283}" type="slidenum">
              <a:rPr lang="en-US" smtClean="0"/>
              <a:t>82</a:t>
            </a:fld>
            <a:endParaRPr lang="en-US"/>
          </a:p>
        </p:txBody>
      </p:sp>
    </p:spTree>
    <p:extLst>
      <p:ext uri="{BB962C8B-B14F-4D97-AF65-F5344CB8AC3E}">
        <p14:creationId xmlns:p14="http://schemas.microsoft.com/office/powerpoint/2010/main" val="3918468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27C82-5761-2809-26BA-FE9731AC5077}"/>
              </a:ext>
            </a:extLst>
          </p:cNvPr>
          <p:cNvSpPr>
            <a:spLocks noGrp="1"/>
          </p:cNvSpPr>
          <p:nvPr>
            <p:ph type="sldNum" sz="quarter" idx="12"/>
          </p:nvPr>
        </p:nvSpPr>
        <p:spPr/>
        <p:txBody>
          <a:bodyPr/>
          <a:lstStyle/>
          <a:p>
            <a:fld id="{0B70DE20-B937-49F7-BDB4-D052E7C40283}" type="slidenum">
              <a:rPr lang="en-US" smtClean="0"/>
              <a:t>83</a:t>
            </a:fld>
            <a:endParaRPr lang="en-US"/>
          </a:p>
        </p:txBody>
      </p:sp>
      <p:graphicFrame>
        <p:nvGraphicFramePr>
          <p:cNvPr id="3" name="Table 2">
            <a:extLst>
              <a:ext uri="{FF2B5EF4-FFF2-40B4-BE49-F238E27FC236}">
                <a16:creationId xmlns:a16="http://schemas.microsoft.com/office/drawing/2014/main" id="{9F020349-654E-5243-C9B3-D09FE2C9D6B4}"/>
              </a:ext>
            </a:extLst>
          </p:cNvPr>
          <p:cNvGraphicFramePr>
            <a:graphicFrameLocks noGrp="1"/>
          </p:cNvGraphicFramePr>
          <p:nvPr/>
        </p:nvGraphicFramePr>
        <p:xfrm>
          <a:off x="1350931" y="1079454"/>
          <a:ext cx="9098252" cy="4729572"/>
        </p:xfrm>
        <a:graphic>
          <a:graphicData uri="http://schemas.openxmlformats.org/drawingml/2006/table">
            <a:tbl>
              <a:tblPr>
                <a:tableStyleId>{35758FB7-9AC5-4552-8A53-C91805E547FA}</a:tableStyleId>
              </a:tblPr>
              <a:tblGrid>
                <a:gridCol w="2274563">
                  <a:extLst>
                    <a:ext uri="{9D8B030D-6E8A-4147-A177-3AD203B41FA5}">
                      <a16:colId xmlns:a16="http://schemas.microsoft.com/office/drawing/2014/main" val="2241976104"/>
                    </a:ext>
                  </a:extLst>
                </a:gridCol>
                <a:gridCol w="2274563">
                  <a:extLst>
                    <a:ext uri="{9D8B030D-6E8A-4147-A177-3AD203B41FA5}">
                      <a16:colId xmlns:a16="http://schemas.microsoft.com/office/drawing/2014/main" val="79598521"/>
                    </a:ext>
                  </a:extLst>
                </a:gridCol>
                <a:gridCol w="2274563">
                  <a:extLst>
                    <a:ext uri="{9D8B030D-6E8A-4147-A177-3AD203B41FA5}">
                      <a16:colId xmlns:a16="http://schemas.microsoft.com/office/drawing/2014/main" val="760059105"/>
                    </a:ext>
                  </a:extLst>
                </a:gridCol>
                <a:gridCol w="2274563">
                  <a:extLst>
                    <a:ext uri="{9D8B030D-6E8A-4147-A177-3AD203B41FA5}">
                      <a16:colId xmlns:a16="http://schemas.microsoft.com/office/drawing/2014/main" val="778009112"/>
                    </a:ext>
                  </a:extLst>
                </a:gridCol>
              </a:tblGrid>
              <a:tr h="316461">
                <a:tc>
                  <a:txBody>
                    <a:bodyPr/>
                    <a:lstStyle/>
                    <a:p>
                      <a:pPr>
                        <a:buNone/>
                      </a:pPr>
                      <a:r>
                        <a:rPr lang="en-IN" sz="1800" b="1" dirty="0"/>
                        <a:t>Column</a:t>
                      </a:r>
                    </a:p>
                  </a:txBody>
                  <a:tcPr marL="79115" marR="79115" marT="39558" marB="39558" anchor="ctr">
                    <a:solidFill>
                      <a:schemeClr val="accent4">
                        <a:lumMod val="40000"/>
                        <a:lumOff val="60000"/>
                      </a:schemeClr>
                    </a:solidFill>
                  </a:tcPr>
                </a:tc>
                <a:tc>
                  <a:txBody>
                    <a:bodyPr/>
                    <a:lstStyle/>
                    <a:p>
                      <a:pPr>
                        <a:buNone/>
                      </a:pPr>
                      <a:r>
                        <a:rPr lang="en-IN" sz="1800" b="1" dirty="0"/>
                        <a:t>Main Function</a:t>
                      </a:r>
                    </a:p>
                  </a:txBody>
                  <a:tcPr marL="79115" marR="79115" marT="39558" marB="39558" anchor="ctr">
                    <a:solidFill>
                      <a:schemeClr val="accent4">
                        <a:lumMod val="40000"/>
                        <a:lumOff val="60000"/>
                      </a:schemeClr>
                    </a:solidFill>
                  </a:tcPr>
                </a:tc>
                <a:tc>
                  <a:txBody>
                    <a:bodyPr/>
                    <a:lstStyle/>
                    <a:p>
                      <a:pPr>
                        <a:buNone/>
                      </a:pPr>
                      <a:r>
                        <a:rPr lang="en-IN" sz="1800" b="1"/>
                        <a:t>Temperature Range</a:t>
                      </a:r>
                    </a:p>
                  </a:txBody>
                  <a:tcPr marL="79115" marR="79115" marT="39558" marB="39558" anchor="ctr">
                    <a:solidFill>
                      <a:schemeClr val="accent4">
                        <a:lumMod val="40000"/>
                        <a:lumOff val="60000"/>
                      </a:schemeClr>
                    </a:solidFill>
                  </a:tcPr>
                </a:tc>
                <a:tc>
                  <a:txBody>
                    <a:bodyPr/>
                    <a:lstStyle/>
                    <a:p>
                      <a:pPr>
                        <a:buNone/>
                      </a:pPr>
                      <a:r>
                        <a:rPr lang="en-IN" sz="1800" b="1" dirty="0"/>
                        <a:t>Pressure Range</a:t>
                      </a:r>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900916798"/>
                  </a:ext>
                </a:extLst>
              </a:tr>
              <a:tr h="791152">
                <a:tc>
                  <a:txBody>
                    <a:bodyPr/>
                    <a:lstStyle/>
                    <a:p>
                      <a:pPr>
                        <a:buNone/>
                      </a:pPr>
                      <a:r>
                        <a:rPr lang="en-IN" sz="1600" b="1" dirty="0" err="1"/>
                        <a:t>Demethanizer</a:t>
                      </a:r>
                      <a:endParaRPr lang="en-IN" sz="1600" dirty="0"/>
                    </a:p>
                  </a:txBody>
                  <a:tcPr marL="79115" marR="79115" marT="39558" marB="39558" anchor="ctr">
                    <a:solidFill>
                      <a:schemeClr val="accent4">
                        <a:lumMod val="40000"/>
                        <a:lumOff val="60000"/>
                      </a:schemeClr>
                    </a:solidFill>
                  </a:tcPr>
                </a:tc>
                <a:tc>
                  <a:txBody>
                    <a:bodyPr/>
                    <a:lstStyle/>
                    <a:p>
                      <a:pPr>
                        <a:buNone/>
                      </a:pPr>
                      <a:r>
                        <a:rPr lang="en-US" sz="1600"/>
                        <a:t>Removes methane and hydrogen from heavier hydrocarbons</a:t>
                      </a:r>
                    </a:p>
                  </a:txBody>
                  <a:tcPr marL="79115" marR="79115" marT="39558" marB="39558" anchor="ctr">
                    <a:solidFill>
                      <a:schemeClr val="accent4">
                        <a:lumMod val="40000"/>
                        <a:lumOff val="60000"/>
                      </a:schemeClr>
                    </a:solidFill>
                  </a:tcPr>
                </a:tc>
                <a:tc>
                  <a:txBody>
                    <a:bodyPr/>
                    <a:lstStyle/>
                    <a:p>
                      <a:pPr>
                        <a:buNone/>
                      </a:pPr>
                      <a:r>
                        <a:rPr lang="en-US" sz="1600" b="1" dirty="0"/>
                        <a:t>−95 to −100 °C (top)</a:t>
                      </a:r>
                      <a:r>
                        <a:rPr lang="en-US" sz="1600" dirty="0"/>
                        <a:t>, </a:t>
                      </a:r>
                      <a:r>
                        <a:rPr lang="en-US" sz="1600" b="1" dirty="0"/>
                        <a:t>−30 to −40 °C (bottom)</a:t>
                      </a:r>
                      <a:endParaRPr lang="en-US" sz="1600" dirty="0"/>
                    </a:p>
                  </a:txBody>
                  <a:tcPr marL="79115" marR="79115" marT="39558" marB="39558" anchor="ctr">
                    <a:solidFill>
                      <a:schemeClr val="accent4">
                        <a:lumMod val="40000"/>
                        <a:lumOff val="60000"/>
                      </a:schemeClr>
                    </a:solidFill>
                  </a:tcPr>
                </a:tc>
                <a:tc>
                  <a:txBody>
                    <a:bodyPr/>
                    <a:lstStyle/>
                    <a:p>
                      <a:pPr>
                        <a:buNone/>
                      </a:pPr>
                      <a:r>
                        <a:rPr lang="en-IN" sz="1600" b="1" dirty="0"/>
                        <a:t>25–35 bar</a:t>
                      </a:r>
                      <a:endParaRPr lang="en-IN" sz="1600" dirty="0"/>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2509864090"/>
                  </a:ext>
                </a:extLst>
              </a:tr>
              <a:tr h="553807">
                <a:tc>
                  <a:txBody>
                    <a:bodyPr/>
                    <a:lstStyle/>
                    <a:p>
                      <a:pPr>
                        <a:buNone/>
                      </a:pPr>
                      <a:r>
                        <a:rPr lang="en-IN" sz="1600" b="1"/>
                        <a:t>Deethanizer</a:t>
                      </a:r>
                      <a:endParaRPr lang="en-IN" sz="1600"/>
                    </a:p>
                  </a:txBody>
                  <a:tcPr marL="79115" marR="79115" marT="39558" marB="39558" anchor="ctr">
                    <a:solidFill>
                      <a:schemeClr val="accent4">
                        <a:lumMod val="40000"/>
                        <a:lumOff val="60000"/>
                      </a:schemeClr>
                    </a:solidFill>
                  </a:tcPr>
                </a:tc>
                <a:tc>
                  <a:txBody>
                    <a:bodyPr/>
                    <a:lstStyle/>
                    <a:p>
                      <a:pPr>
                        <a:buNone/>
                      </a:pPr>
                      <a:r>
                        <a:rPr lang="en-IN" sz="1600"/>
                        <a:t>Separates C₂ components from C₃+ hydrocarbons</a:t>
                      </a:r>
                    </a:p>
                  </a:txBody>
                  <a:tcPr marL="79115" marR="79115" marT="39558" marB="39558" anchor="ctr">
                    <a:solidFill>
                      <a:schemeClr val="accent4">
                        <a:lumMod val="40000"/>
                        <a:lumOff val="60000"/>
                      </a:schemeClr>
                    </a:solidFill>
                  </a:tcPr>
                </a:tc>
                <a:tc>
                  <a:txBody>
                    <a:bodyPr/>
                    <a:lstStyle/>
                    <a:p>
                      <a:pPr>
                        <a:buNone/>
                      </a:pPr>
                      <a:r>
                        <a:rPr lang="en-US" sz="1600" b="1"/>
                        <a:t>−20 to −30 °C (top)</a:t>
                      </a:r>
                      <a:r>
                        <a:rPr lang="en-US" sz="1600"/>
                        <a:t>, </a:t>
                      </a:r>
                      <a:r>
                        <a:rPr lang="en-US" sz="1600" b="1"/>
                        <a:t>50–80 °C (bottom)</a:t>
                      </a:r>
                      <a:endParaRPr lang="en-US" sz="1600"/>
                    </a:p>
                  </a:txBody>
                  <a:tcPr marL="79115" marR="79115" marT="39558" marB="39558" anchor="ctr">
                    <a:solidFill>
                      <a:schemeClr val="accent4">
                        <a:lumMod val="40000"/>
                        <a:lumOff val="60000"/>
                      </a:schemeClr>
                    </a:solidFill>
                  </a:tcPr>
                </a:tc>
                <a:tc>
                  <a:txBody>
                    <a:bodyPr/>
                    <a:lstStyle/>
                    <a:p>
                      <a:pPr>
                        <a:buNone/>
                      </a:pPr>
                      <a:r>
                        <a:rPr lang="en-IN" sz="1600" b="1"/>
                        <a:t>15–25 bar</a:t>
                      </a:r>
                      <a:endParaRPr lang="en-IN" sz="1600"/>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3582798981"/>
                  </a:ext>
                </a:extLst>
              </a:tr>
              <a:tr h="553807">
                <a:tc>
                  <a:txBody>
                    <a:bodyPr/>
                    <a:lstStyle/>
                    <a:p>
                      <a:pPr>
                        <a:buNone/>
                      </a:pPr>
                      <a:r>
                        <a:rPr lang="en-IN" sz="1600" b="1"/>
                        <a:t>C₂ Splitter (Ethylene/Ethane splitter)</a:t>
                      </a:r>
                      <a:endParaRPr lang="en-IN" sz="1600"/>
                    </a:p>
                  </a:txBody>
                  <a:tcPr marL="79115" marR="79115" marT="39558" marB="39558" anchor="ctr">
                    <a:solidFill>
                      <a:schemeClr val="accent4">
                        <a:lumMod val="40000"/>
                        <a:lumOff val="60000"/>
                      </a:schemeClr>
                    </a:solidFill>
                  </a:tcPr>
                </a:tc>
                <a:tc>
                  <a:txBody>
                    <a:bodyPr/>
                    <a:lstStyle/>
                    <a:p>
                      <a:pPr>
                        <a:buNone/>
                      </a:pPr>
                      <a:r>
                        <a:rPr lang="en-IN" sz="1600"/>
                        <a:t>Separates ethylene from ethane</a:t>
                      </a:r>
                    </a:p>
                  </a:txBody>
                  <a:tcPr marL="79115" marR="79115" marT="39558" marB="39558" anchor="ctr">
                    <a:solidFill>
                      <a:schemeClr val="accent4">
                        <a:lumMod val="40000"/>
                        <a:lumOff val="60000"/>
                      </a:schemeClr>
                    </a:solidFill>
                  </a:tcPr>
                </a:tc>
                <a:tc>
                  <a:txBody>
                    <a:bodyPr/>
                    <a:lstStyle/>
                    <a:p>
                      <a:pPr>
                        <a:buNone/>
                      </a:pPr>
                      <a:r>
                        <a:rPr lang="en-US" sz="1600" b="1"/>
                        <a:t>−10 to 10 °C (top)</a:t>
                      </a:r>
                      <a:r>
                        <a:rPr lang="en-US" sz="1600"/>
                        <a:t>, </a:t>
                      </a:r>
                      <a:r>
                        <a:rPr lang="en-US" sz="1600" b="1"/>
                        <a:t>70–90 °C (bottom)</a:t>
                      </a:r>
                      <a:endParaRPr lang="en-US" sz="1600"/>
                    </a:p>
                  </a:txBody>
                  <a:tcPr marL="79115" marR="79115" marT="39558" marB="39558" anchor="ctr">
                    <a:solidFill>
                      <a:schemeClr val="accent4">
                        <a:lumMod val="40000"/>
                        <a:lumOff val="60000"/>
                      </a:schemeClr>
                    </a:solidFill>
                  </a:tcPr>
                </a:tc>
                <a:tc>
                  <a:txBody>
                    <a:bodyPr/>
                    <a:lstStyle/>
                    <a:p>
                      <a:pPr>
                        <a:buNone/>
                      </a:pPr>
                      <a:r>
                        <a:rPr lang="en-IN" sz="1600" b="1"/>
                        <a:t>15–25 bar</a:t>
                      </a:r>
                      <a:endParaRPr lang="en-IN" sz="1600"/>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3426279442"/>
                  </a:ext>
                </a:extLst>
              </a:tr>
              <a:tr h="553807">
                <a:tc>
                  <a:txBody>
                    <a:bodyPr/>
                    <a:lstStyle/>
                    <a:p>
                      <a:pPr>
                        <a:buNone/>
                      </a:pPr>
                      <a:r>
                        <a:rPr lang="en-IN" sz="1600" b="1"/>
                        <a:t>Depropanizer</a:t>
                      </a:r>
                      <a:endParaRPr lang="en-IN" sz="1600"/>
                    </a:p>
                  </a:txBody>
                  <a:tcPr marL="79115" marR="79115" marT="39558" marB="39558" anchor="ctr">
                    <a:solidFill>
                      <a:schemeClr val="accent4">
                        <a:lumMod val="40000"/>
                        <a:lumOff val="60000"/>
                      </a:schemeClr>
                    </a:solidFill>
                  </a:tcPr>
                </a:tc>
                <a:tc>
                  <a:txBody>
                    <a:bodyPr/>
                    <a:lstStyle/>
                    <a:p>
                      <a:pPr>
                        <a:buNone/>
                      </a:pPr>
                      <a:r>
                        <a:rPr lang="en-IN" sz="1600"/>
                        <a:t>Separates C₃ hydrocarbons from C₄+</a:t>
                      </a:r>
                    </a:p>
                  </a:txBody>
                  <a:tcPr marL="79115" marR="79115" marT="39558" marB="39558" anchor="ctr">
                    <a:solidFill>
                      <a:schemeClr val="accent4">
                        <a:lumMod val="40000"/>
                        <a:lumOff val="60000"/>
                      </a:schemeClr>
                    </a:solidFill>
                  </a:tcPr>
                </a:tc>
                <a:tc>
                  <a:txBody>
                    <a:bodyPr/>
                    <a:lstStyle/>
                    <a:p>
                      <a:pPr>
                        <a:buNone/>
                      </a:pPr>
                      <a:r>
                        <a:rPr lang="en-US" sz="1600" b="1"/>
                        <a:t>30–40 °C (top)</a:t>
                      </a:r>
                      <a:r>
                        <a:rPr lang="en-US" sz="1600"/>
                        <a:t>, </a:t>
                      </a:r>
                      <a:r>
                        <a:rPr lang="en-US" sz="1600" b="1"/>
                        <a:t>100–120 °C (bottom)</a:t>
                      </a:r>
                      <a:endParaRPr lang="en-US" sz="1600"/>
                    </a:p>
                  </a:txBody>
                  <a:tcPr marL="79115" marR="79115" marT="39558" marB="39558" anchor="ctr">
                    <a:solidFill>
                      <a:schemeClr val="accent4">
                        <a:lumMod val="40000"/>
                        <a:lumOff val="60000"/>
                      </a:schemeClr>
                    </a:solidFill>
                  </a:tcPr>
                </a:tc>
                <a:tc>
                  <a:txBody>
                    <a:bodyPr/>
                    <a:lstStyle/>
                    <a:p>
                      <a:pPr>
                        <a:buNone/>
                      </a:pPr>
                      <a:r>
                        <a:rPr lang="en-IN" sz="1600" b="1"/>
                        <a:t>10–18 bar</a:t>
                      </a:r>
                      <a:endParaRPr lang="en-IN" sz="1600"/>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2579462858"/>
                  </a:ext>
                </a:extLst>
              </a:tr>
              <a:tr h="791152">
                <a:tc>
                  <a:txBody>
                    <a:bodyPr/>
                    <a:lstStyle/>
                    <a:p>
                      <a:pPr>
                        <a:buNone/>
                      </a:pPr>
                      <a:r>
                        <a:rPr lang="en-IN" sz="1600" b="1"/>
                        <a:t>Debutanizer / Debutenizer</a:t>
                      </a:r>
                      <a:endParaRPr lang="en-IN" sz="1600"/>
                    </a:p>
                  </a:txBody>
                  <a:tcPr marL="79115" marR="79115" marT="39558" marB="39558" anchor="ctr">
                    <a:solidFill>
                      <a:schemeClr val="accent4">
                        <a:lumMod val="40000"/>
                        <a:lumOff val="60000"/>
                      </a:schemeClr>
                    </a:solidFill>
                  </a:tcPr>
                </a:tc>
                <a:tc>
                  <a:txBody>
                    <a:bodyPr/>
                    <a:lstStyle/>
                    <a:p>
                      <a:pPr>
                        <a:buNone/>
                      </a:pPr>
                      <a:r>
                        <a:rPr lang="en-US" sz="1600"/>
                        <a:t>Separates C₄ components from heavier hydrocarbons</a:t>
                      </a:r>
                    </a:p>
                  </a:txBody>
                  <a:tcPr marL="79115" marR="79115" marT="39558" marB="39558" anchor="ctr">
                    <a:solidFill>
                      <a:schemeClr val="accent4">
                        <a:lumMod val="40000"/>
                        <a:lumOff val="60000"/>
                      </a:schemeClr>
                    </a:solidFill>
                  </a:tcPr>
                </a:tc>
                <a:tc>
                  <a:txBody>
                    <a:bodyPr/>
                    <a:lstStyle/>
                    <a:p>
                      <a:pPr>
                        <a:buNone/>
                      </a:pPr>
                      <a:r>
                        <a:rPr lang="en-US" sz="1600" b="1"/>
                        <a:t>40–60 °C (top)</a:t>
                      </a:r>
                      <a:r>
                        <a:rPr lang="en-US" sz="1600"/>
                        <a:t>, </a:t>
                      </a:r>
                      <a:r>
                        <a:rPr lang="en-US" sz="1600" b="1"/>
                        <a:t>120–150 °C (bottom)</a:t>
                      </a:r>
                      <a:endParaRPr lang="en-US" sz="1600"/>
                    </a:p>
                  </a:txBody>
                  <a:tcPr marL="79115" marR="79115" marT="39558" marB="39558" anchor="ctr">
                    <a:solidFill>
                      <a:schemeClr val="accent4">
                        <a:lumMod val="40000"/>
                        <a:lumOff val="60000"/>
                      </a:schemeClr>
                    </a:solidFill>
                  </a:tcPr>
                </a:tc>
                <a:tc>
                  <a:txBody>
                    <a:bodyPr/>
                    <a:lstStyle/>
                    <a:p>
                      <a:pPr>
                        <a:buNone/>
                      </a:pPr>
                      <a:r>
                        <a:rPr lang="en-IN" sz="1600" b="1"/>
                        <a:t>5–12 bar</a:t>
                      </a:r>
                      <a:endParaRPr lang="en-IN" sz="1600"/>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2861403795"/>
                  </a:ext>
                </a:extLst>
              </a:tr>
              <a:tr h="791152">
                <a:tc>
                  <a:txBody>
                    <a:bodyPr/>
                    <a:lstStyle/>
                    <a:p>
                      <a:pPr>
                        <a:buNone/>
                      </a:pPr>
                      <a:r>
                        <a:rPr lang="en-IN" sz="1600" b="1" dirty="0"/>
                        <a:t>C₃ Splitter (Propylene/Propane splitter)</a:t>
                      </a:r>
                      <a:endParaRPr lang="en-IN" sz="1600" dirty="0"/>
                    </a:p>
                  </a:txBody>
                  <a:tcPr marL="79115" marR="79115" marT="39558" marB="39558" anchor="ctr">
                    <a:solidFill>
                      <a:schemeClr val="accent4">
                        <a:lumMod val="40000"/>
                        <a:lumOff val="60000"/>
                      </a:schemeClr>
                    </a:solidFill>
                  </a:tcPr>
                </a:tc>
                <a:tc>
                  <a:txBody>
                    <a:bodyPr/>
                    <a:lstStyle/>
                    <a:p>
                      <a:pPr>
                        <a:buNone/>
                      </a:pPr>
                      <a:r>
                        <a:rPr lang="en-IN" sz="1600"/>
                        <a:t>Separates propylene from propane</a:t>
                      </a:r>
                    </a:p>
                  </a:txBody>
                  <a:tcPr marL="79115" marR="79115" marT="39558" marB="39558" anchor="ctr">
                    <a:solidFill>
                      <a:schemeClr val="accent4">
                        <a:lumMod val="40000"/>
                        <a:lumOff val="60000"/>
                      </a:schemeClr>
                    </a:solidFill>
                  </a:tcPr>
                </a:tc>
                <a:tc>
                  <a:txBody>
                    <a:bodyPr/>
                    <a:lstStyle/>
                    <a:p>
                      <a:pPr>
                        <a:buNone/>
                      </a:pPr>
                      <a:r>
                        <a:rPr lang="en-US" sz="1600" b="1"/>
                        <a:t>35–45 °C (top)</a:t>
                      </a:r>
                      <a:r>
                        <a:rPr lang="en-US" sz="1600"/>
                        <a:t>, </a:t>
                      </a:r>
                      <a:r>
                        <a:rPr lang="en-US" sz="1600" b="1"/>
                        <a:t>120–150 °C (bottom)</a:t>
                      </a:r>
                      <a:endParaRPr lang="en-US" sz="1600"/>
                    </a:p>
                  </a:txBody>
                  <a:tcPr marL="79115" marR="79115" marT="39558" marB="39558" anchor="ctr">
                    <a:solidFill>
                      <a:schemeClr val="accent4">
                        <a:lumMod val="40000"/>
                        <a:lumOff val="60000"/>
                      </a:schemeClr>
                    </a:solidFill>
                  </a:tcPr>
                </a:tc>
                <a:tc>
                  <a:txBody>
                    <a:bodyPr/>
                    <a:lstStyle/>
                    <a:p>
                      <a:pPr>
                        <a:buNone/>
                      </a:pPr>
                      <a:r>
                        <a:rPr lang="en-IN" sz="1600" b="1" dirty="0"/>
                        <a:t>16–22 bar</a:t>
                      </a:r>
                      <a:endParaRPr lang="en-IN" sz="1600" dirty="0"/>
                    </a:p>
                  </a:txBody>
                  <a:tcPr marL="79115" marR="79115" marT="39558" marB="39558" anchor="ctr">
                    <a:solidFill>
                      <a:schemeClr val="accent4">
                        <a:lumMod val="40000"/>
                        <a:lumOff val="60000"/>
                      </a:schemeClr>
                    </a:solidFill>
                  </a:tcPr>
                </a:tc>
                <a:extLst>
                  <a:ext uri="{0D108BD9-81ED-4DB2-BD59-A6C34878D82A}">
                    <a16:rowId xmlns:a16="http://schemas.microsoft.com/office/drawing/2014/main" val="1958093570"/>
                  </a:ext>
                </a:extLst>
              </a:tr>
            </a:tbl>
          </a:graphicData>
        </a:graphic>
      </p:graphicFrame>
    </p:spTree>
    <p:extLst>
      <p:ext uri="{BB962C8B-B14F-4D97-AF65-F5344CB8AC3E}">
        <p14:creationId xmlns:p14="http://schemas.microsoft.com/office/powerpoint/2010/main" val="3900668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BC0C62-AA69-8E01-6B68-E5898415D52F}"/>
              </a:ext>
            </a:extLst>
          </p:cNvPr>
          <p:cNvSpPr>
            <a:spLocks noGrp="1"/>
          </p:cNvSpPr>
          <p:nvPr>
            <p:ph type="sldNum" sz="quarter" idx="12"/>
          </p:nvPr>
        </p:nvSpPr>
        <p:spPr/>
        <p:txBody>
          <a:bodyPr/>
          <a:lstStyle/>
          <a:p>
            <a:fld id="{0B70DE20-B937-49F7-BDB4-D052E7C40283}" type="slidenum">
              <a:rPr lang="en-US" smtClean="0"/>
              <a:t>84</a:t>
            </a:fld>
            <a:endParaRPr lang="en-US"/>
          </a:p>
        </p:txBody>
      </p:sp>
      <p:sp>
        <p:nvSpPr>
          <p:cNvPr id="4" name="TextBox 3">
            <a:extLst>
              <a:ext uri="{FF2B5EF4-FFF2-40B4-BE49-F238E27FC236}">
                <a16:creationId xmlns:a16="http://schemas.microsoft.com/office/drawing/2014/main" id="{96250A6B-E341-14FD-C65A-8CF41CE3D269}"/>
              </a:ext>
            </a:extLst>
          </p:cNvPr>
          <p:cNvSpPr txBox="1"/>
          <p:nvPr/>
        </p:nvSpPr>
        <p:spPr>
          <a:xfrm>
            <a:off x="163773" y="192073"/>
            <a:ext cx="11864454" cy="6665927"/>
          </a:xfrm>
          <a:prstGeom prst="rect">
            <a:avLst/>
          </a:prstGeom>
          <a:noFill/>
        </p:spPr>
        <p:txBody>
          <a:bodyPr wrap="square">
            <a:spAutoFit/>
          </a:bodyPr>
          <a:lstStyle/>
          <a:p>
            <a:pPr algn="l">
              <a:lnSpc>
                <a:spcPts val="2250"/>
              </a:lnSpc>
              <a:buNone/>
            </a:pPr>
            <a:r>
              <a:rPr lang="en-US" sz="4400" b="1" i="0" dirty="0">
                <a:solidFill>
                  <a:srgbClr val="1F1F1F"/>
                </a:solidFill>
                <a:effectLst/>
                <a:latin typeface="ElsevierGulliver"/>
              </a:rPr>
              <a:t>Cracking furnaces</a:t>
            </a:r>
          </a:p>
          <a:p>
            <a:pPr algn="l">
              <a:buNone/>
            </a:pPr>
            <a:r>
              <a:rPr lang="en-US" sz="2400" b="0" i="0" dirty="0">
                <a:solidFill>
                  <a:srgbClr val="1F1F1F"/>
                </a:solidFill>
                <a:effectLst/>
                <a:latin typeface="ElsevierGulliver"/>
              </a:rPr>
              <a:t>Cracking furnaces are considered to be as a heart of the </a:t>
            </a:r>
            <a:r>
              <a:rPr lang="en-US" sz="2400" b="0" i="0" dirty="0">
                <a:solidFill>
                  <a:srgbClr val="1F1F1F"/>
                </a:solidFill>
                <a:effectLst/>
                <a:latin typeface="ElsevierGulliver"/>
                <a:hlinkClick r:id="rId2" tooltip="Learn more about olefin from ScienceDirect's AI-generated Topic Pages"/>
              </a:rPr>
              <a:t>olefin</a:t>
            </a:r>
            <a:r>
              <a:rPr lang="en-US" sz="2400" b="0" i="0" dirty="0">
                <a:solidFill>
                  <a:srgbClr val="1F1F1F"/>
                </a:solidFill>
                <a:effectLst/>
                <a:latin typeface="ElsevierGulliver"/>
              </a:rPr>
              <a:t> plant due to their importance in the production of the raw materials for the downstream processes. Each furnace is divided into three sections; radiation section or firebox, convection section and a stack as illustrated in Fig. 3. The radically chemical reactions which take place in a fraction of second (0.4–1 s) in the tubular reactors (millisecond reactors) suspended in the firebox of the cracking furnaces are highly endothermic. The required heat of the reaction is provided via several burners which are located mainly on the side walls facing the tubular reactors, and also on the floor of the firebox to provide the temperature uniformity around the reactor tubes. The required fuel gas for the firing system is recycled from the top of </a:t>
            </a:r>
            <a:r>
              <a:rPr lang="en-US" sz="2400" b="0" i="0" dirty="0" err="1">
                <a:solidFill>
                  <a:srgbClr val="1F1F1F"/>
                </a:solidFill>
                <a:effectLst/>
                <a:latin typeface="ElsevierGulliver"/>
              </a:rPr>
              <a:t>demethanizer</a:t>
            </a:r>
            <a:r>
              <a:rPr lang="en-US" sz="2400" b="0" i="0" dirty="0">
                <a:solidFill>
                  <a:srgbClr val="1F1F1F"/>
                </a:solidFill>
                <a:effectLst/>
                <a:latin typeface="ElsevierGulliver"/>
              </a:rPr>
              <a:t> in the separation section and is mixed with a design excess air of approximately 10% in the burners. An induced draft fan on the stack provides the draft to the firebox. Dilution Steam (DS) with a ratio of 0.3–1.0 kg/kg of hydrocarbon depending on the type of feedstock (0.3 for ethane and 1.0 for gasoil) is added to the feed to increase its temperature and also to lower the hydrocarbon </a:t>
            </a:r>
            <a:r>
              <a:rPr lang="en-US" sz="2400" b="0" i="0" dirty="0">
                <a:effectLst/>
                <a:latin typeface="ElsevierGulliver"/>
                <a:hlinkClick r:id="rId3" tooltip="Learn more about partial pressure from ScienceDirect's AI-generated Topic Pages">
                  <a:extLst>
                    <a:ext uri="{A12FA001-AC4F-418D-AE19-62706E023703}">
                      <ahyp:hlinkClr xmlns:ahyp="http://schemas.microsoft.com/office/drawing/2018/hyperlinkcolor" val="tx"/>
                    </a:ext>
                  </a:extLst>
                </a:hlinkClick>
              </a:rPr>
              <a:t>partial pressure</a:t>
            </a:r>
            <a:r>
              <a:rPr lang="en-US" sz="2400" b="0" i="0" dirty="0">
                <a:effectLst/>
                <a:latin typeface="ElsevierGulliver"/>
              </a:rPr>
              <a:t> and dilute the feed especially for the </a:t>
            </a:r>
            <a:r>
              <a:rPr lang="en-US" sz="2400" b="0" i="0" dirty="0">
                <a:effectLst/>
                <a:latin typeface="ElsevierGulliver"/>
                <a:hlinkClick r:id="rId4" tooltip="Learn more about heavier hydrocarbons from ScienceDirect's AI-generated Topic Pages">
                  <a:extLst>
                    <a:ext uri="{A12FA001-AC4F-418D-AE19-62706E023703}">
                      <ahyp:hlinkClr xmlns:ahyp="http://schemas.microsoft.com/office/drawing/2018/hyperlinkcolor" val="tx"/>
                    </a:ext>
                  </a:extLst>
                </a:hlinkClick>
              </a:rPr>
              <a:t>heavier hydrocarbons</a:t>
            </a:r>
            <a:r>
              <a:rPr lang="en-US" sz="2400" b="0" i="0" dirty="0">
                <a:effectLst/>
                <a:latin typeface="ElsevierGulliver"/>
              </a:rPr>
              <a:t>. The hot </a:t>
            </a:r>
            <a:r>
              <a:rPr lang="en-US" sz="2400" b="0" i="0" dirty="0">
                <a:effectLst/>
                <a:latin typeface="ElsevierGulliver"/>
                <a:hlinkClick r:id="rId5" tooltip="Learn more about flue gases from ScienceDirect's AI-generated Topic Pages">
                  <a:extLst>
                    <a:ext uri="{A12FA001-AC4F-418D-AE19-62706E023703}">
                      <ahyp:hlinkClr xmlns:ahyp="http://schemas.microsoft.com/office/drawing/2018/hyperlinkcolor" val="tx"/>
                    </a:ext>
                  </a:extLst>
                </a:hlinkClick>
              </a:rPr>
              <a:t>flue gases</a:t>
            </a:r>
            <a:r>
              <a:rPr lang="en-US" sz="2400" b="0" i="0" dirty="0">
                <a:effectLst/>
                <a:latin typeface="ElsevierGulliver"/>
              </a:rPr>
              <a:t> leaving the radiant section of the furnace are routed to the convection section where the </a:t>
            </a:r>
            <a:r>
              <a:rPr lang="en-US" sz="2400" b="0" i="0" dirty="0">
                <a:effectLst/>
                <a:latin typeface="ElsevierGulliver"/>
                <a:hlinkClick r:id="rId5" tooltip="Learn more about flue gas from ScienceDirect's AI-generated Topic Pages">
                  <a:extLst>
                    <a:ext uri="{A12FA001-AC4F-418D-AE19-62706E023703}">
                      <ahyp:hlinkClr xmlns:ahyp="http://schemas.microsoft.com/office/drawing/2018/hyperlinkcolor" val="tx"/>
                    </a:ext>
                  </a:extLst>
                </a:hlinkClick>
              </a:rPr>
              <a:t>flue gas</a:t>
            </a:r>
            <a:r>
              <a:rPr lang="en-US" sz="2400" b="0" i="0" dirty="0">
                <a:effectLst/>
                <a:latin typeface="ElsevierGulliver"/>
              </a:rPr>
              <a:t> heat is transferred to the feed/steam streams as well as high pressure steam and </a:t>
            </a:r>
            <a:r>
              <a:rPr lang="en-US" sz="2400" b="0" i="0" dirty="0">
                <a:effectLst/>
                <a:latin typeface="ElsevierGulliver"/>
                <a:hlinkClick r:id="rId6" tooltip="Learn more about Boiler Feed Water from ScienceDirect's AI-generated Topic Pages">
                  <a:extLst>
                    <a:ext uri="{A12FA001-AC4F-418D-AE19-62706E023703}">
                      <ahyp:hlinkClr xmlns:ahyp="http://schemas.microsoft.com/office/drawing/2018/hyperlinkcolor" val="tx"/>
                    </a:ext>
                  </a:extLst>
                </a:hlinkClick>
              </a:rPr>
              <a:t>Boiler Feed Water</a:t>
            </a:r>
            <a:r>
              <a:rPr lang="en-US" sz="2400" b="0" i="0" dirty="0">
                <a:effectLst/>
                <a:latin typeface="ElsevierGulliver"/>
              </a:rPr>
              <a:t> (BFW).</a:t>
            </a:r>
          </a:p>
        </p:txBody>
      </p:sp>
    </p:spTree>
    <p:extLst>
      <p:ext uri="{BB962C8B-B14F-4D97-AF65-F5344CB8AC3E}">
        <p14:creationId xmlns:p14="http://schemas.microsoft.com/office/powerpoint/2010/main" val="27996717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F4A0E-D1C2-3249-F35A-9435B4ED3142}"/>
              </a:ext>
            </a:extLst>
          </p:cNvPr>
          <p:cNvSpPr>
            <a:spLocks noGrp="1"/>
          </p:cNvSpPr>
          <p:nvPr>
            <p:ph type="sldNum" sz="quarter" idx="12"/>
          </p:nvPr>
        </p:nvSpPr>
        <p:spPr/>
        <p:txBody>
          <a:bodyPr/>
          <a:lstStyle/>
          <a:p>
            <a:fld id="{0B70DE20-B937-49F7-BDB4-D052E7C40283}" type="slidenum">
              <a:rPr lang="en-US" smtClean="0"/>
              <a:t>85</a:t>
            </a:fld>
            <a:endParaRPr lang="en-US"/>
          </a:p>
        </p:txBody>
      </p:sp>
      <p:graphicFrame>
        <p:nvGraphicFramePr>
          <p:cNvPr id="3" name="Table 2">
            <a:extLst>
              <a:ext uri="{FF2B5EF4-FFF2-40B4-BE49-F238E27FC236}">
                <a16:creationId xmlns:a16="http://schemas.microsoft.com/office/drawing/2014/main" id="{8815D637-F464-13BE-A361-890A95945CF0}"/>
              </a:ext>
            </a:extLst>
          </p:cNvPr>
          <p:cNvGraphicFramePr>
            <a:graphicFrameLocks noGrp="1"/>
          </p:cNvGraphicFramePr>
          <p:nvPr/>
        </p:nvGraphicFramePr>
        <p:xfrm>
          <a:off x="1891304" y="881870"/>
          <a:ext cx="9313508" cy="2956560"/>
        </p:xfrm>
        <a:graphic>
          <a:graphicData uri="http://schemas.openxmlformats.org/drawingml/2006/table">
            <a:tbl>
              <a:tblPr>
                <a:tableStyleId>{775DCB02-9BB8-47FD-8907-85C794F793BA}</a:tableStyleId>
              </a:tblPr>
              <a:tblGrid>
                <a:gridCol w="2328377">
                  <a:extLst>
                    <a:ext uri="{9D8B030D-6E8A-4147-A177-3AD203B41FA5}">
                      <a16:colId xmlns:a16="http://schemas.microsoft.com/office/drawing/2014/main" val="1666944793"/>
                    </a:ext>
                  </a:extLst>
                </a:gridCol>
                <a:gridCol w="2328377">
                  <a:extLst>
                    <a:ext uri="{9D8B030D-6E8A-4147-A177-3AD203B41FA5}">
                      <a16:colId xmlns:a16="http://schemas.microsoft.com/office/drawing/2014/main" val="492202738"/>
                    </a:ext>
                  </a:extLst>
                </a:gridCol>
                <a:gridCol w="2328377">
                  <a:extLst>
                    <a:ext uri="{9D8B030D-6E8A-4147-A177-3AD203B41FA5}">
                      <a16:colId xmlns:a16="http://schemas.microsoft.com/office/drawing/2014/main" val="712792106"/>
                    </a:ext>
                  </a:extLst>
                </a:gridCol>
                <a:gridCol w="2328377">
                  <a:extLst>
                    <a:ext uri="{9D8B030D-6E8A-4147-A177-3AD203B41FA5}">
                      <a16:colId xmlns:a16="http://schemas.microsoft.com/office/drawing/2014/main" val="847522543"/>
                    </a:ext>
                  </a:extLst>
                </a:gridCol>
              </a:tblGrid>
              <a:tr h="0">
                <a:tc>
                  <a:txBody>
                    <a:bodyPr/>
                    <a:lstStyle/>
                    <a:p>
                      <a:pPr algn="l">
                        <a:buNone/>
                      </a:pPr>
                      <a:r>
                        <a:rPr lang="en-IN" b="1">
                          <a:effectLst/>
                        </a:rPr>
                        <a:t>Reactor type</a:t>
                      </a:r>
                    </a:p>
                  </a:txBody>
                  <a:tcPr marL="47625" marR="47625" marT="47625" marB="47625">
                    <a:solidFill>
                      <a:srgbClr val="FFEEB7"/>
                    </a:solidFill>
                  </a:tcPr>
                </a:tc>
                <a:tc>
                  <a:txBody>
                    <a:bodyPr/>
                    <a:lstStyle/>
                    <a:p>
                      <a:pPr algn="l">
                        <a:buNone/>
                      </a:pPr>
                      <a:endParaRPr lang="en-IN" b="1" dirty="0">
                        <a:effectLst/>
                      </a:endParaRPr>
                    </a:p>
                  </a:txBody>
                  <a:tcPr marL="47625" marR="47625" marT="47625" marB="47625">
                    <a:solidFill>
                      <a:srgbClr val="FFEEB7"/>
                    </a:solidFill>
                  </a:tcPr>
                </a:tc>
                <a:tc>
                  <a:txBody>
                    <a:bodyPr/>
                    <a:lstStyle/>
                    <a:p>
                      <a:pPr algn="l">
                        <a:buNone/>
                      </a:pPr>
                      <a:endParaRPr lang="en-IN" b="1" dirty="0">
                        <a:effectLst/>
                      </a:endParaRPr>
                    </a:p>
                  </a:txBody>
                  <a:tcPr marL="47625" marR="47625" marT="47625" marB="47625">
                    <a:solidFill>
                      <a:srgbClr val="FFEEB7"/>
                    </a:solidFill>
                  </a:tcPr>
                </a:tc>
                <a:tc>
                  <a:txBody>
                    <a:bodyPr/>
                    <a:lstStyle/>
                    <a:p>
                      <a:pPr algn="l">
                        <a:buNone/>
                      </a:pPr>
                      <a:r>
                        <a:rPr lang="en-IN" b="1">
                          <a:effectLst/>
                        </a:rPr>
                        <a:t>Industrial reactor</a:t>
                      </a:r>
                    </a:p>
                  </a:txBody>
                  <a:tcPr marL="47625" marR="47625" marT="47625" marB="47625">
                    <a:solidFill>
                      <a:srgbClr val="FFEEB7"/>
                    </a:solidFill>
                  </a:tcPr>
                </a:tc>
                <a:extLst>
                  <a:ext uri="{0D108BD9-81ED-4DB2-BD59-A6C34878D82A}">
                    <a16:rowId xmlns:a16="http://schemas.microsoft.com/office/drawing/2014/main" val="149155657"/>
                  </a:ext>
                </a:extLst>
              </a:tr>
              <a:tr h="0">
                <a:tc>
                  <a:txBody>
                    <a:bodyPr/>
                    <a:lstStyle/>
                    <a:p>
                      <a:pPr algn="l">
                        <a:buNone/>
                      </a:pPr>
                      <a:r>
                        <a:rPr lang="en-IN">
                          <a:effectLst/>
                        </a:rPr>
                        <a:t>Reactor length (m)</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dirty="0">
                          <a:effectLst/>
                        </a:rPr>
                        <a:t>10 – 100</a:t>
                      </a:r>
                    </a:p>
                  </a:txBody>
                  <a:tcPr marL="47625" marR="47625" marT="47625" marB="47625">
                    <a:solidFill>
                      <a:srgbClr val="FFEEB7"/>
                    </a:solidFill>
                  </a:tcPr>
                </a:tc>
                <a:extLst>
                  <a:ext uri="{0D108BD9-81ED-4DB2-BD59-A6C34878D82A}">
                    <a16:rowId xmlns:a16="http://schemas.microsoft.com/office/drawing/2014/main" val="1390049860"/>
                  </a:ext>
                </a:extLst>
              </a:tr>
              <a:tr h="0">
                <a:tc>
                  <a:txBody>
                    <a:bodyPr/>
                    <a:lstStyle/>
                    <a:p>
                      <a:pPr algn="l">
                        <a:buNone/>
                      </a:pPr>
                      <a:r>
                        <a:rPr lang="en-IN">
                          <a:effectLst/>
                        </a:rPr>
                        <a:t>Tube diameter (m)</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dirty="0">
                          <a:effectLst/>
                        </a:rPr>
                        <a:t>3.10</a:t>
                      </a:r>
                      <a:r>
                        <a:rPr lang="en-IN" baseline="30000" dirty="0">
                          <a:effectLst/>
                        </a:rPr>
                        <a:t>-2 </a:t>
                      </a:r>
                      <a:r>
                        <a:rPr lang="en-IN" dirty="0">
                          <a:effectLst/>
                        </a:rPr>
                        <a:t>–1.510</a:t>
                      </a:r>
                      <a:r>
                        <a:rPr lang="en-IN" baseline="30000" dirty="0">
                          <a:effectLst/>
                        </a:rPr>
                        <a:t>-1</a:t>
                      </a:r>
                      <a:endParaRPr lang="en-IN" dirty="0">
                        <a:effectLst/>
                      </a:endParaRPr>
                    </a:p>
                  </a:txBody>
                  <a:tcPr marL="47625" marR="47625" marT="47625" marB="47625">
                    <a:solidFill>
                      <a:srgbClr val="FFEEB7"/>
                    </a:solidFill>
                  </a:tcPr>
                </a:tc>
                <a:extLst>
                  <a:ext uri="{0D108BD9-81ED-4DB2-BD59-A6C34878D82A}">
                    <a16:rowId xmlns:a16="http://schemas.microsoft.com/office/drawing/2014/main" val="3422148283"/>
                  </a:ext>
                </a:extLst>
              </a:tr>
              <a:tr h="0">
                <a:tc>
                  <a:txBody>
                    <a:bodyPr/>
                    <a:lstStyle/>
                    <a:p>
                      <a:pPr algn="l">
                        <a:buNone/>
                      </a:pPr>
                      <a:r>
                        <a:rPr lang="en-IN">
                          <a:effectLst/>
                        </a:rPr>
                        <a:t>Flow rate (kg/s)</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dirty="0">
                          <a:effectLst/>
                        </a:rPr>
                        <a:t>10</a:t>
                      </a:r>
                      <a:r>
                        <a:rPr lang="en-IN" baseline="30000" dirty="0">
                          <a:effectLst/>
                        </a:rPr>
                        <a:t>−2 </a:t>
                      </a:r>
                      <a:r>
                        <a:rPr lang="en-IN" dirty="0">
                          <a:effectLst/>
                        </a:rPr>
                        <a:t>–1</a:t>
                      </a:r>
                    </a:p>
                  </a:txBody>
                  <a:tcPr marL="47625" marR="47625" marT="47625" marB="47625">
                    <a:solidFill>
                      <a:srgbClr val="FFEEB7"/>
                    </a:solidFill>
                  </a:tcPr>
                </a:tc>
                <a:extLst>
                  <a:ext uri="{0D108BD9-81ED-4DB2-BD59-A6C34878D82A}">
                    <a16:rowId xmlns:a16="http://schemas.microsoft.com/office/drawing/2014/main" val="619337150"/>
                  </a:ext>
                </a:extLst>
              </a:tr>
              <a:tr h="0">
                <a:tc>
                  <a:txBody>
                    <a:bodyPr/>
                    <a:lstStyle/>
                    <a:p>
                      <a:pPr algn="l">
                        <a:buNone/>
                      </a:pPr>
                      <a:r>
                        <a:rPr lang="en-IN">
                          <a:effectLst/>
                        </a:rPr>
                        <a:t>Pressure drop (MPa)</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dirty="0">
                          <a:effectLst/>
                        </a:rPr>
                        <a:t>0.07 – 0.15</a:t>
                      </a:r>
                    </a:p>
                  </a:txBody>
                  <a:tcPr marL="47625" marR="47625" marT="47625" marB="47625">
                    <a:solidFill>
                      <a:srgbClr val="FFEEB7"/>
                    </a:solidFill>
                  </a:tcPr>
                </a:tc>
                <a:extLst>
                  <a:ext uri="{0D108BD9-81ED-4DB2-BD59-A6C34878D82A}">
                    <a16:rowId xmlns:a16="http://schemas.microsoft.com/office/drawing/2014/main" val="529037098"/>
                  </a:ext>
                </a:extLst>
              </a:tr>
              <a:tr h="0">
                <a:tc>
                  <a:txBody>
                    <a:bodyPr/>
                    <a:lstStyle/>
                    <a:p>
                      <a:pPr algn="l">
                        <a:buNone/>
                      </a:pPr>
                      <a:r>
                        <a:rPr lang="en-IN" dirty="0">
                          <a:effectLst/>
                        </a:rPr>
                        <a:t>Coil Outlet Temp. (K)</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a:effectLst/>
                        </a:rPr>
                        <a:t>1000–1200</a:t>
                      </a:r>
                    </a:p>
                  </a:txBody>
                  <a:tcPr marL="47625" marR="47625" marT="47625" marB="47625">
                    <a:solidFill>
                      <a:srgbClr val="FFEEB7"/>
                    </a:solidFill>
                  </a:tcPr>
                </a:tc>
                <a:extLst>
                  <a:ext uri="{0D108BD9-81ED-4DB2-BD59-A6C34878D82A}">
                    <a16:rowId xmlns:a16="http://schemas.microsoft.com/office/drawing/2014/main" val="2449376673"/>
                  </a:ext>
                </a:extLst>
              </a:tr>
              <a:tr h="0">
                <a:tc>
                  <a:txBody>
                    <a:bodyPr/>
                    <a:lstStyle/>
                    <a:p>
                      <a:pPr algn="l">
                        <a:buNone/>
                      </a:pPr>
                      <a:r>
                        <a:rPr lang="en-IN">
                          <a:effectLst/>
                        </a:rPr>
                        <a:t>Residence time (s)</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a:effectLst/>
                        </a:rPr>
                        <a:t>0.1–1</a:t>
                      </a:r>
                    </a:p>
                  </a:txBody>
                  <a:tcPr marL="47625" marR="47625" marT="47625" marB="47625">
                    <a:solidFill>
                      <a:srgbClr val="FFEEB7"/>
                    </a:solidFill>
                  </a:tcPr>
                </a:tc>
                <a:extLst>
                  <a:ext uri="{0D108BD9-81ED-4DB2-BD59-A6C34878D82A}">
                    <a16:rowId xmlns:a16="http://schemas.microsoft.com/office/drawing/2014/main" val="1345995988"/>
                  </a:ext>
                </a:extLst>
              </a:tr>
              <a:tr h="0">
                <a:tc>
                  <a:txBody>
                    <a:bodyPr/>
                    <a:lstStyle/>
                    <a:p>
                      <a:pPr algn="l">
                        <a:buNone/>
                      </a:pPr>
                      <a:r>
                        <a:rPr lang="en-IN">
                          <a:effectLst/>
                        </a:rPr>
                        <a:t>Re</a:t>
                      </a: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endParaRPr lang="en-IN" dirty="0">
                        <a:effectLst/>
                      </a:endParaRPr>
                    </a:p>
                  </a:txBody>
                  <a:tcPr marL="47625" marR="47625" marT="47625" marB="47625">
                    <a:solidFill>
                      <a:srgbClr val="FFEEB7"/>
                    </a:solidFill>
                  </a:tcPr>
                </a:tc>
                <a:tc>
                  <a:txBody>
                    <a:bodyPr/>
                    <a:lstStyle/>
                    <a:p>
                      <a:pPr algn="l">
                        <a:buNone/>
                      </a:pPr>
                      <a:r>
                        <a:rPr lang="en-IN" dirty="0">
                          <a:effectLst/>
                        </a:rPr>
                        <a:t>1.10</a:t>
                      </a:r>
                      <a:r>
                        <a:rPr lang="en-IN" baseline="30000" dirty="0">
                          <a:effectLst/>
                        </a:rPr>
                        <a:t>5</a:t>
                      </a:r>
                      <a:r>
                        <a:rPr lang="en-IN" dirty="0">
                          <a:effectLst/>
                        </a:rPr>
                        <a:t>–5.10</a:t>
                      </a:r>
                      <a:r>
                        <a:rPr lang="en-IN" baseline="30000" dirty="0">
                          <a:effectLst/>
                        </a:rPr>
                        <a:t>5</a:t>
                      </a:r>
                      <a:endParaRPr lang="en-IN" dirty="0">
                        <a:effectLst/>
                      </a:endParaRPr>
                    </a:p>
                  </a:txBody>
                  <a:tcPr marL="47625" marR="47625" marT="47625" marB="47625">
                    <a:solidFill>
                      <a:srgbClr val="FFEEB7"/>
                    </a:solidFill>
                  </a:tcPr>
                </a:tc>
                <a:extLst>
                  <a:ext uri="{0D108BD9-81ED-4DB2-BD59-A6C34878D82A}">
                    <a16:rowId xmlns:a16="http://schemas.microsoft.com/office/drawing/2014/main" val="3880059845"/>
                  </a:ext>
                </a:extLst>
              </a:tr>
            </a:tbl>
          </a:graphicData>
        </a:graphic>
      </p:graphicFrame>
    </p:spTree>
    <p:extLst>
      <p:ext uri="{BB962C8B-B14F-4D97-AF65-F5344CB8AC3E}">
        <p14:creationId xmlns:p14="http://schemas.microsoft.com/office/powerpoint/2010/main" val="1807367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0D60-F23E-191C-7FB2-0FACEDCBA013}"/>
              </a:ext>
            </a:extLst>
          </p:cNvPr>
          <p:cNvSpPr>
            <a:spLocks noGrp="1"/>
          </p:cNvSpPr>
          <p:nvPr>
            <p:ph type="title"/>
          </p:nvPr>
        </p:nvSpPr>
        <p:spPr>
          <a:xfrm>
            <a:off x="619836" y="136525"/>
            <a:ext cx="10515600" cy="1325563"/>
          </a:xfrm>
        </p:spPr>
        <p:txBody>
          <a:bodyPr/>
          <a:lstStyle/>
          <a:p>
            <a:r>
              <a:rPr lang="en-US" b="1" dirty="0">
                <a:solidFill>
                  <a:srgbClr val="002060"/>
                </a:solidFill>
              </a:rPr>
              <a:t>The naphtha cracker reactor-</a:t>
            </a:r>
            <a:r>
              <a:rPr lang="en-IN" b="1" dirty="0">
                <a:solidFill>
                  <a:srgbClr val="002060"/>
                </a:solidFill>
              </a:rPr>
              <a:t>millisecond reactors</a:t>
            </a:r>
          </a:p>
        </p:txBody>
      </p:sp>
      <p:sp>
        <p:nvSpPr>
          <p:cNvPr id="4" name="Slide Number Placeholder 3">
            <a:extLst>
              <a:ext uri="{FF2B5EF4-FFF2-40B4-BE49-F238E27FC236}">
                <a16:creationId xmlns:a16="http://schemas.microsoft.com/office/drawing/2014/main" id="{C76027E5-30CF-A97E-A2D4-338FE5F12CD2}"/>
              </a:ext>
            </a:extLst>
          </p:cNvPr>
          <p:cNvSpPr>
            <a:spLocks noGrp="1"/>
          </p:cNvSpPr>
          <p:nvPr>
            <p:ph type="sldNum" sz="quarter" idx="12"/>
          </p:nvPr>
        </p:nvSpPr>
        <p:spPr/>
        <p:txBody>
          <a:bodyPr/>
          <a:lstStyle/>
          <a:p>
            <a:fld id="{0B70DE20-B937-49F7-BDB4-D052E7C40283}" type="slidenum">
              <a:rPr lang="en-US" smtClean="0"/>
              <a:t>86</a:t>
            </a:fld>
            <a:endParaRPr lang="en-US"/>
          </a:p>
        </p:txBody>
      </p:sp>
      <p:sp>
        <p:nvSpPr>
          <p:cNvPr id="6" name="Content Placeholder 5">
            <a:extLst>
              <a:ext uri="{FF2B5EF4-FFF2-40B4-BE49-F238E27FC236}">
                <a16:creationId xmlns:a16="http://schemas.microsoft.com/office/drawing/2014/main" id="{CEBB6207-6D33-1DBE-DA63-8529D2C78BCC}"/>
              </a:ext>
            </a:extLst>
          </p:cNvPr>
          <p:cNvSpPr txBox="1">
            <a:spLocks noGrp="1"/>
          </p:cNvSpPr>
          <p:nvPr>
            <p:ph idx="1"/>
          </p:nvPr>
        </p:nvSpPr>
        <p:spPr>
          <a:xfrm>
            <a:off x="838200" y="1825625"/>
            <a:ext cx="10515600" cy="1512209"/>
          </a:xfrm>
          <a:prstGeom prst="rect">
            <a:avLst/>
          </a:prstGeom>
          <a:noFill/>
        </p:spPr>
        <p:txBody>
          <a:bodyPr wrap="square">
            <a:spAutoFit/>
          </a:bodyPr>
          <a:lstStyle/>
          <a:p>
            <a:r>
              <a:rPr lang="en-IN" dirty="0"/>
              <a:t>Tube diameter: 50–100 mm, Tube length: 15–35 m</a:t>
            </a:r>
          </a:p>
          <a:p>
            <a:r>
              <a:rPr lang="en-IN" dirty="0"/>
              <a:t>Material: HP alloy steel (e.g., 25Cr–35Ni–Nb)</a:t>
            </a:r>
          </a:p>
          <a:p>
            <a:r>
              <a:rPr lang="en-IN" dirty="0"/>
              <a:t>Furnace duty: 50–300 MW (depending on plant size)</a:t>
            </a:r>
          </a:p>
        </p:txBody>
      </p:sp>
    </p:spTree>
    <p:extLst>
      <p:ext uri="{BB962C8B-B14F-4D97-AF65-F5344CB8AC3E}">
        <p14:creationId xmlns:p14="http://schemas.microsoft.com/office/powerpoint/2010/main" val="103755192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05E8-515B-0A03-A96F-B52982C3031C}"/>
              </a:ext>
            </a:extLst>
          </p:cNvPr>
          <p:cNvSpPr>
            <a:spLocks noGrp="1"/>
          </p:cNvSpPr>
          <p:nvPr>
            <p:ph type="title"/>
          </p:nvPr>
        </p:nvSpPr>
        <p:spPr>
          <a:xfrm>
            <a:off x="109182" y="0"/>
            <a:ext cx="10515600" cy="467388"/>
          </a:xfrm>
        </p:spPr>
        <p:txBody>
          <a:bodyPr>
            <a:normAutofit fontScale="90000"/>
          </a:bodyPr>
          <a:lstStyle/>
          <a:p>
            <a:r>
              <a:rPr lang="en-US" b="1" dirty="0">
                <a:solidFill>
                  <a:srgbClr val="0070C0"/>
                </a:solidFill>
              </a:rPr>
              <a:t>Process description</a:t>
            </a:r>
          </a:p>
        </p:txBody>
      </p:sp>
      <p:sp>
        <p:nvSpPr>
          <p:cNvPr id="3" name="Content Placeholder 2">
            <a:extLst>
              <a:ext uri="{FF2B5EF4-FFF2-40B4-BE49-F238E27FC236}">
                <a16:creationId xmlns:a16="http://schemas.microsoft.com/office/drawing/2014/main" id="{A6EB9200-635D-28F5-D858-30399EBB58C9}"/>
              </a:ext>
            </a:extLst>
          </p:cNvPr>
          <p:cNvSpPr>
            <a:spLocks noGrp="1"/>
          </p:cNvSpPr>
          <p:nvPr>
            <p:ph idx="1"/>
          </p:nvPr>
        </p:nvSpPr>
        <p:spPr>
          <a:xfrm>
            <a:off x="109182" y="573206"/>
            <a:ext cx="12082818" cy="5960611"/>
          </a:xfrm>
        </p:spPr>
        <p:txBody>
          <a:bodyPr>
            <a:noAutofit/>
          </a:bodyPr>
          <a:lstStyle/>
          <a:p>
            <a:r>
              <a:rPr lang="en-US" sz="2000" b="0" i="0" dirty="0">
                <a:solidFill>
                  <a:srgbClr val="00B050"/>
                </a:solidFill>
                <a:effectLst/>
                <a:latin typeface="Times New Roman" panose="02020603050405020304" pitchFamily="18" charset="0"/>
              </a:rPr>
              <a:t>Naphtha/LPG </a:t>
            </a:r>
            <a:r>
              <a:rPr lang="en-US" sz="2000" b="0" i="0" dirty="0">
                <a:solidFill>
                  <a:srgbClr val="000000"/>
                </a:solidFill>
                <a:effectLst/>
                <a:latin typeface="Times New Roman" panose="02020603050405020304" pitchFamily="18" charset="0"/>
              </a:rPr>
              <a:t>saturates is mixed with superheated steam and fed to a furnace (</a:t>
            </a:r>
            <a:r>
              <a:rPr lang="en-US" sz="2000" b="0" i="0" u="sng" dirty="0">
                <a:solidFill>
                  <a:srgbClr val="000000"/>
                </a:solidFill>
                <a:effectLst/>
                <a:latin typeface="Times New Roman" panose="02020603050405020304" pitchFamily="18" charset="0"/>
              </a:rPr>
              <a:t>fuel gas + fuel oil) </a:t>
            </a:r>
            <a:r>
              <a:rPr lang="en-US" sz="2000" b="0" i="0" dirty="0">
                <a:solidFill>
                  <a:srgbClr val="000000"/>
                </a:solidFill>
                <a:effectLst/>
                <a:latin typeface="Times New Roman" panose="02020603050405020304" pitchFamily="18" charset="0"/>
              </a:rPr>
              <a:t>as fuels to generate heat). The superheated steam is generated from the furnace itself using heat recovery boiler concept.</a:t>
            </a:r>
          </a:p>
          <a:p>
            <a:r>
              <a:rPr lang="en-US" sz="2000" b="0" i="0" dirty="0">
                <a:solidFill>
                  <a:srgbClr val="000000"/>
                </a:solidFill>
                <a:effectLst/>
                <a:latin typeface="Calibri" panose="020F0502020204030204" pitchFamily="34" charset="0"/>
              </a:rPr>
              <a:t> </a:t>
            </a:r>
            <a:r>
              <a:rPr lang="en-US" sz="2000" b="0" i="0" dirty="0">
                <a:solidFill>
                  <a:srgbClr val="000000"/>
                </a:solidFill>
                <a:effectLst/>
                <a:latin typeface="Times New Roman" panose="02020603050405020304" pitchFamily="18" charset="0"/>
              </a:rPr>
              <a:t>The </a:t>
            </a:r>
            <a:r>
              <a:rPr lang="en-US" sz="2000" b="0" i="0" dirty="0">
                <a:solidFill>
                  <a:srgbClr val="0070C0"/>
                </a:solidFill>
                <a:effectLst/>
                <a:latin typeface="Times New Roman" panose="02020603050405020304" pitchFamily="18" charset="0"/>
              </a:rPr>
              <a:t>C2-C4 </a:t>
            </a:r>
            <a:r>
              <a:rPr lang="en-US" sz="2000" b="0" i="0" dirty="0">
                <a:solidFill>
                  <a:srgbClr val="000000"/>
                </a:solidFill>
                <a:effectLst/>
                <a:latin typeface="Times New Roman" panose="02020603050405020304" pitchFamily="18" charset="0"/>
              </a:rPr>
              <a:t>s</a:t>
            </a:r>
            <a:r>
              <a:rPr lang="en-US" sz="2000" b="0" i="0" dirty="0">
                <a:solidFill>
                  <a:srgbClr val="0070C0"/>
                </a:solidFill>
                <a:effectLst/>
                <a:latin typeface="Times New Roman" panose="02020603050405020304" pitchFamily="18" charset="0"/>
              </a:rPr>
              <a:t>aturates </a:t>
            </a:r>
            <a:r>
              <a:rPr lang="en-US" sz="2000" b="0" i="0" dirty="0">
                <a:solidFill>
                  <a:srgbClr val="000000"/>
                </a:solidFill>
                <a:effectLst/>
                <a:latin typeface="Times New Roman" panose="02020603050405020304" pitchFamily="18" charset="0"/>
              </a:rPr>
              <a:t>are fed to a separate furnace fed with </a:t>
            </a:r>
            <a:r>
              <a:rPr lang="en-US" sz="2000" b="0" i="0" u="sng" dirty="0">
                <a:solidFill>
                  <a:srgbClr val="000000"/>
                </a:solidFill>
                <a:effectLst/>
                <a:latin typeface="Times New Roman" panose="02020603050405020304" pitchFamily="18" charset="0"/>
              </a:rPr>
              <a:t>fuel gas + fuel oil </a:t>
            </a:r>
            <a:r>
              <a:rPr lang="en-US" sz="2000" b="0" i="0" dirty="0">
                <a:solidFill>
                  <a:srgbClr val="000000"/>
                </a:solidFill>
                <a:effectLst/>
                <a:latin typeface="Times New Roman" panose="02020603050405020304" pitchFamily="18" charset="0"/>
              </a:rPr>
              <a:t>as fuels to generate heat. </a:t>
            </a:r>
          </a:p>
          <a:p>
            <a:r>
              <a:rPr lang="en-US" sz="2000" b="0" i="0" dirty="0">
                <a:solidFill>
                  <a:srgbClr val="000000"/>
                </a:solidFill>
                <a:effectLst/>
                <a:latin typeface="Times New Roman" panose="02020603050405020304" pitchFamily="18" charset="0"/>
              </a:rPr>
              <a:t>In the furnace, apart from the steam cracking, steam is also generated. This is by using waste heat recovery concept where the combustion gases in the furnace.</a:t>
            </a:r>
          </a:p>
          <a:p>
            <a:r>
              <a:rPr lang="en-US" sz="2000" b="0" i="0" dirty="0">
                <a:solidFill>
                  <a:srgbClr val="000000"/>
                </a:solidFill>
                <a:effectLst/>
                <a:latin typeface="Times New Roman" panose="02020603050405020304" pitchFamily="18" charset="0"/>
              </a:rPr>
              <a:t>After pyrolysis reaction, the products from the furnace are sent to another heat recovery steam boiler to cool the product streams (from about 700 – 800°C) and generate steam from water.</a:t>
            </a:r>
          </a:p>
          <a:p>
            <a:r>
              <a:rPr lang="en-US" sz="2000" b="0" i="0" dirty="0">
                <a:solidFill>
                  <a:srgbClr val="000000"/>
                </a:solidFill>
                <a:effectLst/>
                <a:latin typeface="Times New Roman" panose="02020603050405020304" pitchFamily="18" charset="0"/>
              </a:rPr>
              <a:t>After this operation, the product </a:t>
            </a:r>
            <a:r>
              <a:rPr lang="en-US" sz="2000" b="0" i="0" dirty="0" err="1">
                <a:solidFill>
                  <a:srgbClr val="000000"/>
                </a:solidFill>
                <a:effectLst/>
                <a:latin typeface="Times New Roman" panose="02020603050405020304" pitchFamily="18" charset="0"/>
              </a:rPr>
              <a:t>vapours</a:t>
            </a:r>
            <a:r>
              <a:rPr lang="en-US" sz="2000" b="0" i="0" dirty="0">
                <a:solidFill>
                  <a:srgbClr val="000000"/>
                </a:solidFill>
                <a:effectLst/>
                <a:latin typeface="Times New Roman" panose="02020603050405020304" pitchFamily="18" charset="0"/>
              </a:rPr>
              <a:t> enter a scrubber that is fed with gas oil as absorbent (direct quench). The gas oil removes solids and heavy hydrocarbons.</a:t>
            </a:r>
          </a:p>
          <a:p>
            <a:r>
              <a:rPr lang="en-US" sz="2000" b="0" i="0" dirty="0">
                <a:solidFill>
                  <a:srgbClr val="000000"/>
                </a:solidFill>
                <a:effectLst/>
                <a:latin typeface="Times New Roman" panose="02020603050405020304" pitchFamily="18" charset="0"/>
              </a:rPr>
              <a:t>Separate set of waste heat recovery boiler and scrubbers are used for the LPG furnace and Naphtha steam cracking furnaces.</a:t>
            </a:r>
          </a:p>
          <a:p>
            <a:r>
              <a:rPr lang="en-US" sz="2000" b="0" i="0" dirty="0">
                <a:solidFill>
                  <a:srgbClr val="000000"/>
                </a:solidFill>
                <a:effectLst/>
                <a:latin typeface="Times New Roman" panose="02020603050405020304" pitchFamily="18" charset="0"/>
              </a:rPr>
              <a:t>After scrubbing, both product gases from the scrubbers are mixed and fed to a compressor. The compressor increases the system pressure to 35 </a:t>
            </a:r>
            <a:r>
              <a:rPr lang="en-US" sz="2000" b="0" i="0" dirty="0" err="1">
                <a:solidFill>
                  <a:srgbClr val="000000"/>
                </a:solidFill>
                <a:effectLst/>
                <a:latin typeface="Times New Roman" panose="02020603050405020304" pitchFamily="18" charset="0"/>
              </a:rPr>
              <a:t>atms</a:t>
            </a:r>
            <a:r>
              <a:rPr lang="en-US" sz="2000" b="0" i="0" dirty="0">
                <a:solidFill>
                  <a:srgbClr val="000000"/>
                </a:solidFill>
                <a:effectLst/>
                <a:latin typeface="Times New Roman" panose="02020603050405020304" pitchFamily="18" charset="0"/>
              </a:rPr>
              <a:t>.</a:t>
            </a:r>
            <a:endParaRPr lang="en-US" sz="2000" dirty="0">
              <a:solidFill>
                <a:srgbClr val="000000"/>
              </a:solidFill>
              <a:latin typeface="Times New Roman" panose="02020603050405020304" pitchFamily="18" charset="0"/>
            </a:endParaRPr>
          </a:p>
          <a:p>
            <a:r>
              <a:rPr lang="en-US" sz="2000" b="0" i="0" dirty="0">
                <a:solidFill>
                  <a:srgbClr val="000000"/>
                </a:solidFill>
                <a:effectLst/>
                <a:latin typeface="Times New Roman" panose="02020603050405020304" pitchFamily="18" charset="0"/>
              </a:rPr>
              <a:t>The compressed vapour is fed to a phase separation that separates the feed into two stream namely the vapour phase stream and liquid phase stream. The vapour phase stream consists of H</a:t>
            </a:r>
            <a:r>
              <a:rPr lang="en-US" sz="2000" b="0" i="0" baseline="-25000" dirty="0">
                <a:solidFill>
                  <a:srgbClr val="000000"/>
                </a:solidFill>
                <a:effectLst/>
                <a:latin typeface="Times New Roman" panose="02020603050405020304" pitchFamily="18" charset="0"/>
              </a:rPr>
              <a:t>2</a:t>
            </a:r>
            <a:r>
              <a:rPr lang="en-US" sz="2000" b="0" i="0" dirty="0">
                <a:solidFill>
                  <a:srgbClr val="000000"/>
                </a:solidFill>
                <a:effectLst/>
                <a:latin typeface="Times New Roman" panose="02020603050405020304" pitchFamily="18" charset="0"/>
              </a:rPr>
              <a:t>, CO, CO</a:t>
            </a:r>
            <a:r>
              <a:rPr lang="en-US" sz="2000" b="0" i="0" baseline="-25000" dirty="0">
                <a:solidFill>
                  <a:srgbClr val="000000"/>
                </a:solidFill>
                <a:effectLst/>
                <a:latin typeface="Times New Roman" panose="02020603050405020304" pitchFamily="18" charset="0"/>
              </a:rPr>
              <a:t>2</a:t>
            </a:r>
            <a:r>
              <a:rPr lang="en-US" sz="2000" b="0" i="0" dirty="0">
                <a:solidFill>
                  <a:srgbClr val="000000"/>
                </a:solidFill>
                <a:effectLst/>
                <a:latin typeface="Times New Roman" panose="02020603050405020304" pitchFamily="18" charset="0"/>
              </a:rPr>
              <a:t>,C1-C3+ components in excess. The liquid phase stream consists of C3 and C4 compounds in excess.</a:t>
            </a:r>
          </a:p>
          <a:p>
            <a:r>
              <a:rPr lang="en-US" sz="2000" b="0" i="0" dirty="0">
                <a:solidFill>
                  <a:srgbClr val="000000"/>
                </a:solidFill>
                <a:effectLst/>
                <a:latin typeface="Times New Roman" panose="02020603050405020304" pitchFamily="18" charset="0"/>
              </a:rPr>
              <a:t>Subsequently, the vapour phase and liquid phase streams are subjected to separate processing.</a:t>
            </a:r>
            <a:r>
              <a:rPr lang="en-US" sz="2000" dirty="0"/>
              <a:t> </a:t>
            </a:r>
            <a:br>
              <a:rPr lang="en-US" sz="2000" dirty="0"/>
            </a:br>
            <a:br>
              <a:rPr lang="en-US" sz="2000" dirty="0"/>
            </a:br>
            <a:endParaRPr lang="en-US" sz="2000" dirty="0"/>
          </a:p>
        </p:txBody>
      </p:sp>
      <p:sp>
        <p:nvSpPr>
          <p:cNvPr id="5" name="Slide Number Placeholder 4">
            <a:extLst>
              <a:ext uri="{FF2B5EF4-FFF2-40B4-BE49-F238E27FC236}">
                <a16:creationId xmlns:a16="http://schemas.microsoft.com/office/drawing/2014/main" id="{8E20BE69-1EB3-9B33-89C6-DBED91ACAC96}"/>
              </a:ext>
            </a:extLst>
          </p:cNvPr>
          <p:cNvSpPr>
            <a:spLocks noGrp="1"/>
          </p:cNvSpPr>
          <p:nvPr>
            <p:ph type="sldNum" sz="quarter" idx="12"/>
          </p:nvPr>
        </p:nvSpPr>
        <p:spPr/>
        <p:txBody>
          <a:bodyPr/>
          <a:lstStyle/>
          <a:p>
            <a:fld id="{0B70DE20-B937-49F7-BDB4-D052E7C40283}" type="slidenum">
              <a:rPr lang="en-US" smtClean="0"/>
              <a:t>87</a:t>
            </a:fld>
            <a:endParaRPr lang="en-US"/>
          </a:p>
        </p:txBody>
      </p:sp>
    </p:spTree>
    <p:extLst>
      <p:ext uri="{BB962C8B-B14F-4D97-AF65-F5344CB8AC3E}">
        <p14:creationId xmlns:p14="http://schemas.microsoft.com/office/powerpoint/2010/main" val="31815355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7795D7-EE92-153A-2D93-5D29029394F2}"/>
              </a:ext>
            </a:extLst>
          </p:cNvPr>
          <p:cNvSpPr>
            <a:spLocks noGrp="1"/>
          </p:cNvSpPr>
          <p:nvPr>
            <p:ph idx="1"/>
          </p:nvPr>
        </p:nvSpPr>
        <p:spPr>
          <a:xfrm>
            <a:off x="0" y="215191"/>
            <a:ext cx="12192000" cy="6506284"/>
          </a:xfrm>
        </p:spPr>
        <p:txBody>
          <a:bodyPr>
            <a:noAutofit/>
          </a:bodyPr>
          <a:lstStyle/>
          <a:p>
            <a:pPr marL="0" indent="0">
              <a:buNone/>
            </a:pPr>
            <a:r>
              <a:rPr lang="en-US" b="1" i="0" dirty="0">
                <a:solidFill>
                  <a:srgbClr val="0070C0"/>
                </a:solidFill>
                <a:effectLst/>
                <a:latin typeface="Times New Roman" panose="02020603050405020304" pitchFamily="18" charset="0"/>
              </a:rPr>
              <a:t>Gas stream processing:</a:t>
            </a:r>
          </a:p>
          <a:p>
            <a:r>
              <a:rPr lang="en-US" sz="2200" b="0" i="0" dirty="0">
                <a:solidFill>
                  <a:srgbClr val="000000"/>
                </a:solidFill>
                <a:effectLst/>
              </a:rPr>
              <a:t>CO</a:t>
            </a:r>
            <a:r>
              <a:rPr lang="en-US" sz="2200" b="0" i="0" baseline="-25000" dirty="0">
                <a:solidFill>
                  <a:srgbClr val="000000"/>
                </a:solidFill>
                <a:effectLst/>
              </a:rPr>
              <a:t>2</a:t>
            </a:r>
            <a:r>
              <a:rPr lang="en-US" sz="2200" b="0" i="0" dirty="0">
                <a:solidFill>
                  <a:srgbClr val="000000"/>
                </a:solidFill>
                <a:effectLst/>
              </a:rPr>
              <a:t> in the vapour phase stream is removed using NaOH scrubber. Subsequently gas is dried to consist of only H</a:t>
            </a:r>
            <a:r>
              <a:rPr lang="en-US" sz="2200" b="0" i="0" baseline="-25000" dirty="0">
                <a:solidFill>
                  <a:srgbClr val="000000"/>
                </a:solidFill>
                <a:effectLst/>
              </a:rPr>
              <a:t>2</a:t>
            </a:r>
            <a:r>
              <a:rPr lang="en-US" sz="2200" b="0" i="0" dirty="0">
                <a:solidFill>
                  <a:srgbClr val="000000"/>
                </a:solidFill>
                <a:effectLst/>
              </a:rPr>
              <a:t>, CO, C1-C3 components only. This stream is then sent to a </a:t>
            </a:r>
            <a:r>
              <a:rPr lang="en-US" sz="2200" b="0" i="0" dirty="0" err="1">
                <a:solidFill>
                  <a:srgbClr val="000000"/>
                </a:solidFill>
                <a:effectLst/>
              </a:rPr>
              <a:t>demethanizer</a:t>
            </a:r>
            <a:r>
              <a:rPr lang="en-US" sz="2200" b="0" i="0" dirty="0">
                <a:solidFill>
                  <a:srgbClr val="000000"/>
                </a:solidFill>
                <a:effectLst/>
              </a:rPr>
              <a:t> which separates tail gas (CO + H</a:t>
            </a:r>
            <a:r>
              <a:rPr lang="en-US" sz="2200" b="0" i="0" baseline="-25000" dirty="0">
                <a:solidFill>
                  <a:srgbClr val="000000"/>
                </a:solidFill>
                <a:effectLst/>
              </a:rPr>
              <a:t>2</a:t>
            </a:r>
            <a:r>
              <a:rPr lang="en-US" sz="2200" b="0" i="0" dirty="0">
                <a:solidFill>
                  <a:srgbClr val="000000"/>
                </a:solidFill>
                <a:effectLst/>
              </a:rPr>
              <a:t> + CH</a:t>
            </a:r>
            <a:r>
              <a:rPr lang="en-US" sz="2200" b="0" i="0" baseline="-25000" dirty="0">
                <a:solidFill>
                  <a:srgbClr val="000000"/>
                </a:solidFill>
                <a:effectLst/>
              </a:rPr>
              <a:t>4</a:t>
            </a:r>
            <a:r>
              <a:rPr lang="en-US" sz="2200" b="0" i="0" dirty="0">
                <a:solidFill>
                  <a:srgbClr val="000000"/>
                </a:solidFill>
                <a:effectLst/>
              </a:rPr>
              <a:t>) from a mixture of</a:t>
            </a:r>
            <a:r>
              <a:rPr lang="en-US" sz="2200" b="0" i="0" dirty="0">
                <a:solidFill>
                  <a:srgbClr val="25DB77"/>
                </a:solidFill>
                <a:effectLst/>
              </a:rPr>
              <a:t> </a:t>
            </a:r>
            <a:r>
              <a:rPr lang="en-US" sz="2200" b="0" i="0" dirty="0">
                <a:solidFill>
                  <a:srgbClr val="002060"/>
                </a:solidFill>
                <a:effectLst/>
              </a:rPr>
              <a:t>C1-C3</a:t>
            </a:r>
            <a:r>
              <a:rPr lang="en-US" sz="2200" b="0" i="0" dirty="0">
                <a:solidFill>
                  <a:srgbClr val="25DB77"/>
                </a:solidFill>
                <a:effectLst/>
              </a:rPr>
              <a:t> </a:t>
            </a:r>
            <a:r>
              <a:rPr lang="en-US" sz="2200" b="0" i="0" dirty="0">
                <a:solidFill>
                  <a:srgbClr val="000000"/>
                </a:solidFill>
                <a:effectLst/>
              </a:rPr>
              <a:t>components. The C2-C3+ components enter a </a:t>
            </a:r>
            <a:r>
              <a:rPr lang="en-US" sz="2200" b="0" i="0" dirty="0" err="1">
                <a:solidFill>
                  <a:srgbClr val="000000"/>
                </a:solidFill>
                <a:effectLst/>
              </a:rPr>
              <a:t>dethanizer</a:t>
            </a:r>
            <a:r>
              <a:rPr lang="en-US" sz="2200" b="0" i="0" dirty="0">
                <a:solidFill>
                  <a:srgbClr val="000000"/>
                </a:solidFill>
                <a:effectLst/>
              </a:rPr>
              <a:t> which separates C2 from C3 components.</a:t>
            </a:r>
          </a:p>
          <a:p>
            <a:r>
              <a:rPr lang="en-US" sz="2200" b="0" i="0" dirty="0">
                <a:solidFill>
                  <a:srgbClr val="000000"/>
                </a:solidFill>
                <a:effectLst/>
              </a:rPr>
              <a:t>Here C2 components refer to all kinds of C2s namely ethylene, acetylene etc. Similarly, C3 the excess of propylene, and propane.</a:t>
            </a:r>
          </a:p>
          <a:p>
            <a:r>
              <a:rPr lang="en-US" sz="2200" b="0" i="0" dirty="0">
                <a:solidFill>
                  <a:srgbClr val="000000"/>
                </a:solidFill>
                <a:effectLst/>
              </a:rPr>
              <a:t>The C2 components then enter a C2 splitter which separates ethane from </a:t>
            </a:r>
            <a:r>
              <a:rPr lang="en-US" sz="2200" b="0" i="0" u="sng" dirty="0">
                <a:solidFill>
                  <a:srgbClr val="000000"/>
                </a:solidFill>
                <a:effectLst/>
              </a:rPr>
              <a:t>ethylene and acetylene</a:t>
            </a:r>
            <a:r>
              <a:rPr lang="en-US" sz="2200" b="0" i="0" dirty="0">
                <a:solidFill>
                  <a:srgbClr val="000000"/>
                </a:solidFill>
                <a:effectLst/>
              </a:rPr>
              <a:t>.</a:t>
            </a:r>
          </a:p>
          <a:p>
            <a:r>
              <a:rPr lang="en-US" sz="2200" b="0" i="0" dirty="0">
                <a:solidFill>
                  <a:srgbClr val="000000"/>
                </a:solidFill>
                <a:effectLst/>
              </a:rPr>
              <a:t>The </a:t>
            </a:r>
            <a:r>
              <a:rPr lang="en-US" sz="2200" b="0" i="0" u="sng" dirty="0">
                <a:solidFill>
                  <a:srgbClr val="000000"/>
                </a:solidFill>
                <a:effectLst/>
              </a:rPr>
              <a:t>ethylene and acetylene gas mixture </a:t>
            </a:r>
            <a:r>
              <a:rPr lang="en-US" sz="2200" b="0" i="0" dirty="0">
                <a:solidFill>
                  <a:srgbClr val="000000"/>
                </a:solidFill>
                <a:effectLst/>
              </a:rPr>
              <a:t>is fed to absorption unit which is fed with an extracting solvent (such as N-</a:t>
            </a:r>
            <a:r>
              <a:rPr lang="en-US" sz="2200" b="0" i="0" dirty="0" err="1">
                <a:solidFill>
                  <a:srgbClr val="000000"/>
                </a:solidFill>
                <a:effectLst/>
              </a:rPr>
              <a:t>methylpyrrolidinone</a:t>
            </a:r>
            <a:r>
              <a:rPr lang="en-US" sz="2200" b="0" i="0" dirty="0">
                <a:solidFill>
                  <a:srgbClr val="000000"/>
                </a:solidFill>
                <a:effectLst/>
              </a:rPr>
              <a:t>) to extract Acetylene from a mixture of acetylene and ethylene.</a:t>
            </a:r>
          </a:p>
          <a:p>
            <a:r>
              <a:rPr lang="en-US" sz="2200" b="0" i="0" dirty="0">
                <a:solidFill>
                  <a:srgbClr val="000000"/>
                </a:solidFill>
                <a:effectLst/>
              </a:rPr>
              <a:t>The extractant then goes to a stripper that generates acetylene by stripping. The regenerated solvent is fed back to the  absorber.</a:t>
            </a:r>
          </a:p>
          <a:p>
            <a:r>
              <a:rPr lang="en-US" sz="2200" b="0" i="0" dirty="0">
                <a:solidFill>
                  <a:srgbClr val="000000"/>
                </a:solidFill>
                <a:effectLst/>
              </a:rPr>
              <a:t>The ethylene stream is fed to a topping (</a:t>
            </a:r>
            <a:r>
              <a:rPr lang="en-US" sz="2400" dirty="0"/>
              <a:t>removes </a:t>
            </a:r>
            <a:r>
              <a:rPr lang="en-US" sz="2400" b="1" dirty="0"/>
              <a:t>lighter components</a:t>
            </a:r>
            <a:r>
              <a:rPr lang="en-US" sz="2400" dirty="0"/>
              <a:t> (H₂, CH₄, small C₂ impurities) from ethylene</a:t>
            </a:r>
            <a:r>
              <a:rPr lang="en-US" sz="2200" b="0" i="0" dirty="0">
                <a:solidFill>
                  <a:srgbClr val="000000"/>
                </a:solidFill>
                <a:effectLst/>
              </a:rPr>
              <a:t>) and tailing still </a:t>
            </a:r>
            <a:r>
              <a:rPr lang="en-US" sz="2200" b="0" i="0" dirty="0">
                <a:solidFill>
                  <a:srgbClr val="000000"/>
                </a:solidFill>
                <a:effectLst/>
                <a:highlight>
                  <a:srgbClr val="000000"/>
                </a:highlight>
              </a:rPr>
              <a:t>(</a:t>
            </a:r>
            <a:r>
              <a:rPr lang="en-IN" sz="2400" dirty="0">
                <a:highlight>
                  <a:srgbClr val="000000"/>
                </a:highlight>
              </a:rPr>
              <a:t>removes </a:t>
            </a:r>
            <a:r>
              <a:rPr lang="en-IN" sz="2400" b="1" dirty="0">
                <a:highlight>
                  <a:srgbClr val="000000"/>
                </a:highlight>
              </a:rPr>
              <a:t>heavier components</a:t>
            </a:r>
            <a:r>
              <a:rPr lang="en-IN" sz="2400" dirty="0">
                <a:highlight>
                  <a:srgbClr val="000000"/>
                </a:highlight>
              </a:rPr>
              <a:t> (C₂H₆, C₃H₆, C₄’s) from ethylene</a:t>
            </a:r>
            <a:r>
              <a:rPr lang="en-US" sz="2200" b="0" i="0" dirty="0">
                <a:solidFill>
                  <a:srgbClr val="000000"/>
                </a:solidFill>
                <a:effectLst/>
                <a:highlight>
                  <a:srgbClr val="000000"/>
                </a:highlight>
              </a:rPr>
              <a:t>) </a:t>
            </a:r>
            <a:r>
              <a:rPr lang="en-US" sz="2200" b="0" i="0" dirty="0">
                <a:solidFill>
                  <a:srgbClr val="000000"/>
                </a:solidFill>
                <a:effectLst/>
              </a:rPr>
              <a:t>to obtain </a:t>
            </a:r>
            <a:r>
              <a:rPr lang="en-US" sz="2200" b="0" i="0" u="sng" dirty="0">
                <a:solidFill>
                  <a:srgbClr val="000000"/>
                </a:solidFill>
                <a:effectLst/>
              </a:rPr>
              <a:t>high purity ethylene </a:t>
            </a:r>
            <a:r>
              <a:rPr lang="en-US" sz="2200" b="0" i="0" dirty="0">
                <a:solidFill>
                  <a:srgbClr val="000000"/>
                </a:solidFill>
                <a:effectLst/>
              </a:rPr>
              <a:t>and a </a:t>
            </a:r>
            <a:r>
              <a:rPr lang="en-US" sz="2200" b="0" i="0" u="sng" dirty="0">
                <a:solidFill>
                  <a:srgbClr val="000000"/>
                </a:solidFill>
                <a:effectLst/>
              </a:rPr>
              <a:t>mixture of ethylene and acetylene </a:t>
            </a:r>
            <a:r>
              <a:rPr lang="en-US" sz="2200" b="0" i="0" dirty="0">
                <a:solidFill>
                  <a:srgbClr val="000000"/>
                </a:solidFill>
                <a:effectLst/>
              </a:rPr>
              <a:t>as the top and bottom products.</a:t>
            </a:r>
          </a:p>
          <a:p>
            <a:r>
              <a:rPr lang="en-US" sz="2200" b="0" i="0" dirty="0">
                <a:solidFill>
                  <a:srgbClr val="000000"/>
                </a:solidFill>
                <a:effectLst/>
              </a:rPr>
              <a:t>The mixture of ethylene and acetylene is sent back to the C2 splitter unit as its composition matches to that of the C2 splitter feed.</a:t>
            </a:r>
            <a:br>
              <a:rPr lang="en-US" sz="2200" dirty="0"/>
            </a:br>
            <a:endParaRPr lang="en-US" sz="2200" dirty="0"/>
          </a:p>
        </p:txBody>
      </p:sp>
      <p:sp>
        <p:nvSpPr>
          <p:cNvPr id="4" name="Slide Number Placeholder 3">
            <a:extLst>
              <a:ext uri="{FF2B5EF4-FFF2-40B4-BE49-F238E27FC236}">
                <a16:creationId xmlns:a16="http://schemas.microsoft.com/office/drawing/2014/main" id="{1CBDF364-8741-D8B3-08C8-676A15486948}"/>
              </a:ext>
            </a:extLst>
          </p:cNvPr>
          <p:cNvSpPr>
            <a:spLocks noGrp="1"/>
          </p:cNvSpPr>
          <p:nvPr>
            <p:ph type="sldNum" sz="quarter" idx="12"/>
          </p:nvPr>
        </p:nvSpPr>
        <p:spPr/>
        <p:txBody>
          <a:bodyPr/>
          <a:lstStyle/>
          <a:p>
            <a:fld id="{0B70DE20-B937-49F7-BDB4-D052E7C40283}" type="slidenum">
              <a:rPr lang="en-US" smtClean="0"/>
              <a:t>88</a:t>
            </a:fld>
            <a:endParaRPr lang="en-US"/>
          </a:p>
        </p:txBody>
      </p:sp>
    </p:spTree>
    <p:extLst>
      <p:ext uri="{BB962C8B-B14F-4D97-AF65-F5344CB8AC3E}">
        <p14:creationId xmlns:p14="http://schemas.microsoft.com/office/powerpoint/2010/main" val="11049938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B0F55-E9F4-C09A-CDE9-565ABF611D20}"/>
              </a:ext>
            </a:extLst>
          </p:cNvPr>
          <p:cNvSpPr>
            <a:spLocks noGrp="1"/>
          </p:cNvSpPr>
          <p:nvPr>
            <p:ph idx="1"/>
          </p:nvPr>
        </p:nvSpPr>
        <p:spPr>
          <a:xfrm>
            <a:off x="76484" y="438552"/>
            <a:ext cx="12039031" cy="5980895"/>
          </a:xfrm>
        </p:spPr>
        <p:txBody>
          <a:bodyPr>
            <a:normAutofit fontScale="92500" lnSpcReduction="10000"/>
          </a:bodyPr>
          <a:lstStyle/>
          <a:p>
            <a:pPr marL="0" indent="0">
              <a:buNone/>
            </a:pPr>
            <a:r>
              <a:rPr lang="en-US" sz="3500" b="1" i="0" dirty="0">
                <a:solidFill>
                  <a:srgbClr val="0070C0"/>
                </a:solidFill>
                <a:effectLst/>
                <a:latin typeface="+mj-lt"/>
              </a:rPr>
              <a:t>Liquid stream processing</a:t>
            </a:r>
          </a:p>
          <a:p>
            <a:r>
              <a:rPr lang="en-US" sz="2400" b="0" i="0" dirty="0">
                <a:solidFill>
                  <a:srgbClr val="000000"/>
                </a:solidFill>
                <a:effectLst/>
              </a:rPr>
              <a:t>The liquid stream consists of C3,C4, aromatics and other heavy oil components is fed to a NaOH scrubber to remove CO</a:t>
            </a:r>
            <a:r>
              <a:rPr lang="en-US" sz="2400" b="0" i="0" baseline="-25000" dirty="0">
                <a:solidFill>
                  <a:srgbClr val="000000"/>
                </a:solidFill>
                <a:effectLst/>
              </a:rPr>
              <a:t>2</a:t>
            </a:r>
            <a:r>
              <a:rPr lang="en-US" sz="2400" b="0" i="0" dirty="0">
                <a:solidFill>
                  <a:srgbClr val="000000"/>
                </a:solidFill>
                <a:effectLst/>
              </a:rPr>
              <a:t>.</a:t>
            </a:r>
          </a:p>
          <a:p>
            <a:r>
              <a:rPr lang="en-US" sz="2400" b="0" i="0" dirty="0">
                <a:solidFill>
                  <a:srgbClr val="000000"/>
                </a:solidFill>
                <a:effectLst/>
              </a:rPr>
              <a:t>Eventually it is fed to a pre-fractionator. The pre-fractionator separates lighter components from the heavy components. The lighter components are mixed with the vapor phase stream and sent to the NaOH vapour phase scrubber unit.</a:t>
            </a:r>
          </a:p>
          <a:p>
            <a:r>
              <a:rPr lang="en-US" sz="2400" b="0" i="0" dirty="0">
                <a:solidFill>
                  <a:srgbClr val="000000"/>
                </a:solidFill>
                <a:effectLst/>
              </a:rPr>
              <a:t>The pre-fractionator bottom product is mixed with the deethanizer bottom product.</a:t>
            </a:r>
          </a:p>
          <a:p>
            <a:r>
              <a:rPr lang="en-US" sz="2400" b="0" i="0" dirty="0">
                <a:solidFill>
                  <a:srgbClr val="000000"/>
                </a:solidFill>
                <a:effectLst/>
              </a:rPr>
              <a:t>Eventually the liquid mixture enters a debutanizer that separates C3, C4 components from aromatics and fuel oil mixture. The bottom product eventually enters a distillation tower that separates aromatics and fuel oil as top and bottom products respectively.</a:t>
            </a:r>
          </a:p>
          <a:p>
            <a:r>
              <a:rPr lang="en-US" sz="2400" b="0" i="0" dirty="0">
                <a:solidFill>
                  <a:srgbClr val="000000"/>
                </a:solidFill>
                <a:effectLst/>
              </a:rPr>
              <a:t>The top product then enters a depropanizer that separates C3s from C4 components.</a:t>
            </a:r>
          </a:p>
          <a:p>
            <a:r>
              <a:rPr lang="en-US" sz="2400" b="0" i="0" dirty="0">
                <a:solidFill>
                  <a:srgbClr val="000000"/>
                </a:solidFill>
                <a:effectLst/>
              </a:rPr>
              <a:t>The C4 components then enter an extractive distillation unit that separates butane + butylenes from butadiene. The extractive</a:t>
            </a:r>
            <a:r>
              <a:rPr lang="en-US" sz="2400" dirty="0"/>
              <a:t> </a:t>
            </a:r>
            <a:r>
              <a:rPr lang="en-US" sz="2400" b="0" i="0" dirty="0">
                <a:solidFill>
                  <a:srgbClr val="000000"/>
                </a:solidFill>
                <a:effectLst/>
              </a:rPr>
              <a:t>distillation unit consists of a distillation column coupled to a solvent stripper. The solvent stripper produces butadiene and pure solvent (</a:t>
            </a:r>
            <a:r>
              <a:rPr lang="en-IN" sz="2400" dirty="0"/>
              <a:t>Acetonitrile (CH₃CN), Dimethylformamide (DMF, HCON(CH₃)₂), NMP</a:t>
            </a:r>
            <a:r>
              <a:rPr lang="en-US" sz="2400" b="0" i="0" dirty="0">
                <a:solidFill>
                  <a:srgbClr val="000000"/>
                </a:solidFill>
                <a:effectLst/>
              </a:rPr>
              <a:t>) which is sent to the distillation column.</a:t>
            </a:r>
          </a:p>
          <a:p>
            <a:r>
              <a:rPr lang="en-US" sz="2400" b="0" i="0" dirty="0">
                <a:solidFill>
                  <a:srgbClr val="000000"/>
                </a:solidFill>
                <a:effectLst/>
              </a:rPr>
              <a:t>The C3 components enter a C3 splitter that separates propylene from propane + butane mixture. The saturates mixture is recycled to the saturates cracking furnace as a feed stream.</a:t>
            </a:r>
            <a:endParaRPr lang="en-US" dirty="0"/>
          </a:p>
        </p:txBody>
      </p:sp>
      <p:sp>
        <p:nvSpPr>
          <p:cNvPr id="4" name="Slide Number Placeholder 3">
            <a:extLst>
              <a:ext uri="{FF2B5EF4-FFF2-40B4-BE49-F238E27FC236}">
                <a16:creationId xmlns:a16="http://schemas.microsoft.com/office/drawing/2014/main" id="{390A7109-3B51-1058-E6F2-3E2E2A6F127F}"/>
              </a:ext>
            </a:extLst>
          </p:cNvPr>
          <p:cNvSpPr>
            <a:spLocks noGrp="1"/>
          </p:cNvSpPr>
          <p:nvPr>
            <p:ph type="sldNum" sz="quarter" idx="12"/>
          </p:nvPr>
        </p:nvSpPr>
        <p:spPr/>
        <p:txBody>
          <a:bodyPr/>
          <a:lstStyle/>
          <a:p>
            <a:fld id="{0B70DE20-B937-49F7-BDB4-D052E7C40283}" type="slidenum">
              <a:rPr lang="en-US" smtClean="0"/>
              <a:t>89</a:t>
            </a:fld>
            <a:endParaRPr lang="en-US"/>
          </a:p>
        </p:txBody>
      </p:sp>
    </p:spTree>
    <p:extLst>
      <p:ext uri="{BB962C8B-B14F-4D97-AF65-F5344CB8AC3E}">
        <p14:creationId xmlns:p14="http://schemas.microsoft.com/office/powerpoint/2010/main" val="3576944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le Oil Production Will Not Increase As Much As Anticipated | Seeking  Alpha">
            <a:extLst>
              <a:ext uri="{FF2B5EF4-FFF2-40B4-BE49-F238E27FC236}">
                <a16:creationId xmlns:a16="http://schemas.microsoft.com/office/drawing/2014/main" id="{640871D2-5B46-4B54-A619-70D0ECE405D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333" r="1" b="1"/>
          <a:stretch/>
        </p:blipFill>
        <p:spPr bwMode="auto">
          <a:xfrm>
            <a:off x="15240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17D5C29-F702-49E5-9A48-E547D9846FEB}"/>
              </a:ext>
            </a:extLst>
          </p:cNvPr>
          <p:cNvSpPr>
            <a:spLocks noGrp="1"/>
          </p:cNvSpPr>
          <p:nvPr>
            <p:ph type="title"/>
          </p:nvPr>
        </p:nvSpPr>
        <p:spPr>
          <a:xfrm>
            <a:off x="1916906" y="5317240"/>
            <a:ext cx="8408194" cy="744836"/>
          </a:xfrm>
        </p:spPr>
        <p:txBody>
          <a:bodyPr vert="horz" lIns="91440" tIns="45720" rIns="91440" bIns="45720" rtlCol="0" anchor="ctr">
            <a:normAutofit/>
          </a:bodyPr>
          <a:lstStyle/>
          <a:p>
            <a:pPr>
              <a:lnSpc>
                <a:spcPct val="90000"/>
              </a:lnSpc>
            </a:pPr>
            <a:r>
              <a:rPr lang="en-US" sz="3100" b="1">
                <a:solidFill>
                  <a:schemeClr val="tx1">
                    <a:lumMod val="85000"/>
                    <a:lumOff val="15000"/>
                  </a:schemeClr>
                </a:solidFill>
              </a:rPr>
              <a:t>Shale oil</a:t>
            </a:r>
          </a:p>
        </p:txBody>
      </p:sp>
      <p:sp>
        <p:nvSpPr>
          <p:cNvPr id="4" name="Slide Number Placeholder 3">
            <a:extLst>
              <a:ext uri="{FF2B5EF4-FFF2-40B4-BE49-F238E27FC236}">
                <a16:creationId xmlns:a16="http://schemas.microsoft.com/office/drawing/2014/main" id="{140B1AC6-33B1-459E-95BC-4AE47D6684F0}"/>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defTabSz="457200">
              <a:spcAft>
                <a:spcPts val="600"/>
              </a:spcAft>
            </a:pPr>
            <a:fld id="{B6F15528-21DE-4FAA-801E-634DDDAF4B2B}" type="slidenum">
              <a:rPr lang="en-US">
                <a:solidFill>
                  <a:srgbClr val="FFFFFF"/>
                </a:solidFill>
              </a:rPr>
              <a:pPr defTabSz="457200">
                <a:spcAft>
                  <a:spcPts val="600"/>
                </a:spcAft>
              </a:pPr>
              <a:t>9</a:t>
            </a:fld>
            <a:endParaRPr lang="en-US">
              <a:solidFill>
                <a:srgbClr val="FFFFFF"/>
              </a:solidFill>
            </a:endParaRPr>
          </a:p>
        </p:txBody>
      </p:sp>
    </p:spTree>
    <p:extLst>
      <p:ext uri="{BB962C8B-B14F-4D97-AF65-F5344CB8AC3E}">
        <p14:creationId xmlns:p14="http://schemas.microsoft.com/office/powerpoint/2010/main" val="20192770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FBABBD-1994-194C-1BF8-207A77A67EDB}"/>
              </a:ext>
            </a:extLst>
          </p:cNvPr>
          <p:cNvPicPr>
            <a:picLocks noChangeAspect="1"/>
          </p:cNvPicPr>
          <p:nvPr/>
        </p:nvPicPr>
        <p:blipFill>
          <a:blip r:embed="rId2"/>
          <a:stretch>
            <a:fillRect/>
          </a:stretch>
        </p:blipFill>
        <p:spPr>
          <a:xfrm>
            <a:off x="1600767" y="373749"/>
            <a:ext cx="6445775" cy="3570454"/>
          </a:xfrm>
          <a:prstGeom prst="rect">
            <a:avLst/>
          </a:prstGeom>
        </p:spPr>
      </p:pic>
      <p:sp>
        <p:nvSpPr>
          <p:cNvPr id="5" name="TextBox 4">
            <a:extLst>
              <a:ext uri="{FF2B5EF4-FFF2-40B4-BE49-F238E27FC236}">
                <a16:creationId xmlns:a16="http://schemas.microsoft.com/office/drawing/2014/main" id="{DBFAC5F4-53AE-11C5-580C-4F472B595F0F}"/>
              </a:ext>
            </a:extLst>
          </p:cNvPr>
          <p:cNvSpPr txBox="1"/>
          <p:nvPr/>
        </p:nvSpPr>
        <p:spPr>
          <a:xfrm>
            <a:off x="235423" y="4203511"/>
            <a:ext cx="11478905" cy="1938992"/>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000000"/>
                </a:solidFill>
                <a:effectLst/>
                <a:latin typeface="TimesLTStd-Roman"/>
              </a:rPr>
              <a:t>By-products of cracking are propylene, butylene, butadiene, and aromatics, such as benzene, toluene, xylene, isomeric paraffins, naphthenic components, and polynuclear aromatics. </a:t>
            </a:r>
          </a:p>
          <a:p>
            <a:pPr marL="285750" indent="-285750">
              <a:buFont typeface="Arial" panose="020B0604020202020204" pitchFamily="34" charset="0"/>
              <a:buChar char="•"/>
            </a:pPr>
            <a:r>
              <a:rPr lang="en-US" sz="2000" b="0" i="0" dirty="0">
                <a:solidFill>
                  <a:srgbClr val="000000"/>
                </a:solidFill>
                <a:effectLst/>
                <a:latin typeface="TimesLTStd-Roman"/>
              </a:rPr>
              <a:t>Products from the cracking furnace are quenched by hot oil and cooled before they are sent to the separation units. The product mixture then ﬂows through a series of separators, e.g., mechanizer, de-</a:t>
            </a:r>
            <a:r>
              <a:rPr lang="en-US" sz="2000" b="0" i="0" dirty="0" err="1">
                <a:solidFill>
                  <a:srgbClr val="000000"/>
                </a:solidFill>
                <a:effectLst/>
                <a:latin typeface="TimesLTStd-Roman"/>
              </a:rPr>
              <a:t>ethanizer</a:t>
            </a:r>
            <a:r>
              <a:rPr lang="en-US" sz="2000" b="0" i="0" dirty="0">
                <a:solidFill>
                  <a:srgbClr val="000000"/>
                </a:solidFill>
                <a:effectLst/>
                <a:latin typeface="TimesLTStd-Roman"/>
              </a:rPr>
              <a:t>, depolarizer, and debutanizer units, which are multiplated distillation columns.</a:t>
            </a:r>
            <a:r>
              <a:rPr lang="en-US" sz="2000" dirty="0"/>
              <a:t> </a:t>
            </a:r>
            <a:br>
              <a:rPr lang="en-US" sz="2000" dirty="0"/>
            </a:br>
            <a:endParaRPr lang="en-US" sz="2000" dirty="0"/>
          </a:p>
        </p:txBody>
      </p:sp>
      <p:sp>
        <p:nvSpPr>
          <p:cNvPr id="4" name="Slide Number Placeholder 3">
            <a:extLst>
              <a:ext uri="{FF2B5EF4-FFF2-40B4-BE49-F238E27FC236}">
                <a16:creationId xmlns:a16="http://schemas.microsoft.com/office/drawing/2014/main" id="{DBC2BFFE-5886-9479-B411-050C44776730}"/>
              </a:ext>
            </a:extLst>
          </p:cNvPr>
          <p:cNvSpPr>
            <a:spLocks noGrp="1"/>
          </p:cNvSpPr>
          <p:nvPr>
            <p:ph type="sldNum" sz="quarter" idx="12"/>
          </p:nvPr>
        </p:nvSpPr>
        <p:spPr/>
        <p:txBody>
          <a:bodyPr/>
          <a:lstStyle/>
          <a:p>
            <a:fld id="{0B70DE20-B937-49F7-BDB4-D052E7C40283}" type="slidenum">
              <a:rPr lang="en-US" smtClean="0"/>
              <a:t>90</a:t>
            </a:fld>
            <a:endParaRPr lang="en-US"/>
          </a:p>
        </p:txBody>
      </p:sp>
    </p:spTree>
    <p:extLst>
      <p:ext uri="{BB962C8B-B14F-4D97-AF65-F5344CB8AC3E}">
        <p14:creationId xmlns:p14="http://schemas.microsoft.com/office/powerpoint/2010/main" val="35981468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F0C1A-92BC-4EF3-9949-2F8FB5611211}"/>
              </a:ext>
            </a:extLst>
          </p:cNvPr>
          <p:cNvSpPr>
            <a:spLocks noGrp="1"/>
          </p:cNvSpPr>
          <p:nvPr>
            <p:ph type="title"/>
          </p:nvPr>
        </p:nvSpPr>
        <p:spPr>
          <a:xfrm>
            <a:off x="420914" y="274638"/>
            <a:ext cx="10170886" cy="1143000"/>
          </a:xfrm>
        </p:spPr>
        <p:txBody>
          <a:bodyPr>
            <a:normAutofit/>
          </a:bodyPr>
          <a:lstStyle/>
          <a:p>
            <a:r>
              <a:rPr lang="en-US" sz="3600" dirty="0">
                <a:solidFill>
                  <a:srgbClr val="00B0F0"/>
                </a:solidFill>
                <a:latin typeface="AR CENA"/>
              </a:rPr>
              <a:t>Typical yield of steam cracking of Naphtha</a:t>
            </a:r>
          </a:p>
        </p:txBody>
      </p:sp>
      <p:pic>
        <p:nvPicPr>
          <p:cNvPr id="6" name="Content Placeholder 5">
            <a:extLst>
              <a:ext uri="{FF2B5EF4-FFF2-40B4-BE49-F238E27FC236}">
                <a16:creationId xmlns:a16="http://schemas.microsoft.com/office/drawing/2014/main" id="{9F0771FB-4FB3-4122-9700-C846C1557D38}"/>
              </a:ext>
            </a:extLst>
          </p:cNvPr>
          <p:cNvPicPr>
            <a:picLocks noGrp="1" noChangeAspect="1"/>
          </p:cNvPicPr>
          <p:nvPr>
            <p:ph idx="1"/>
          </p:nvPr>
        </p:nvPicPr>
        <p:blipFill>
          <a:blip r:embed="rId2"/>
          <a:stretch>
            <a:fillRect/>
          </a:stretch>
        </p:blipFill>
        <p:spPr>
          <a:xfrm>
            <a:off x="3810207" y="1600201"/>
            <a:ext cx="4571587" cy="4525963"/>
          </a:xfrm>
        </p:spPr>
      </p:pic>
      <p:sp>
        <p:nvSpPr>
          <p:cNvPr id="4" name="Slide Number Placeholder 3">
            <a:extLst>
              <a:ext uri="{FF2B5EF4-FFF2-40B4-BE49-F238E27FC236}">
                <a16:creationId xmlns:a16="http://schemas.microsoft.com/office/drawing/2014/main" id="{9F0044E1-4B8D-4B6C-83C3-C4EC322EEEE6}"/>
              </a:ext>
            </a:extLst>
          </p:cNvPr>
          <p:cNvSpPr>
            <a:spLocks noGrp="1"/>
          </p:cNvSpPr>
          <p:nvPr>
            <p:ph type="sldNum" sz="quarter" idx="12"/>
          </p:nvPr>
        </p:nvSpPr>
        <p:spPr/>
        <p:txBody>
          <a:bodyPr/>
          <a:lstStyle/>
          <a:p>
            <a:fld id="{B6F15528-21DE-4FAA-801E-634DDDAF4B2B}" type="slidenum">
              <a:rPr lang="en-US" smtClean="0"/>
              <a:pPr/>
              <a:t>91</a:t>
            </a:fld>
            <a:endParaRPr lang="en-US"/>
          </a:p>
        </p:txBody>
      </p:sp>
    </p:spTree>
    <p:extLst>
      <p:ext uri="{BB962C8B-B14F-4D97-AF65-F5344CB8AC3E}">
        <p14:creationId xmlns:p14="http://schemas.microsoft.com/office/powerpoint/2010/main" val="11636303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F2B2-92C2-20FE-5CE2-33E99EA535C9}"/>
              </a:ext>
            </a:extLst>
          </p:cNvPr>
          <p:cNvSpPr>
            <a:spLocks noGrp="1"/>
          </p:cNvSpPr>
          <p:nvPr>
            <p:ph type="title"/>
          </p:nvPr>
        </p:nvSpPr>
        <p:spPr>
          <a:xfrm>
            <a:off x="0" y="136525"/>
            <a:ext cx="12061370" cy="1325563"/>
          </a:xfrm>
        </p:spPr>
        <p:txBody>
          <a:bodyPr>
            <a:normAutofit fontScale="90000"/>
          </a:bodyPr>
          <a:lstStyle/>
          <a:p>
            <a:r>
              <a:rPr lang="en-IN" sz="3600" dirty="0">
                <a:latin typeface="AR CENA" panose="02000000000000000000"/>
              </a:rPr>
              <a:t>What is Raw PyGas? Explain how is it produced and separated?</a:t>
            </a:r>
            <a:br>
              <a:rPr lang="en-IN" sz="3600" dirty="0">
                <a:latin typeface="AR CENA" panose="02000000000000000000"/>
              </a:rPr>
            </a:br>
            <a:endParaRPr lang="en-IN" dirty="0">
              <a:latin typeface="AR CENA" panose="02000000000000000000"/>
            </a:endParaRPr>
          </a:p>
        </p:txBody>
      </p:sp>
      <p:sp>
        <p:nvSpPr>
          <p:cNvPr id="3" name="Content Placeholder 2">
            <a:extLst>
              <a:ext uri="{FF2B5EF4-FFF2-40B4-BE49-F238E27FC236}">
                <a16:creationId xmlns:a16="http://schemas.microsoft.com/office/drawing/2014/main" id="{D73B6FA1-B6C9-E3D0-8829-ECCA446E8BC7}"/>
              </a:ext>
            </a:extLst>
          </p:cNvPr>
          <p:cNvSpPr>
            <a:spLocks noGrp="1"/>
          </p:cNvSpPr>
          <p:nvPr>
            <p:ph idx="1"/>
          </p:nvPr>
        </p:nvSpPr>
        <p:spPr>
          <a:xfrm>
            <a:off x="130630" y="934243"/>
            <a:ext cx="11702142" cy="6061643"/>
          </a:xfrm>
        </p:spPr>
        <p:txBody>
          <a:bodyPr>
            <a:normAutofit fontScale="62500" lnSpcReduction="20000"/>
          </a:bodyPr>
          <a:lstStyle/>
          <a:p>
            <a:r>
              <a:rPr lang="en-US" b="1" dirty="0"/>
              <a:t>Raw PyGas (Raw Pyrolysis Gasoline)</a:t>
            </a:r>
            <a:r>
              <a:rPr lang="en-US" dirty="0"/>
              <a:t> is the unstable, untreated liquid by-product from high-temperature naphtha cracking in ethylene plants. It is highly reactive but rich in valuable BTX aromatics (benzene, toluene, xylenes). </a:t>
            </a:r>
            <a:r>
              <a:rPr lang="en-US" b="1" dirty="0"/>
              <a:t>Raw Pyrolysis Gasoline (RPG)</a:t>
            </a:r>
            <a:r>
              <a:rPr lang="en-US" dirty="0"/>
              <a:t> is the </a:t>
            </a:r>
            <a:r>
              <a:rPr lang="en-US" dirty="0" err="1"/>
              <a:t>unhydrogenated</a:t>
            </a:r>
            <a:r>
              <a:rPr lang="en-US" dirty="0"/>
              <a:t> form of </a:t>
            </a:r>
            <a:r>
              <a:rPr lang="en-US" dirty="0" err="1"/>
              <a:t>pygas</a:t>
            </a:r>
            <a:r>
              <a:rPr lang="en-US" dirty="0"/>
              <a:t>. It is a naphtha-range hydrocarbon mixture (C5 to C12) with the following characteristics.</a:t>
            </a:r>
          </a:p>
          <a:p>
            <a:r>
              <a:rPr lang="en-US" dirty="0"/>
              <a:t>Raw PyGas is produced as a by-product during </a:t>
            </a:r>
            <a:r>
              <a:rPr lang="en-US" b="1" dirty="0"/>
              <a:t>high-temperature steam cracking</a:t>
            </a:r>
            <a:r>
              <a:rPr lang="en-US" dirty="0"/>
              <a:t> in olefin plants .</a:t>
            </a:r>
          </a:p>
          <a:p>
            <a:r>
              <a:rPr lang="en-US" b="1" dirty="0"/>
              <a:t>Feedstock Preparation</a:t>
            </a:r>
            <a:r>
              <a:rPr lang="en-US" dirty="0"/>
              <a:t>: Naphtha, butane, or gasoil is fed into the cracker furnace.</a:t>
            </a:r>
          </a:p>
          <a:p>
            <a:r>
              <a:rPr lang="en-US" b="1" dirty="0"/>
              <a:t>Steam Cracking</a:t>
            </a:r>
            <a:r>
              <a:rPr lang="en-US" dirty="0"/>
              <a:t>: The feedstock is mixed with steam and heated to 800-875°C. This breaks long hydrocarbon chains into smaller, valuable molecules like ethylene and propylene.</a:t>
            </a:r>
          </a:p>
          <a:p>
            <a:r>
              <a:rPr lang="en-US" b="1" dirty="0"/>
              <a:t>By-Product Formation</a:t>
            </a:r>
            <a:r>
              <a:rPr lang="en-US" dirty="0"/>
              <a:t>: The cracking process also produces heavier liquid hydrocarbons in the C5-C12 range. This liquid stream, condensed and separated from the gaseous products, is the </a:t>
            </a:r>
            <a:r>
              <a:rPr lang="en-US" b="1" dirty="0"/>
              <a:t>Raw PyGas</a:t>
            </a:r>
            <a:r>
              <a:rPr lang="en-US" dirty="0"/>
              <a:t> .</a:t>
            </a:r>
          </a:p>
          <a:p>
            <a:r>
              <a:rPr lang="en-US" b="1" dirty="0"/>
              <a:t>Raw Product</a:t>
            </a:r>
            <a:r>
              <a:rPr lang="en-US" dirty="0"/>
              <a:t>: This raw stream leaves the primary fractionator and contains a complex mixture of aromatics (including benzene, toluene, xylenes), diolefins, and other unsaturated compounds.</a:t>
            </a:r>
          </a:p>
          <a:p>
            <a:r>
              <a:rPr lang="en-US" b="1" dirty="0"/>
              <a:t>Raw PyGas Separated and Refined: </a:t>
            </a:r>
            <a:r>
              <a:rPr lang="en-US" dirty="0"/>
              <a:t>Because Raw PyGas is unstable (unsaturated compounds cause gum formation), it cannot be used directly. It undergoes a multi-step separation and purification process, typically in a </a:t>
            </a:r>
            <a:r>
              <a:rPr lang="en-US" b="1" dirty="0"/>
              <a:t>Pygas Hydrogenation Unit (PHU)</a:t>
            </a:r>
          </a:p>
          <a:p>
            <a:r>
              <a:rPr lang="en-IN" b="1" dirty="0"/>
              <a:t>Stage 1: Primary Fractionation (Rerun column)</a:t>
            </a:r>
          </a:p>
          <a:p>
            <a:r>
              <a:rPr lang="en-IN" b="1" dirty="0"/>
              <a:t>Two-Stage Hydrogenation-</a:t>
            </a:r>
            <a:r>
              <a:rPr lang="en-IN" dirty="0"/>
              <a:t>Raw PyGas must be </a:t>
            </a:r>
            <a:r>
              <a:rPr lang="en-IN" b="1" dirty="0"/>
              <a:t>hydrotreated</a:t>
            </a:r>
            <a:r>
              <a:rPr lang="en-IN" dirty="0"/>
              <a:t> to remove unstable compounds and impurities. This is typically done in two stages :</a:t>
            </a:r>
          </a:p>
          <a:p>
            <a:r>
              <a:rPr lang="en-IN" b="1" dirty="0"/>
              <a:t>First Stage (Diolefin Saturation)</a:t>
            </a:r>
            <a:r>
              <a:rPr lang="en-IN" dirty="0"/>
              <a:t>: Diolefins and </a:t>
            </a:r>
            <a:r>
              <a:rPr lang="en-IN" dirty="0" err="1"/>
              <a:t>styrenes</a:t>
            </a:r>
            <a:r>
              <a:rPr lang="en-IN" dirty="0"/>
              <a:t> are selectively hydrogenated to mono-olefins using a catalyst (e.g., nickel/palladium). This prevents gum formation and polymerization in downstream equipment .</a:t>
            </a:r>
          </a:p>
          <a:p>
            <a:r>
              <a:rPr lang="en-IN" b="1" dirty="0"/>
              <a:t>Second Stage (Hydrodesulfurization)</a:t>
            </a:r>
            <a:r>
              <a:rPr lang="en-IN" dirty="0"/>
              <a:t>: Olefins are saturated, and </a:t>
            </a:r>
            <a:r>
              <a:rPr lang="en-IN" dirty="0" err="1"/>
              <a:t>sulfur</a:t>
            </a:r>
            <a:r>
              <a:rPr lang="en-IN" dirty="0"/>
              <a:t> compounds are removed as H₂S. This produces </a:t>
            </a:r>
            <a:r>
              <a:rPr lang="en-IN" b="1" dirty="0"/>
              <a:t>Hydrogenated Pyrolysis Gasoline (HPG)</a:t>
            </a:r>
            <a:r>
              <a:rPr lang="en-IN" dirty="0"/>
              <a:t> , a stable feedstock suitable for BTX extraction.</a:t>
            </a:r>
          </a:p>
        </p:txBody>
      </p:sp>
      <p:sp>
        <p:nvSpPr>
          <p:cNvPr id="4" name="Slide Number Placeholder 3">
            <a:extLst>
              <a:ext uri="{FF2B5EF4-FFF2-40B4-BE49-F238E27FC236}">
                <a16:creationId xmlns:a16="http://schemas.microsoft.com/office/drawing/2014/main" id="{283478EA-A4A0-F07B-D4F5-E36152DB2E17}"/>
              </a:ext>
            </a:extLst>
          </p:cNvPr>
          <p:cNvSpPr>
            <a:spLocks noGrp="1"/>
          </p:cNvSpPr>
          <p:nvPr>
            <p:ph type="sldNum" sz="quarter" idx="12"/>
          </p:nvPr>
        </p:nvSpPr>
        <p:spPr/>
        <p:txBody>
          <a:bodyPr/>
          <a:lstStyle/>
          <a:p>
            <a:fld id="{0B70DE20-B937-49F7-BDB4-D052E7C40283}" type="slidenum">
              <a:rPr lang="en-US" smtClean="0"/>
              <a:t>92</a:t>
            </a:fld>
            <a:endParaRPr lang="en-US"/>
          </a:p>
        </p:txBody>
      </p:sp>
    </p:spTree>
    <p:extLst>
      <p:ext uri="{BB962C8B-B14F-4D97-AF65-F5344CB8AC3E}">
        <p14:creationId xmlns:p14="http://schemas.microsoft.com/office/powerpoint/2010/main" val="13406223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8C75-6663-132B-3E53-17EA89824E19}"/>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EE1B21DC-F868-5F8C-B2E4-EF8A336D97FF}"/>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423203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8272</Words>
  <Application>Microsoft Office PowerPoint</Application>
  <PresentationFormat>Widescreen</PresentationFormat>
  <Paragraphs>512</Paragraphs>
  <Slides>93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93</vt:i4>
      </vt:variant>
    </vt:vector>
  </HeadingPairs>
  <TitlesOfParts>
    <vt:vector size="108" baseType="lpstr">
      <vt:lpstr>Aptos</vt:lpstr>
      <vt:lpstr>Aptos Display</vt:lpstr>
      <vt:lpstr>AR CENA</vt:lpstr>
      <vt:lpstr>Arial</vt:lpstr>
      <vt:lpstr>Calibri</vt:lpstr>
      <vt:lpstr>ElsevierGulliver</vt:lpstr>
      <vt:lpstr>Helvetica</vt:lpstr>
      <vt:lpstr>Noto Sans SC</vt:lpstr>
      <vt:lpstr>Open Sans</vt:lpstr>
      <vt:lpstr>Times New Roman</vt:lpstr>
      <vt:lpstr>Times-Bold</vt:lpstr>
      <vt:lpstr>Times-BoldItalic</vt:lpstr>
      <vt:lpstr>TimesLTStd-Roman</vt:lpstr>
      <vt:lpstr>Times-Roman</vt:lpstr>
      <vt:lpstr>Office Theme</vt:lpstr>
      <vt:lpstr>CL355: Petrochemicals Technology Module 1</vt:lpstr>
      <vt:lpstr>PowerPoint Presentation</vt:lpstr>
      <vt:lpstr>PowerPoint Presentation</vt:lpstr>
      <vt:lpstr>Petroleum Refinery</vt:lpstr>
      <vt:lpstr>PowerPoint Presentation</vt:lpstr>
      <vt:lpstr>PowerPoint Presentation</vt:lpstr>
      <vt:lpstr>PowerPoint Presentation</vt:lpstr>
      <vt:lpstr>Formation of Shale Oil Shale </vt:lpstr>
      <vt:lpstr>Shale oil</vt:lpstr>
      <vt:lpstr>PowerPoint Presentation</vt:lpstr>
      <vt:lpstr>What are Oil and Gas?</vt:lpstr>
      <vt:lpstr>Petrochemicals</vt:lpstr>
      <vt:lpstr>Design architecture of main and secondary columns of the ADU  </vt:lpstr>
      <vt:lpstr>PowerPoint Presentation</vt:lpstr>
      <vt:lpstr>PowerPoint Presentation</vt:lpstr>
      <vt:lpstr>Boiling Ranges of Typical Crude Oil Fractions  </vt:lpstr>
      <vt:lpstr>Petrochemical resources </vt:lpstr>
      <vt:lpstr>First generation petrochemicals</vt:lpstr>
      <vt:lpstr>PowerPoint Presentation</vt:lpstr>
      <vt:lpstr>PowerPoint Presentation</vt:lpstr>
      <vt:lpstr>SECOND GENERATION PETROCHEMICALS</vt:lpstr>
      <vt:lpstr>Intermediates and Derivatives</vt:lpstr>
      <vt:lpstr>Second-Generation Intermediates </vt:lpstr>
      <vt:lpstr>PowerPoint Presentation</vt:lpstr>
      <vt:lpstr>PowerPoint Presentation</vt:lpstr>
      <vt:lpstr>PowerPoint Presentation</vt:lpstr>
      <vt:lpstr>PowerPoint Presentation</vt:lpstr>
      <vt:lpstr>PowerPoint Presentation</vt:lpstr>
      <vt:lpstr>Third generation petrochemicals</vt:lpstr>
      <vt:lpstr>PowerPoint Presentation</vt:lpstr>
      <vt:lpstr>Petrochemical Configurations</vt:lpstr>
      <vt:lpstr>What is Petrochemical Configuration?</vt:lpstr>
      <vt:lpstr>Types of Petrochemical Configurations</vt:lpstr>
      <vt:lpstr>Standalone Petrochemical Configuration</vt:lpstr>
      <vt:lpstr>Standalone Configuration – Features</vt:lpstr>
      <vt:lpstr>Refinery–Petrochemical Integrated Configuration</vt:lpstr>
      <vt:lpstr>Refinery–Petrochemical Integration – Features</vt:lpstr>
      <vt:lpstr>Crude-to-Chemicals (C2C) Configuration</vt:lpstr>
      <vt:lpstr>C2C Configuration – Features</vt:lpstr>
      <vt:lpstr>Gas-to-Chemicals (GTC) Configuration</vt:lpstr>
      <vt:lpstr>GTC Configuration – Features</vt:lpstr>
      <vt:lpstr>Summary</vt:lpstr>
      <vt:lpstr>Evolution  </vt:lpstr>
      <vt:lpstr>PowerPoint Presentation</vt:lpstr>
      <vt:lpstr>PowerPoint Presentation</vt:lpstr>
      <vt:lpstr>Development of petrochemicals industry in India</vt:lpstr>
      <vt:lpstr>PowerPoint Presentation</vt:lpstr>
      <vt:lpstr>Top Petrochemical Companies in India </vt:lpstr>
      <vt:lpstr>PowerPoint Presentation</vt:lpstr>
      <vt:lpstr>PowerPoint Presentation</vt:lpstr>
      <vt:lpstr>Petrochemicals resources 1. NATURAL GAS (Non-associated and Associated Natural Gases  </vt:lpstr>
      <vt:lpstr>PowerPoint Presentation</vt:lpstr>
      <vt:lpstr>NATURAL GAS TREATMENT PROCESSES  </vt:lpstr>
      <vt:lpstr>Acid Gas Treatment</vt:lpstr>
      <vt:lpstr>Physical Absorption</vt:lpstr>
      <vt:lpstr>Selexol process</vt:lpstr>
      <vt:lpstr>Chemical Absorption (Chemisorption)</vt:lpstr>
      <vt:lpstr>The Econamine process</vt:lpstr>
      <vt:lpstr>Water Removal</vt:lpstr>
      <vt:lpstr>Dehydrate process  </vt:lpstr>
      <vt:lpstr>Condensable Hydrocarbon Recovery  </vt:lpstr>
      <vt:lpstr>Condensable Hydrocarbon Recov……</vt:lpstr>
      <vt:lpstr>Petrochemicals resources  CRUDE OILS  </vt:lpstr>
      <vt:lpstr>COMPOSITION OF CRUDE OILS  </vt:lpstr>
      <vt:lpstr>PowerPoint Presentation</vt:lpstr>
      <vt:lpstr>PowerPoint Presentation</vt:lpstr>
      <vt:lpstr>PowerPoint Presentation</vt:lpstr>
      <vt:lpstr>PowerPoint Presentation</vt:lpstr>
      <vt:lpstr>PowerPoint Presentation</vt:lpstr>
      <vt:lpstr>PowerPoint Presentation</vt:lpstr>
      <vt:lpstr>Petrochemical feedstocks</vt:lpstr>
      <vt:lpstr>Feedstocks</vt:lpstr>
      <vt:lpstr>PowerPoint Presentation</vt:lpstr>
      <vt:lpstr> Petrochemical Industry in India: Survey </vt:lpstr>
      <vt:lpstr>Naphtha cracking </vt:lpstr>
      <vt:lpstr>PowerPoint Presentation</vt:lpstr>
      <vt:lpstr>Naphtha cracking</vt:lpstr>
      <vt:lpstr>Reaction </vt:lpstr>
      <vt:lpstr>PowerPoint Presentation</vt:lpstr>
      <vt:lpstr>PowerPoint Presentation</vt:lpstr>
      <vt:lpstr>Steam cracking of naphtha Olefins and Aromatics (BTX from pyrolysis gasoline)</vt:lpstr>
      <vt:lpstr>PowerPoint Presentation</vt:lpstr>
      <vt:lpstr>PowerPoint Presentation</vt:lpstr>
      <vt:lpstr>PowerPoint Presentation</vt:lpstr>
      <vt:lpstr>PowerPoint Presentation</vt:lpstr>
      <vt:lpstr>The naphtha cracker reactor-millisecond reactors</vt:lpstr>
      <vt:lpstr>Process description</vt:lpstr>
      <vt:lpstr>PowerPoint Presentation</vt:lpstr>
      <vt:lpstr>PowerPoint Presentation</vt:lpstr>
      <vt:lpstr>PowerPoint Presentation</vt:lpstr>
      <vt:lpstr>Typical yield of steam cracking of Naphtha</vt:lpstr>
      <vt:lpstr>What is Raw PyGas? Explain how is it produced and separated?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BIDHAN RUIDAS</dc:creator>
  <cp:lastModifiedBy>BIDHAN RUIDAS</cp:lastModifiedBy>
  <cp:revision>1</cp:revision>
  <dcterms:created xsi:type="dcterms:W3CDTF">2026-03-10T11:13:29Z</dcterms:created>
  <dcterms:modified xsi:type="dcterms:W3CDTF">2026-03-10T11:14:34Z</dcterms:modified>
</cp:coreProperties>
</file>