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770" r:id="rId2"/>
    <p:sldId id="420" r:id="rId3"/>
    <p:sldId id="445" r:id="rId4"/>
    <p:sldId id="279" r:id="rId5"/>
    <p:sldId id="280" r:id="rId6"/>
    <p:sldId id="697" r:id="rId7"/>
    <p:sldId id="698" r:id="rId8"/>
    <p:sldId id="377" r:id="rId9"/>
    <p:sldId id="281" r:id="rId10"/>
    <p:sldId id="371" r:id="rId11"/>
    <p:sldId id="372" r:id="rId12"/>
    <p:sldId id="376" r:id="rId13"/>
    <p:sldId id="373" r:id="rId14"/>
    <p:sldId id="374" r:id="rId15"/>
    <p:sldId id="375" r:id="rId16"/>
    <p:sldId id="284" r:id="rId17"/>
    <p:sldId id="699" r:id="rId18"/>
    <p:sldId id="700" r:id="rId19"/>
    <p:sldId id="285" r:id="rId20"/>
    <p:sldId id="385" r:id="rId21"/>
    <p:sldId id="286" r:id="rId22"/>
    <p:sldId id="771" r:id="rId23"/>
    <p:sldId id="772" r:id="rId24"/>
    <p:sldId id="773" r:id="rId25"/>
    <p:sldId id="774" r:id="rId26"/>
    <p:sldId id="775" r:id="rId27"/>
    <p:sldId id="795" r:id="rId28"/>
    <p:sldId id="776" r:id="rId29"/>
    <p:sldId id="383" r:id="rId30"/>
    <p:sldId id="384" r:id="rId31"/>
    <p:sldId id="627" r:id="rId32"/>
    <p:sldId id="287" r:id="rId33"/>
    <p:sldId id="299" r:id="rId34"/>
    <p:sldId id="388" r:id="rId35"/>
    <p:sldId id="702" r:id="rId36"/>
    <p:sldId id="708" r:id="rId37"/>
    <p:sldId id="703" r:id="rId38"/>
    <p:sldId id="704" r:id="rId39"/>
    <p:sldId id="705" r:id="rId40"/>
    <p:sldId id="706" r:id="rId41"/>
    <p:sldId id="290" r:id="rId42"/>
    <p:sldId id="291" r:id="rId43"/>
    <p:sldId id="292" r:id="rId44"/>
    <p:sldId id="293" r:id="rId45"/>
    <p:sldId id="709" r:id="rId46"/>
    <p:sldId id="717" r:id="rId47"/>
    <p:sldId id="710" r:id="rId48"/>
    <p:sldId id="718" r:id="rId49"/>
    <p:sldId id="719" r:id="rId50"/>
    <p:sldId id="711" r:id="rId51"/>
    <p:sldId id="318" r:id="rId52"/>
    <p:sldId id="712" r:id="rId53"/>
    <p:sldId id="713" r:id="rId54"/>
    <p:sldId id="321" r:id="rId55"/>
    <p:sldId id="720" r:id="rId56"/>
    <p:sldId id="322" r:id="rId57"/>
    <p:sldId id="714" r:id="rId58"/>
    <p:sldId id="715" r:id="rId59"/>
    <p:sldId id="716" r:id="rId60"/>
    <p:sldId id="25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10-08T06:03:59.543"/>
    </inkml:context>
    <inkml:brush xml:id="br0">
      <inkml:brushProperty name="width" value="0.05292" units="cm"/>
      <inkml:brushProperty name="height" value="0.05292" units="cm"/>
      <inkml:brushProperty name="color" value="#FF0000"/>
    </inkml:brush>
  </inkml:definitions>
  <inkml:trace contextRef="#ctx0" brushRef="#br0">22996 14144 2807 0,'0'0'-169'0,"0"0"84"16,0 0 45-16,-23-7 18 0,16 7 11 16,-1-3-9-16,1 1-11 0,-2 0-25 0,9 2-19 0,-12-3-34 15,12 3-26-15,0 0-29 0,0 0-151 0,0 0-342 16,0 0 151-16</inkml:trace>
  <inkml:trace contextRef="#ctx0" brushRef="#br0" timeOffset="241.97">22975 14184 111 0,'0'0'131'0,"0"0"-20"16,0 0-33-16,-7-1-8 0,7 1-13 0,0 0-16 16,0 0-14-16,0 0-9 0,0 0-10 0,0 0-2 15,0 0-13-15,0 0-5 0,0 0 5 0,0 0 4 16,15 12-6-16,-15-12 2 0,7 5 2 0,-7-5 4 15,5 2 7-15,-5-2 2 0,5 5 10 0,-5-5 10 16,0 0 2-16,0 0 7 0,0 0 8 0,0 0-14 16,-7 12 0-16,7-12-11 0,-14 6-14 0,8-4-16 15,-3 0-31-15,0 1-95 0,-9-3-148 0,7 1 66 16</inkml:trace>
  <inkml:trace contextRef="#ctx0" brushRef="#br0" timeOffset="14833.23">17854 12078 33 0,'0'0'82'0,"0"0"-11"16,0 0 0-16,0 0-6 0,0 0-13 0,0 0 2 15,0 0-7-15,0 0-2 0,0 0-1 0,0 0-10 0,0 0 1 16,0 0 8-16,-6-5-10 0,6 5 1 0,0 0 2 16,0 0-3-16,0 0 5 0,0 0-7 15,0 0 5-15,0 0-7 0,0 0-4 0,0 0-1 16,-9-1 3-16,9 1 4 0,0 0-3 0,0 0-3 0,0 0-4 16,0 0-2-16,0 0 3 0,0 0 3 0,0 0-6 15,0 0 2-15,-9-1-1 0,9 1-4 16,0 0-2-16,0 0-3 0,0 0 2 0,0 0-3 15,0 0-1-15,-11-3-1 0,11 3 3 0,0 0-1 0,0 0-5 16,0 0 5-16,0 0 8 0,-7-2-4 0,7 2-1 16,0 0 10-16,0 0-14 0,0 0-1 0,0 0 6 15,0 0 0-15,0 0 6 0,0 0-7 16,0 0 7-16,0 0-9 0,0 0 1 0,0 0 4 0,0 0-2 16,0 0-5-16,0 0-1 0,0 0-3 0,0 0-2 15,0 0 6-15,0 0-3 0,0 0-4 0,0 0-6 16,0 0 1-16,0 0 0 0,0 0 5 0,0 0-2 15,0 0-2-15,0 0 7 0,-8 5-4 0,8-5 4 16,0 0-2-16,0 0-5 0,0 0 5 0,0 0-6 16,0 0 3-16,0 0 4 0,4 14-5 0,-4-14 5 15,0 0 0-15,0 0-5 0,5 5 2 0,-5-5-12 16,4 7 11-16,-4-7 3 0,5 4 1 16,-5-4-3-16,0 0 1 0,5 6 1 0,-5-6-14 15,3 7 8-15,-3-7 6 0,4 3 1 0,-4-3 5 16,5 6-7-16,-5-6 0 0,4 6-2 0,-4-6 0 15,2 4-1-15,-2-4 7 0,0 0-5 0,7 8-1 16,-7-8 7-16,5 5 0 0,-5-5-5 0,3 4-1 16,-3-4 1-16,4 4 1 0,-4-4 6 0,6 4-9 15,-6-4 0-15,3 5 8 0,-3-5-5 0,0 0 1 16,7 5-2-16,-7-5-3 0,4 4 5 0,-4-4 1 0,0 0-5 16,6 6 9-16,-6-6-6 0,4 4-1 15,-4-4-3-15,0 0 1 0,5 3 4 0,-5-3-1 16,4 4 4-16,-4-4-7 0,6 4-2 0,-6-4 5 15,5 5 0-15,-5-5 1 0,8 3 3 0,-8-3-7 16,5 5 7-16,-5-5 2 0,7 4-2 0,-7-4 0 0,6 4 0 16,-6-4 1-16,7 4-8 0,-7-4 6 15,6 3 3-15,-6-3-9 0,6 4 2 0,-6-4 5 16,5 5-3-16,-2 0-2 0,-3-5 1 0,6 5 4 0,-6-5-4 16,5 4 4-16,-5-4-2 0,3 4-5 0,-3-4 1 15,6 6 5-15,-6-6-3 0,5 3 3 0,-5-3-4 16,4 5 2-16,-4-5-3 0,0 0 3 15,8 3-3-15,-8-3-1 0,3 4-3 0,-3-4 4 0,0 0-3 16,0 0 6-16,7 7-2 0,-7-7 0 0,3 4 2 16,-3-4-6-16,5 3 6 0,-5-3-1 0,0 0-6 15,7 7 6-15,-7-7-3 0,7 4-2 16,-7-4 4-16,5 6-2 0,-5-6 2 0,6 5 2 0,-3 0-4 16,-3-5 1-16,9 5 3 0,-4-4-3 0,-5-1 3 15,6 6 3-15,-6-6-8 0,7 6 2 0,-7-6 6 16,7 5-7-16,-3-3 5 0,-4-2 4 0,9 4-9 15,-5-2 1-15,-4-2-4 0,6 4 6 0,-6-4-7 16,8 3 7-16,-8-3-4 0,6 3 2 0,-6-3 1 16,8 5-5-16,-8-5 10 0,6 3-9 0,-6-3 0 15,6 4 2-15,-6-4 1 0,6 3 3 0,-6-3-4 16,9 5 3-16,-9-5-3 0,6 6-3 0,-1-3 8 16,-5-3-6-16,7 5 3 0,-7-5 0 0,6 3 1 15,-6-3-2-15,9 5-2 0,-9-5 3 0,5 4-4 16,-5-4 2-16,5 3 2 0,-5-3-3 0,7 2 4 15,-7-2-3-15,5 5 2 0,-5-5 1 0,7 4 3 16,-7-4-7-16,8 3 4 0,-8-3 1 0,8 2-5 16,-8-2 4-16,5 7-5 0,-5-7 4 0,7 5 1 15,-7-5-1-15,6 3 2 0,-6-3-3 0,9 5 2 16,-9-5-2-16,5 4-1 0,-5-4 1 0,7 4-2 0,-7-4 5 16,9 4-1-16,-5-2-1 0,-4-2-1 0,5 5 0 15,-5-5-4-15,8 5 6 0,-4-3 0 16,-4-2-4-16,6 5 6 0,-6-5-2 0,9 5 0 15,-9-5-2-15,4 3-2 0,-4-3 7 0,10 4-4 0,-10-4 2 16,9 3-13-16,-9-3 14 0,6 2-6 0,-6-2-2 16,7 1 14-16,-7-1-6 0,8 4 0 15,-8-4-5-15,8 2 1 0,-8-2 3 0,9 2 2 16,-6 1-4-16,-3-3-2 0,0 0 5 0,13 3-2 0,-13-3 2 16,9 2-4-16,-9-2 2 0,7 3 0 15,-3-1 0-15,-4-2-1 0,9 4 0 0,-9-4-3 16,9 3 3-16,-9-3-2 0,9 3-4 0,-9-3 7 15,6 2-2-15,-6-2 0 0,11 0 4 0,-11 0 0 16,9 3 4-16,-9-3-1 0,9 4-5 0,-4-2 2 0,-5-2 0 16,10 3-1-16,-10-3 5 0,9 0-4 0,-9 0 3 15,9 3-6-15,-9-3-1 0,12 0 6 0,-12 0-2 16,9 2-3-16,-9-2 1 0,10 0 0 0,-10 0-4 16,10 2 5-16,-10-2-1 0,10 1-3 0,-5 0 0 15,-5-1 4-15,10 0-2 0,-10 0 3 0,12 1-5 16,-7 1 1-16,-5-2 4 0,15 1-1 0,-6-2 3 15,-9 1 0-15,14 0-4 0,-7 0-2 0,-7 0 2 16,14 2 2-16,-7-3-2 0,-7 1 0 0,15 1-3 16,-8-1 2-16,-1 1-3 0,-6-1 4 0,12 0 0 15,-12 0 0-15,13 2 1 0,-8-2 0 0,-5 0-6 16,10 3 3-16,-10-3 5 0,11 1-9 0,-11-1 2 16,9 0 2-16,-9 0-1 0,11 1 7 0,-11-1-8 15,11 3 7-15,-4-3-4 0,-7 0-1 0,9 1 1 16,-9-1 3-16,11 3-1 0,-11-3-2 0,10 1 1 15,-10-1 0-15,9 1 0 0,-9-1 1 0,9 0 3 16,-9 0-5-16,10 1 1 0,-10-1 1 0,9 2 1 16,-2-1-4-16,-7-1 4 0,12 0-3 0,-12 0 0 15,11 1 4-15,-11-1-5 0,12 1 4 0,-4-1-2 16,-8 0 0-16,11 0-3 0,-4 0 0 0,-7 0 3 16,13 0-3-16,-7 2 0 0,-6-2 1 0,12-2 2 15,-12 2-1-15,14 2 1 0,-14-2 0 0,11 0-1 16,-3 0-1-16,-8 0 1 0,10 2 1 0,-10-2-2 15,9 0-2-15,-9 0 3 0,14 0 0 0,-14 0-2 16,12 0 1-16,-12 0-1 0,9-2 0 0,-9 2 0 16,10 2 0-16,-10-2 0 0,10 1 2 0,-10-1-1 15,9 0 2-15,-9 0-3 0,11 0 1 0,-11 0-3 16,9-1 0-16,-9 1-1 0,7 1 0 0,-7-1 3 16,9 1 0-16,-9-1 3 0,11 0-2 0,-11 0-4 15,0 0 8-15,13-1-5 0,-13 1 0 0,10 0-4 0,-10 0 6 16,10 1-2-16,-10-1-1 0,7 0 1 15,-7 0 1-15,13 0-3 0,-13 0 4 0,10 1-2 16,-10-1 2-16,10 2-2 0,-10-2-3 0,11 0 3 16,-11 0 1-16,11 0-1 0,-3 0 1 0,-8 0-2 15,12 0 0-15,-5 2 2 0,-7-2-2 0,10 0 4 0,-2 1-4 16,-8-1-1-16,11 0 5 0,-11 0-1 0,13 1-3 16,-7 0-1-16,-6-1 0 0,14-1 4 15,-14 1 0-15,13 0-1 0,-13 0 0 0,13 0-4 0,-13 0 4 16,13 0 0-16,-7 1-4 0,-6-1 1 0,11 0 2 15,-4 1-4-15,-7-1 8 0,10 0-5 0,-10 0 4 16,13 1-6-16,-7-1 3 0,-6 0 1 0,12 1-1 16,-12-1 3-16,11-1-4 0,-11 1-3 0,12 0 6 15,-12 0-3-15,14-1 2 0,-14 1 1 0,11-1 0 16,-3 2-2-16,1-2 2 0,-9 1-4 0,15-1 1 16,-7 1 1-16,1-1 3 0,-9 1-5 0,18-3 1 15,-12 3-1-15,3-2 4 0,-9 2-4 0,13-1 2 16,-13 1-1-16,13-1-1 0,-5 1 7 0,-8 0-4 15,13-3-2-15,-5 3 4 0,1-2 0 0,-9 2-5 16,14-2 4-16,-6 1-4 0,0 1-4 0,-8 0 5 16,15-2-1-16,-10 1 6 0,-5 1-4 15,16-2 0-15,-8 0 1 0,-2 1 1 0,3 0-4 0,0 0 5 16,0-2-3-16,0 2 0 0,-1-1-3 0,0 1 4 16,-1 1-2-16,3-2 1 0,-10 2-3 0,17-1 3 15,-9 0 0-15,2 0 3 0,0-1-2 0,-1 0 1 16,-1 1-4-16,2-1 3 0,-1 2-4 0,1-2 6 15,0 2-3-15,1-3 1 0,-1 1-4 0,0 0 6 16,-1-1-5-16,2 2 4 0,-1 0-2 0,0-2 0 16,1 3 1-16,-2-2-4 0,-1-1-2 0,2-1 5 15,-3 3 3-15,0-3-2 0,1 1 0 0,2 3 1 16,-2-2 2-16,-2-1-3 0,-6 3-1 0,14-4-1 16,-9 1 1-16,2 1 3 0,-7 2-1 0,12-3-1 15,-4 1-4-15,-8 2 4 0,13-4 2 0,-8 3-4 16,-5 1 0-16,13-2 2 0,-8-1-3 0,-5 3 2 15,11-2 0-15,-2-1 3 0,-2 1-3 0,0-1 2 16,-7 3 2-16,13-2-4 0,-5-3 2 0,2 3 1 16,-2-2-1-16,3 1-1 0,-3 0-1 0,1 1 1 15,-3-2-3-15,3 1 4 0,0 0 0 0,0 0-1 16,-2-1 1-16,0 1-2 0,1-2 4 0,0 1-1 16,-1 2 1-16,2-3-4 0,-4 2-3 0,3-1 3 15,1 3 3-15,-2-4-2 0,0 2 0 0,0-1 0 16,0 2-4-16,4-3 3 0,-3 3-5 0,0-2 7 0,-1 0-3 15,2 2 1-15,-1-4 0 0,0 1 0 0,-2 1 3 16,5 0 1-16,-3-1-4 0,1 0 3 16,-1 3 0-16,-8 2-1 0,11-6 0 0,-7 2 1 15,3-1-3-15,0 1-5 0,-2-1 10 0,-5 5-4 0,8-6 1 16,-3 1 0-16,1 2 2 0,-1-1-1 0,2 1 2 16,-2-3 1-16,-1 2-4 0,-4 4-1 0,9-8 6 15,-3 3 0-15,-1 2-2 0,0-1 2 0,-1-1-4 16,-4 5 3-16,9-10 1 0,-2 5-1 15,-1 2 0-15,-1-4 0 0,-1 3 0 0,-4 4 1 0,9-5-2 16,-3 0 0-16,-1 0 0 0,-5 5-2 0,8-7 1 16,-4 3-3-16,-4 4 4 0,6-4 5 0,-6 4 1 15,8-4 2-15,-8 4 4 0,4-5-3 0,-4 5 0 16,5-4-2-16,-5 4-1 0,6-6 2 0,-6 6-2 16,4-5 3-16,-4 5-4 0,5-4 2 0,-5 4-2 15,7-5 0-15,-7 5 0 0,5-5 4 0,-5 5-3 16,4-5 6-16,-4 5 0 0,0 0 4 0,4-9-4 15,-2 6 0-15,-2 3-3 0,5-7 1 0,-5 7-3 16,5-6-3-16,-5 6-1 0,6-6 0 0,-6 6 1 16,7-8 1-16,-7 8-4 0,3-7-1 0,-3 7 1 15,3-6 0-15,-3 6-4 0,7-7 3 0,-7 7-4 16,2-5 3-16,-2 5-1 0,7-7-2 0,-7 7 2 16,5-7 7-16,-1 3-10 0,-4 4 1 0,5-8-1 15,-5 8 2-15,6-7-2 0,-3 2 5 0,-3 5-4 16,7-6 0-16,-4 0 0 0,-3 6-1 0,6-5-3 15,-6 5 3-15,5-7 1 0,-1 2 0 0,-4 5-2 16,7-5 3-16,-7 5-5 0,7-7 3 0,-3 2 1 16,-4 5 3-16,4-7-7 0,-1 2 6 0,-3 5-3 15,8-7 4-15,-5 2-6 0,2 0 0 0,-1 1 0 16,-1-2 3-16,3 2-1 0,-6 4 1 0,6-7-3 16,-3 2 2-16,-3 5-1 0,6-11 2 0,-1 7 2 15,-5 4-3-15,4-9 4 0,1 5-4 0,-5 4-1 16,5-8 4-16,-5 8-2 0,4-8 0 0,0 3 1 15,-4 5-4-15,3-7-1 0,-3 7 5 0,5-9-2 16,-5 9 3-16,2-6-2 0,-2 6-1 0,4-7 3 0,-4 7-1 16,2-6 4-16,-2 6-2 0,1-8-3 15,-1 8-3-15,0-9 1 0,0 9 2 0,1-9-1 16,-1 9-2-16,1-8 3 0,-1 8 2 0,3-10-2 16,-3 10-1-16,0-12-2 0,0 6 4 0,0 6-2 0,0-11-3 15,0 11 7-15,3-13-6 0,-3 13 0 0,-3-12 4 16,3 12-2-16,3-10 1 0,-3 10 0 15,-3-10 1-15,3 10 0 0,0-11-1 0,0 11-1 16,-1-10 0-16,1 10-4 0,-3-10 6 0,3 10-4 16,0-9 1-16,0 9-1 0,-2-8 0 0,2 8-3 0,0-12-6 15,0 12 0-15,1-10 6 0,-1 10-2 0,-1-9 0 16,1 9 1-16,0 0 2 0,0-13-4 16,0 13 4-16,0-12-1 0,0 12 3 0,-2-7-1 15,2 7 1-15,-3-7 4 0,3 7-6 0,-1-9-4 0,1 9 3 16,-4-10-2-16,4 10 4 0,-3-7-1 0,0 1 2 15,3 6 3-15,-4-9-4 0,4 9-1 16,-2-9 0-16,2 9 0 0,-3-9 3 0,3 9-1 16,-2-6 1-16,2 6-5 0,-2-10 3 0,2 10 1 15,-5-6-3-15,5 6 0 0,0 0 0 0,-1-9 5 0,1 9-3 16,-1-9 4-16,1 9-4 0,-4-9 0 0,4 9 0 16,-3-8 0-16,3 8 3 0,-3-9-3 0,3 9 2 15,-3-7-1-15,3 7 2 0,-3-8-1 16,3 8-3-16,-5-7 3 0,5 7 2 0,-4-7-5 0,4 7 0 15,-3-9 3-15,3 9 1 0,-3-8-1 0,3 8 1 16,-6-8-1-16,6 8-3 0,-4-7 2 0,4 7-1 16,-4-7 0-16,4 7-1 0,-5-4 0 0,5 4 1 15,-4-5-1-15,4 5 5 0,-7-6-4 16,7 6 3-16,-8-7-3 0,5 3-2 0,3 4 6 0,-7-7-4 16,5 3 0-16,2 4 3 0,-6-7-4 0,6 7 5 15,-5-5-6-15,5 5-1 0,-9-7 2 0,9 7-1 16,-8-8 1-16,4 5-1 0,-2 0-1 0,6 3 2 15,-5-6 0-15,5 6 0 0,-9-4-3 0,9 4 3 16,-9-5 0-16,5 1 0 0,4 4 2 0,-14-4 0 16,14 4-3-16,-9-4 6 0,5 2-3 0,4 2-1 15,-8-5-1-15,8 5 1 0,-10-6 1 0,10 6 2 16,-6-6 0-16,6 6-1 0,-8-6-1 0,8 6-5 16,-8-4 3-16,8 4 2 0,-7-5 1 0,7 5 1 15,-7-2-1-15,7 2-3 0,-9-6-4 0,9 6-3 16,-9-6 2-16,9 6-2 0,-7-3 1 0,1-1 4 15,6 4-2-15,-9-4-3 0,3 1 0 0,6 3 5 16,-12-6 2-16,5 3-2 0,2 0 3 0,5 3-3 16,-14-5 1-16,8 4 6 0,6 1-3 0,-13-6 0 15,6 3 2-15,0 1 0 0,1-1-2 0,-5 0 3 16,6 0-2-16,-5 1-1 0,10 2 0 0,-17-2 3 16,6-1-2-16,-2 2 1 0,-1-1-5 0,3 1-1 15,-2 0 7-15,-1-1 1 0,0-1-3 0,1 2 2 16,-1-1 1-16,0 0-1 0,1-1-2 0,0 2 1 15,1-2 1-15,1 2 8 0,0 0-2 0,0-2-1 16,0 2-1-16,1-2 2 0,0 1 1 0,2 0-7 0,8 2 1 16,-15-4 2-16,7 4-2 0,8 0 2 15,-12-2 2-15,5-1-5 0,7 3 1 0,-16-4-3 16,11 2 4-16,-4 1-2 0,9 1 2 0,-13-2-1 16,6-1-3-16,-3 1-1 0,-1 0 1 0,2 0 2 15,-2-1-2-15,-2 3 0 0,2-1 4 0,-3-1-6 16,2 1 3-16,-3-2-1 0,5 2 0 0,-1 0 3 0,-1 0 0 15,0-1-1-15,-1 1-1 0,3 1 0 16,0 0 1-16,1-2 5 0,1 0 0 0,8 2-2 16,-15-1-1-16,7 1-3 0,8 0 6 0,-12-3-4 0,12 3 0 15,-11-3 1-15,11 3 3 0,-11-2-2 16,11 2-2-16,-9 0 0 0,9 0-1 0,-12-5 4 16,6 4-2-16,6 1-3 0,-10-2 2 0,10 2-1 0,-15-2-1 15,5-1 3-15,0 2-2 0,2-1-2 0,-3 1-2 16,2-2-2-16,-1 3 8 0,-2 0-1 0,1-1-2 15,-1-1-1-15,1 1-1 0,1 0 2 0,-3 0 2 16,3 0 4-16,-1 0-5 0,-1-1 2 0,1 1 0 16,0 0 2-16,-4 1-6 0,5 0 2 15,-1-3 4-15,3 1-5 0,-3 2 0 0,0 2 3 0,1-2-8 16,0 0 7-16,10 0 1 0,-18-2-2 0,11 2-2 16,7 0 3-16,-18 0-1 0,10 0-2 0,8 0 2 15,-15 0 1-15,15 0-4 0,-12 0 2 0,12 0 0 16,-14-1 0-16,14 1-1 0,-12 0 2 0,12 0-1 15,-12-1-3-15,12 1 3 0,-9 1-1 0,9-1-1 16,-10-1 3-16,10 1 1 0,-12 1-1 0,12-1 1 16,-7 1-1-16,7-1-2 0,-11 0 4 15,11 0-4-15,-7 2 2 0,7-2-1 0,0 0 3 16,-12-2-5-16,12 2 3 0,-10 0-1 0,10 0 1 0,0 0 0 16,-13 0 2-16,13 0-2 0,-8-2-2 0,8 2-1 15,-11-4 2-15,11 4-2 0,-10-1 0 0,10 1 4 16,-15-1-5-16,8 1 3 0,7 0 0 0,-11 0-4 15,11 0 6-15,-13 0 0 0,13 0-4 16,-13 1 1-16,5-1 2 0,8 0-1 0,-15 0 1 0,7 0 1 16,8 0 0-16,-14 0-5 0,5 0 3 15,9 0-2-15,-14 0 2 0,8 0 1 0,6 0 2 0,-15 0-2 16,8 0-1-16,7 0-1 0,-14-1 2 16,14 1-2-16,-16 0 0 0,10 1 0 0,6-1 2 0,-14 0-1 15,7 0-2-15,7 0 3 0,-13 0 1 0,13 0-1 16,-12 0 1-16,12 0-4 0,-10 0 1 0,10 0-2 15,-11-1 6-15,11 1-5 0,-12 0 1 0,12 0 1 16,-11 0-8-16,11 0 8 0,-10 1-2 0,10-1 5 16,-11 0 0-16,11 0-2 0,-10 1-2 0,10-1-3 15,-10 0 3-15,10 0 2 0,-10 1-1 0,10-1-2 16,-8 3 1-16,8-3 5 0,-11 0-1 0,11 0-1 16,0 0-2-16,-12 0 0 0,12 0-2 0,-8 1 3 15,8-1 0-15,-9 1 2 0,9-1-8 0,-9 0 4 16,9 0 0-16,0 0 5 0,-11 5-3 0,11-5 0 15,-9 0 3-15,9 0-7 0,0 0 2 0,-10 1 2 16,10-1-1-16,0 0 0 0,-12-1 0 0,12 1 0 16,-10 0 0-16,10 0-3 0,-6 2 4 0,6-2-2 15,0 0 4-15,-13 0-3 0,13 0 2 0,-7 2 0 16,7-2 0-16,0 0-7 0,-11 0 8 0,11 0-4 16,0 0 0-16,-12-2 2 0,12 2-1 0,-11 0 4 15,11 0 0-15,0 0-1 0,-12-1-2 0,12 1-1 0,-7 1 4 16,7-1-1-16,0 0-1 0,-13-2 0 0,13 2-3 15,-8 1 4-15,8-1 0 0,0 0 0 16,0 0-2-16,-9 1-3 0,9-1 3 0,0 0-1 16,-11 3 2-16,11-3 0 0,0 0-2 0,-9 1-2 15,9-1 0-15,-7 1 2 0,7-1 0 0,0 0 0 0,-9 2 0 16,9-2-3-16,0 0 4 0,-11 2-2 16,11-2 1-16,-6 1-1 0,6-1 2 0,0 0 1 15,-9 0 1-15,9 0-3 0,0 0 1 0,-8 3 0 16,8-3 0-16,0 0-3 0,-10 0 4 0,10 0 0 0,0 0-3 15,-9 3 0-15,9-3 6 0,0 0-5 0,-10 3 1 16,10-3 2-16,-12 1-2 0,12-1 0 16,-6 1-3-16,6-1 1 0,-8 1 3 0,8-1 0 15,-9 1-4-15,9-1 3 0,-7 1 0 0,7-1-5 0,-8 1 5 16,8-1-2-16,-8 5 2 0,8-5-1 0,-9 2 0 16,9-2-2-16,-9 3 4 0,9-3-2 15,-6 4 0-15,6-4 3 0,-7 2-1 0,7-2-2 16,0 0 2-16,-8 1 0 0,8-1-2 0,0 0 0 0,0 0-1 15,-9 1 1-15,9-1-1 0,0 0 1 0,0 0 0 16,-9 3-4-16,9-3 3 0,0 0 1 0,0 0 3 16,-12 1-3-16,12-1-3 0,-6 1 3 0,6-1-2 15,0 0 0-15,-9 1 3 0,9-1-1 0,0 0 3 16,-9 0-4-16,9 0 0 0,0 0 3 0,0 0 1 16,-12 3-2-16,12-3 1 0,-6 1 0 0,6-1-1 15,0 0-1-15,-9 2 4 0,9-2-5 0,-7 1 2 16,7-1-3-16,0 0 3 0,-9 3 0 0,9-3 0 15,0 0 1-15,-10 1-4 0,10-1-1 0,-9 1 4 16,9-1-7-16,-8 2 8 0,8-2-4 0,-9 2 2 16,9-2 0-16,-9 3 3 0,9-3-3 0,-10 2-2 15,10-2-4-15,0 0 7 0,-10 3 2 0,10-3-5 16,-7 3 0-16,7-3 4 0,-8 0-2 0,8 0 3 16,-7 2-2-16,7-2 0 0,0 0-2 0,-12 3 1 15,12-3 1-15,-6 1 1 0,6-1-3 0,0 0 5 16,-11 0-5-16,11 0 3 0,0 0-2 0,-9 3-1 15,9-3 0-15,0 0 1 0,-10 3-3 0,10-3 6 16,-5 2-6-16,5-2 2 0,0 0 1 0,-11 3 3 16,11-3-5-16,0 0 5 0,-8 1-3 0,8-1-2 15,0 0 2-15,-8 3 1 0,8-3 0 0,0 0-2 16,-10 2-1-16,10-2 6 0,-6 3-4 0,6-3 2 16,0 0 0-16,-12 1-1 0,12-1-1 0,-6 2-3 15,6-2 0-15,-9 1 3 0,9-1-2 0,-8 2 2 16,8-2 3-16,-7 3-2 0,7-3 4 0,-7 3 2 15,7-3-2-15,0 0 2 0,-10 0 0 0,10 0-1 16,0 0 1-16,-12 0 5 0,12 0-7 0,0 0-1 16,0 0 2-16,-13-3 1 0,13 3-2 0,0 0 3 15,0 0-4-15,-11-1 0 0,11 1 0 0,0 0 0 16,-9 0 1-16,9 0-1 0,0 0-3 0,0 0 3 16,0 0-2-16,0 0-1 0,-12 0 1 0,12 0 2 15,0 0-3-15,0 0 1 0,0 0 2 0,0 0-2 0,0 0 1 16,0 0-2-16,0 0 3 0,0 0 2 15,-8-2-6-15,8 2 2 0,0 0-2 0,0 0-1 16,0 0 1-16,0 0 3 0,0 0-5 0,0 0 2 16,0 0-1-16,0 0 0 0,-9 3-1 0,9-3 1 0,0 0 1 15,0 0-3-15,-10 0 2 0,10 0-3 0,-8 3 4 16,8-3 1-16,0 0-2 0,-10 0 2 16,10 0 0-16,0 0-2 0,-9 3-2 0,9-3 3 15,0 0-1-15,-10 2 1 0,10-2 0 0,-9 2 0 16,9-2 0-16,-8 4-3 0,8-4 0 0,-9 3 0 0,9-3 3 15,-8 4 0-15,8-4 0 0,-6 3 0 0,6-3 3 16,0 0 0-16,-8 2-3 0,8-2 1 0,0 0-1 16,0 0 2-16,-7 4-3 0,7-4 2 15,0 0-3-15,0 0 1 0,0 0 1 0,0 0-2 0,-7 2 2 16,7-2 2-16,0 0-2 0,0 0 6 0,0 0-8 16,0 0 4-16,0 0-2 0,0 0 2 15,0 0 0-15,-6 2-3 0,6-2 0 0,0 0 2 16,0 0 1-16,0 0-4 0,-7 3 2 0,7-3 1 0,0 0-4 15,0 0 6-15,0 0-3 0,0 0 0 0,0 0 1 16,0 0-1-16,0 0 2 0,-9 1 2 0,9-1-1 16,0 0 1-16,0 0-5 0,0 0 5 0,0 0 5 15,0 0-4-15,0 0-2 0,0 0 3 16,-11 0-6-16,11 0 4 0,-5 4-2 0,5-4 0 0,0 0-2 16,-9 2 1-16,9-2-2 0,-9 2 3 0,9-2-5 15,-6 3 10-15,6-3-9 0,-8 3 5 0,8-3-4 16,0 0 1-16,-12 2 1 0,12-2-2 15,0 0 1-15,0 0-1 0,-8 2 0 0,8-2 1 0,0 0 0 16,0 0 1-16,-8 3-1 0,8-3 1 0,0 0-1 16,0 0 0-16,-8 2 3 0,8-2-3 0,0 0-2 15,0 0 7-15,0 0-7 0,-9 1 1 0,9-1 0 16,0 0 2-16,-5 4-4 0,5-4 5 0,0 0-4 16,-9 3 2-16,9-3-2 0,-5 1 2 0,5-1-1 15,0 0 1-15,-6 4-3 0,6-4 2 0,0 0 1 16,-8 3 1-16,8-3-2 0,0 0 1 0,0 0-3 15,-6 4 5-15,6-4-3 0,-8 5 2 0,8-5-2 16,0 0 5-16,-8 5-7 0,8-5 1 0,-6 3 3 16,6-3-6-16,-6 4 6 0,6-4-2 0,-8 4 1 15,8-4 3-15,-7 3-6 0,7-3 4 0,-7 2 1 16,7-2 0-16,-7 5 0 0,7-5-2 0,-6 3 3 16,6-3-2-16,0 0-4 0,-8 4 1 0,8-4 4 15,-5 2-2-15,5-2 0 0,0 0 1 0,-9 6 1 16,9-6-6-16,0 0 6 0,-7 2 0 0,7-2-1 15,0 0 1-15,0 0-1 0,-7 4 1 0,7-4-1 16,0 0-1-16,0 0-1 0,0 0 1 0,-6 3 0 16,6-3 0-16,0 0 0 0,0 0 2 0,0 0-1 15,0 0-1-15,0 0-1 0,0 0 7 0,0 0-10 16,0 0 3-16,0 0-1 0,-8 2 4 0,8-2-2 16,0 0 1-16,0 0-3 0,0 0 0 0,0 0 1 15,0 0-1-15,0 0-1 0,0 0 2 0,0 0 0 16,-6 3-1-16,6-3 1 0,0 0 1 0,0 0 0 15,0 0 1-15,0 0-3 0,0 0 3 0,-3 6-1 16,3-6 0-16,-6 6 1 0,6-6-2 0,-4 7 2 16,4-7 2-16,-6 5-3 0,6-5 3 0,-4 5-3 15,4-5 1-15,-4 5-2 0,4-5 0 0,0 0-1 0,0 0 1 16,-4 6 1-16,4-6 0 0,0 0 0 0,0 0 1 16,-5 6-2-16,5-6 1 0,0 0 0 15,-4 4 1-15,4-4-5 0,0 0 7 0,-2 5-4 16,2-5 3-16,0 0-2 0,-4 6 3 0,4-6-3 0,0 0-2 15,0 0-2-15,-4 7 3 0,4-7 6 0,0 0-4 16,0 0-1-16,0 0 1 0,0 0-2 0,0 0 1 16,0 0-3-16,0 0 2 0,0 0 3 0,0 0-3 15,-4 7-1-15,4-7-2 0,0 0 1 16,0 0 1-16,0 0 1 0,-4 5-1 0,4-5 1 0,0 0 2 16,0 0-1-16,0 10 2 0,0-10 0 0,0 0 1 15,0 0-3-15,0 0 1 0,0 10-1 0,0-10-2 16,0 0 1-16,-2 7 0 0,2-7 0 0,0 0 1 15,0 0 1-15,0 9 1 0,0-9 0 0,0 0-2 16,0 0 1-16,-3 9 5 0,3-9 2 16,0 0 0-16,0 0-3 0,-1 9 2 0,1-9-5 0,0 0 2 15,0 0-1-15,-1 9 0 0,1-9 0 0,0 0-1 16,0 0 0-16,0 7 1 0,0-7-1 16,0 0 1-16,0 0-3 0,-3 9 3 0,3-9-1 0,0 0-2 15,0 0 4-15,0 0-2 0,0 0-1 0,0 8 3 16,0-8-5-16,0 0 3 0,0 0 0 0,0 0-1 15,-3 7 2-15,3-7-1 0,0 0-1 0,-1 8 3 16,1-8-3-16,-2 5 4 0,2-5-4 0,0 0 2 16,-5 7-1-16,5-7 5 0,0 0-8 0,0 0 2 15,-4 4-2-15,4-4 3 0,0 0 0 0,0 0-1 16,0 0-3-16,0 0 5 0,-4 7-1 0,4-7-1 16,0 0 1-16,0 0 0 0,0 0 2 0,-4 6-1 15,4-6-3-15,0 0 5 0,0 0 1 0,0 0 1 16,0 0-4-16,0 0 4 0,0 0-1 0,0 0 1 15,0 0 5-15,0 0-2 0,0 0 3 0,0 0 1 16,0 0-2-16,0 0 0 0,0 0 1 0,0 0-1 16,0 0 1-16,0 0-2 0,0 0-2 0,0 0 1 15,-2 7-1-15,2-7 5 0,0 0-7 0,0 0 0 16,0 0 0-16,0 0-1 0,0 0-2 0,0 0-1 16,0 0 0-16,0 0-2 0,0 0 2 0,0 0 0 15,0 0-1-15,0 0 3 0,0 0-5 0,0 0 0 16,0 0 1-16,0 0 1 0,0 0-2 0,0 0 0 15,0 0 1-15,0 0 1 0,0 0-2 0,0 0 3 16,0 0-4-16,0 0-1 0,0 0 2 0,0 0 0 16,0 0-3-16,0 0 2 0,0 0 2 0,0 0-1 15,0 0-3-15,0 0 3 0,0 0-3 0,0 0 1 16,0 0 0-16,0 0 1 0,-2 7-2 0,2-7 2 16,0 0 0-16,0 0-1 0,0 0 3 0,0 0-4 15,0 0 0-15,-5 7 4 0,5-7 5 0,0 0-6 16,-4 5-1-16,4-5-1 0,0 0 2 0,0 0 0 15,0 0-1-15,-1 8 3 0,1-8-2 0,0 0 0 16,0 0-2-16,0 0 6 0,0 0-5 0,0 0 1 16,0 0-2-16,0 0 3 0,0 0-3 0,0 0 5 15,0 0 1-15,0 0-5 0,0 0-1 0,-3 6 4 16,3-6-3-16,0 0 2 0,0 0-1 0,0 0 0 16,0 0-1-16,0 0 3 0,0 0-2 0,0 0 3 15,0 0-5-15,0 0 2 0,0 0-2 0,0 0 4 16,0 0-2-16,0 0-2 0,0 0-2 0,0 0 6 15,0 0 0-15,0 0 3 0,0 0-5 0,0 0 2 0,0 0-2 16,0 0 3-16,0 0-7 0,0 0 2 0,0 0 2 16,0 0 1-16,0 0-2 0,0 0 3 15,0 0-3-15,0 0 2 0,0 0-4 0,0 0 3 16,0 0 0-16,0 0 1 0,0 0-2 0,0 0 3 0,0 0-1 16,0 0-1-16,0 0 1 0,0 0 0 0,0 0-4 15,0 0 4-15,0 0-1 0,0 0-4 16,0 0 6-16,0 0-1 0,-6 3-1 0,6-3 1 15,0 0 0-15,0 0-3 0,0 0 2 0,0 0 2 16,0 0-5-16,-6 5 3 0,6-5 1 0,0 0 2 0,0 0-1 16,0 0-3-16,0 0 4 0,0 0-1 0,0 0 0 15,0 0 0-15,0 0 10 0,0 0-11 16,0 0 0-16,0 0 0 0,0 0-1 0,0 0 3 16,0 0 0-16,0 0 1 0,0 0 0 0,0 0-1 0,0 0-2 15,0 0 3-15,0 0-4 0,0 0-2 0,0 0 12 16,0 0-9-16,0 0-2 0,0 0 4 0,-5 3-8 15,5-3 6-15,0 0-1 0,0 0 0 16,0 0-2-16,0 0 2 0,0 0-1 0,0 0-2 0,0 0 1 16,0 0-2-16,0 0 4 0,0 0 2 0,0 0-4 15,0 0 0-15,0 0 1 0,0 0 0 0,0 0 2 16,0 0-3-16,0 0-1 0,0 0 0 0,0 0 5 16,0 0-4-16,0 0-1 0,0 0 2 0,0 0 0 15,0 0-1-15,-3 6 1 0,3-6-1 0,0 0 1 16,0 0 2-16,0 0-1 0,0 0 0 0,-3 6-1 15,3-6 4-15,0 0-4 0,0 0 1 0,-5 5-2 16,5-5 2-16,0 0 3 0,0 0-3 0,0 0-1 16,0 0 3-16,-4 5-4 0,4-5 1 0,0 0 0 15,0 0 2-15,0 0-2 0,0 0 1 0,0 0 0 16,0 0-3-16,0 0 13 0,0 0-9 0,-4 6-2 16,4-6 2-16,0 0-1 0,0 0 1 0,0 0-1 15,0 0 1-15,-2 8-3 0,2-8 2 0,0 0 0 16,-4 7 1-16,4-7-2 0,0 0 1 0,0 0-1 15,0 0-1-15,-4 7 2 0,4-7 3 0,0 0-3 16,0 0-2-16,0 0 2 0,0 0 1 0,0 0-1 16,0 0 1-16,0 0-2 0,0 0 2 0,0 0-2 15,0 0 1-15,0 0-2 0,0 0 1 0,0 0-3 16,-3 4 10-16,3-4-7 0,0 0 1 0,0 0-2 16,0 0 10-16,0 0-11 0,0 0 4 0,0 0-1 15,0 0 6-15,0 0-3 0,0 0-4 0,0 0-3 16,0 0 0-16,0 0 3 0,0 0-1 0,0 0 0 0,0 0 1 15,0 0 1-15,0 0-6 0,0 0 6 16,0 0-6-16,0 0 4 0,0 0 9 0,0 0-6 16,0 0-4-16,0 0 1 0,0 0 1 0,0 0-3 15,0 0 3-15,1 10 1 0,-1-10 0 0,0 0-2 16,0 0-1-16,0 0 3 0,4 8-4 0,-4-8 1 0,0 0 1 16,1 7-2-16,-1-7 4 0,0 0 1 15,1 6-2-15,-1-6 1 0,0 0 1 0,3 7-2 16,-3-7 2-16,0 0 10 0,0 0-10 0,4 7-3 15,-4-7 3-15,0 0-6 0,0 0 5 0,0 0 0 0,0 0 2 16,0 7-5-16,0-7 4 0,0 0-2 16,0 0 0-16,0 0 0 0,0 0-1 0,0 0 1 15,2 7-5-15,-2-7 5 0,0 0 2 0,1 7-3 16,-1-7 5-16,0 0-1 0,4 8-1 0,-4-8 1 16,0 6 5-16,0-6-6 0,0 0-1 0,0 0 0 0,2 8-2 15,-2-8 1-15,0 0-1 0,0 0 0 16,0 0 2-16,1 8 0 0,-1-8-1 0,0 0 1 15,1 6-2-15,-1-6 1 0,0 0 4 0,0 0-3 16,2 6 2-16,-2-6-4 0,0 0 3 0,0 0-2 0,2 6-1 16,-2-6 4-16,0 0-4 0,0 0 2 0,0 0-1 15,1 10 3-15,-1-10 0 0,0 0-2 16,0 0 2-16,0 0-8 0,3 6 6 0,-3-6 1 16,0 0 0-16,0 0-3 0,0 0 2 0,0 0-4 15,2 6 2-15,-2-6 3 0,0 0 0 0,2 7 0 0,-2-7-1 16,0 0 0-16,2 8 0 0,-2-8-3 0,0 0 4 15,2 7-2-15,-2-7 1 0,0 0 1 16,2 6 1-16,-2-6-5 0,0 0 1 0,0 0 5 16,4 7-1-16,-4-7-1 0,0 0 1 0,0 0-2 0,0 0 0 15,0 0 0-15,1 9-2 0,-1-9 2 0,0 0 1 16,0 0 0-16,1 6 1 0,-1-6-4 0,0 0 4 16,0 0 0-16,2 6 1 0,-2-6-2 0,0 0-4 15,0 0 1-15,2 7 4 0,-2-7-3 16,0 0 5-16,0 0-4 0,0 0 1 0,3 8-1 0,-3-8-1 15,0 0-1-15,0 0 2 0,1 5 2 0,-1-5-2 16,0 0-2-16,0 0 3 0,0 0-3 0,4 6 11 16,-4-6-8-16,0 0 1 0,0 0-5 0,0 0 7 15,3 6-2-15,-3-6-3 0,0 0 1 0,0 0 0 16,0 0 1-16,2 6-1 0,-2-6 0 0,0 0 3 16,0 0-1-16,0 0-1 0,3 6-2 0,-3-6 2 15,0 0-4-15,0 0 3 0,0 0 2 0,4 6-2 16,-4-6 0-16,0 0 0 0,0 0-2 0,2 5 0 15,-2-5 1-15,0 0-4 0,0 0 7 0,6 5-2 16,-6-5-5-16,0 0 5 0,3 5 1 0,-3-5 0 16,0 0 0-16,0 0 1 0,3 5 1 0,-3-5-2 15,0 0-2-15,0 0 4 0,6 2-3 0,-6-2 2 16,0 0-2-16,0 0 1 0,0 0 1 0,4 6-2 16,-4-6 0-16,0 0-1 0,0 0 1 0,0 0 1 15,0 0 0-15,4 5-2 0,-4-5 1 0,0 0 0 16,0 0-2-16,0 0 3 0,0 0-1 0,0 0 0 15,4 6-1-15,-4-6 3 0,0 0-1 0,0 0 0 16,0 0-3-16,3 4 2 0,-3-4 0 0,0 0 4 16,0 0 4-16,0 0-9 0,5 4-1 0,-5-4 3 15,0 0-1-15,0 0-1 0,4 4 1 0,-4-4 1 16,0 0 0-16,0 0 2 0,0 0-8 0,4 8 7 16,-4-8-3-16,0 0 0 0,4 3 6 0,-4-3-7 15,0 0-1-15,0 0 2 0,0 0-1 0,0 0 5 16,0 0-1-16,0 0-1 0,5 6-1 0,-5-6 4 15,0 0-4-15,0 0-2 0,0 0 2 0,0 0-3 16,0 0 5-16,3 6-4 0,-3-6 3 0,0 0 1 0,4 5-3 16,-4-5 2-16,0 0 2 0,0 0-6 15,4 4 4-15,-4-4 1 0,0 0-4 0,0 0 5 16,4 7-5-16,-4-7 3 0,0 0-1 0,0 0 0 16,5 5 0-16,-5-5 3 0,0 0-5 0,3 5 3 15,-3-5 0-15,0 0 1 0,0 0-3 0,4 5 0 0,-4-5 1 16,0 0-1-16,0 0-1 0,6 5 6 15,-6-5-4-15,0 0-1 0,0 0 4 0,0 0-1 16,5 3-1-16,-5-3 1 0,0 0-2 0,0 0 1 16,4 4-1-16,-4-4 0 0,0 0-2 0,0 0 3 15,4 6 1-15,-4-6 0 0,0 0 0 0,0 0-2 16,0 0 0-16,5 5 0 0,-5-5 0 0,0 0 0 0,0 0 0 16,0 0 3-16,7 4-3 0,-7-4 0 15,0 0-2-15,0 0 2 0,0 0-1 0,3 2 1 16,-3-2-6-16,0 0 6 0,0 0 7 0,0 0-6 0,0 0 0 15,0 0-1-15,0 0 0 0,0 0 0 16,4 5 0-16,-4-5 2 0,0 0-2 0,0 0-2 16,0 0 4-16,5 7 1 0,-5-7-6 0,0 0 1 15,0 0 1-15,5 3 3 0,-5-3-6 0,0 0 7 0,0 0-2 16,7 4 2-16,-7-4-2 0,0 0 2 16,0 0-6-16,4 3 3 0,-4-3 2 0,0 0-7 0,0 0 6 15,5 7 4-15,-5-7-5 0,0 0 1 0,7 3-3 16,-7-3 3-16,0 0-1 0,0 0 7 15,7 4-8-15,-7-4 3 0,0 0-4 0,3 2 0 0,-3-2 2 16,0 0-1-16,0 0 10 0,0 0-8 0,0 0 0 16,0 0-2-16,0 0 4 0,8 4 0 0,-8-4-10 15,0 0 9-15,0 0-3 0,0 0 0 0,0 0 1 16,4 4 0-16,-4-4-3 0,0 0 6 0,0 0-3 16,0 0 0-16,5 4 1 0,-5-4-2 0,0 0 1 15,0 0 2-15,6 4-1 0,-6-4 0 0,0 0 0 16,0 0 0-16,0 0-1 0,6 4 3 0,-6-4-2 15,0 0-1-15,0 0 0 0,0 0 4 0,0 0-1 16,0 0 2-16,0 0-2 0,1 7 5 0,-1-7 1 16,0 0 11-16,0 0-3 0,0 0 1 0,0 0-2 15,0 0 6-15,0 0-2 0,0 0 6 0,0 0 1 16,0 0-7-16,0 0-3 0,0 0 2 16,0 0-5-16,0 0 12 0,0 0-9 0,0 0-6 0,0 0 6 15,0 0-9-15,0 0-11 0,0 0-38 0,0 0-53 16,0 0-74-16,0 0-120 0,-8 20-246 0,-6-6-578 15,-10 3 256-15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10-08T06:07:23.983"/>
    </inkml:context>
    <inkml:brush xml:id="br0">
      <inkml:brushProperty name="width" value="0.05292" units="cm"/>
      <inkml:brushProperty name="height" value="0.05292" units="cm"/>
      <inkml:brushProperty name="color" value="#FF0000"/>
    </inkml:brush>
  </inkml:definitions>
  <inkml:trace contextRef="#ctx0" brushRef="#br0">11057 9457 19 0,'0'0'105'0,"0"0"0"16,-3-5 1-16,3 5-12 0,0 0-4 0,0 0-6 16,0 0-3-16,0 0-5 0,0 0-5 0,0 0-1 0,0 0-9 15,0 0 1-15,0 0-1 0,-5-7-3 16,5 7-3-16,0 0-4 0,0 0 0 0,0 0 0 16,0 0-1-16,0 0-6 0,-2-9 3 0,2 9-3 15,0 0 2-15,0 0-2 0,0 0-1 0,0-8 8 16,0 8-8-16,0 0 3 0,0 0-3 0,0 0-2 0,0 0-5 15,-1-9-3-15,1 9-5 0,0 0-5 0,-1-8 2 16,1 8-3-16,0 0-1 0,-4-8 2 0,4 8-4 16,0 0 0-16,-1-6 0 0,1 6-3 0,0 0-3 15,-2-10-1-15,2 10-2 0,-1-7-2 0,1 7 0 16,0-12-5-16,0 12 4 0,-3-8 2 0,3 8-1 16,-2-9 0-16,2 9-6 0,-2-9 5 0,2 9-5 15,-1-9 4-15,1 9 4 0,-2-8-1 0,2 8-1 16,-3-9-3-16,3 9 2 0,-2-9-1 0,2 9-2 15,-6-8 1-15,6 8 0 0,-4-6-1 0,4 6-1 16,-4-7-1-16,4 7 6 0,-3-8-5 0,3 8-3 16,-5-8 0-16,5 8 3 0,-6-6 0 0,6 6 0 15,-2-9-1-15,2 9 4 0,-5-8-3 0,3 1 0 16,2 7-3-16,-5-8 0 0,-2 6-2 0,7 2 2 0,-10-9 4 16,4 6-5-16,0 0 0 0,6 3 1 15,-11-6-1-15,6 3 0 0,5 3 3 0,-12-5-2 16,6 1 1-16,1-1-2 0,5 5 1 0,-10-6 2 0,6 2-4 15,4 4 4-15,-10-8-2 0,7 3 6 16,-2 1-5-16,0-1 1 0,1 0 1 0,4 5 0 0,-10-10 2 16,6 8 0-16,0-4-4 0,-1 0 2 0,5 6 1 15,-7-10-3-15,2 7-3 0,5 3 10 0,-5-9 6 16,5 9-6-16,-6-8 0 0,2 4-2 0,4 4 4 16,-6-9-3-16,3 3-6 0,0 0 4 15,3 6 2-15,-7-11 0 0,3 6-1 0,4 5-6 0,-6-9 3 16,6 9-2-16,-7-9 4 0,5 5-1 0,2 4-6 15,-11-7 8-15,8 2-3 0,-1 1-1 0,4 4 1 16,-9-7-3-16,5 3 0 0,4 4-1 0,-10-7 3 16,6 3-3-16,-4 1 3 0,3-1-3 0,0-1 0 15,5 5 0-15,-14-7 2 0,9 2-4 0,-4 2 2 16,1-1 3-16,2 0-2 0,0 0-1 0,-1 3 2 16,-1-2-2-16,1-1 2 0,7 4-3 0,-14-4 1 15,6-1-2-15,-1 3 2 0,2 0 2 0,0 0-1 16,7 2 2-16,-14-3 1 0,8 0-3 0,-3 2 1 15,9 1 0-15,-15-5-3 0,12 4 0 0,3 1 6 16,-14-3-3-16,8 0 2 0,-1-1-3 0,0 2-3 16,7 2 4-16,-12-4 1 0,7 3 3 0,5 1 7 15,-12-4 1-15,12 4-3 0,-9-4 3 0,4 3-1 16,5 1-3-16,-14-7-3 0,8 5 1 0,-1 0-1 16,7 2 2-16,-14-6-2 0,8 1 1 0,1 3-6 15,5 2 4-15,-12-6-1 0,6 4 1 0,6 2 0 0,-10-6 3 16,5 3 1-16,5 3-2 0,-11-5-5 15,5 1 2-15,6 4-2 0,-10-5 1 0,10 5 1 16,-9-4-2-16,9 4 0 0,-10-5 4 0,10 5 0 16,-8-4-4-16,5 1 4 0,3 3-6 0,-10-4 1 0,10 4 3 15,-6-5-1-15,6 5 0 0,-10-4 0 16,10 4 0-16,-9-4 0 0,5 0-4 0,4 4 1 16,-12-5-1-16,12 5 3 0,-9-3-3 0,9 3-1 15,-9-6 3-15,3 5-1 0,6 1 0 0,-10-4 1 0,10 4-1 16,-11-3 2-16,5 3-2 0,6 0 2 15,-12-3-3-15,12 3 0 0,-11-1 2 0,11 1-3 16,-11-3 2-16,4 2-1 0,7 1-1 0,-11-2 6 16,11 2-7-16,-13-4 1 0,5 3 0 0,8 1 0 0,-14-5 2 15,9 4 5-15,5 1-6 0,-15-3-1 0,9 2 4 16,6 1-1-16,-16 1 0 0,7-1-3 16,9 0 0-16,-15 0-1 0,7 0 3 0,8 0 3 15,-16 0-5-15,16 0 2 0,-13 0-2 0,13 0 1 0,-15-1 2 16,8 1-2-16,7 0 0 0,-13-2 3 0,13 2-3 15,-11 0 1-15,11 0 2 0,-14 0-2 0,14 0-3 16,-11-2 5-16,11 2-2 0,-11 0 1 0,11 0-1 16,-14 0-1-16,14 0-3 0,-9 0 6 0,9 0 1 15,-13 0 0-15,13 0-4 0,-10-2 2 0,10 2-1 16,-10-1 0-16,10 1 0 0,-11-2 1 0,11 2-1 16,-12-2 1-16,12 2-2 0,-13-2 4 0,8 1-1 15,5 1-4-15,-16-2-2 0,16 2 1 0,-13-2 3 16,13 2-2-16,-14 0 4 0,8-1-1 0,6 1-2 15,-15-2 5-15,9 2-5 0,6 0 1 0,-15-3-5 16,7 3 9-16,8 0-6 0,-13 0 4 0,13 0-4 16,-11-2 1-16,11 2-1 0,-14 0 2 0,14 0 0 15,-13 0 1-15,13 0 1 0,-12 0-4 0,12 0 1 16,-14 0 3-16,9-1-1 0,5 1-2 0,-15 1-1 16,15-1 2-16,-8-2 0 0,8 2 0 0,-13 0 2 15,13 0-3-15,-10 0-2 0,10 0 3 0,-13 1 1 16,5 0-1-16,0 1 1 0,8-2 1 0,-13 0-3 15,2 0 3-15,4 0-4 0,-2 2 3 0,-1-1 1 16,10-1-1-16,-17 2-3 0,10-2 2 0,7 0-4 16,-17 1 4-16,12 0-1 0,-4-1 0 0,0 1 2 0,9-1-2 15,-18 0-1-15,10 0 0 0,0 2-1 0,8-2 4 16,-15 1-3-16,6 1 2 0,9-2-2 16,-14 2 1-16,3 0-1 0,4-2 4 0,0 1-3 15,-3 1-1-15,10-2 3 0,-12 0-1 0,2 2 2 0,4-1 1 16,-1 1-5-16,7-2 4 0,-14 3-1 0,6-2 2 15,1 2-2-15,7-3 2 0,-11 2-2 0,4-1 1 16,0 1-2-16,7-2-2 0,-13 3 1 16,4-2 2-16,2 0-1 0,7-1 1 0,-17 3 1 0,11-3 1 15,-2 1-5-15,8-1 0 0,-13 3 2 0,4-3 0 16,9 0-2-16,-12 5 2 0,5-3 0 0,-2 0 0 16,9-2-3-16,-15 3 6 0,10-1-6 0,5-2 6 15,-9 3-4-15,0-2 2 0,9-1-1 16,-11 4 0-16,4-1 1 0,7-3 0 0,-11 4-2 0,6-4-1 15,5 0 5-15,-13 4-2 0,9-3-1 0,4-1 3 16,-13 2-2-16,13-2 2 0,-10 5-5 0,6-3 3 16,-4 1-2-16,2-2 1 0,6-1 0 0,-13 5-1 15,8-2 0-15,5-3 2 0,-9 3-3 0,4-1 2 16,5-2-1-16,-11 5 2 0,5-2-2 0,6-3 0 16,-10 3 3-16,10-3-4 0,-6 4 0 0,6-4 3 15,-5 2-1-15,5-2 5 0,-10 3-7 0,10-3 3 16,-8 4-1-16,8-4-1 0,-9 2-2 0,9-2 3 15,-8 3 0-15,8-3 3 0,-8 3-3 0,8-3 0 16,-11 4 1-16,11-4 0 0,-6 2 2 0,6-2-5 16,-7 2-1-16,7-2-3 0,-7 3 10 0,7-3-3 15,-7 2-3-15,7-2 5 0,-9 3-4 0,9-3 2 16,-6 3 2-16,6-3 3 0,-8 3 0 0,8-3 3 16,0 0 1-16,-9 4-1 0,9-4-3 0,-6 1 2 15,6-1-3-15,-8 2 4 0,8-2-4 0,-8 3-2 16,8-3 0-16,-9 2 4 0,3 1-6 0,6-3 2 0,-7 4-3 15,7-4 0-15,-12 3 3 0,12-3-4 16,-10 2 1-16,5 1 1 0,-1-1-1 0,6-2 1 16,-8 4 0-16,8-4 0 0,-9 5 1 0,9-5-2 15,-8 3 1-15,8-3-1 0,-10 3 0 0,10-3 0 16,-6 1 0-16,6-1-1 0,-9 5 1 0,9-5 0 16,-7 4-2-16,7-4 0 0,-6 4 3 0,6-4-3 15,-8 4 3-15,8-4-2 0,-6 4-2 0,6-4 5 16,-5 4-3-16,5-4 3 0,-4 7-4 0,4-7 4 0,-7 2-1 15,7-2 0-15,-7 4 1 0,7-4 2 0,-7 6-5 16,7-6 2-16,-7 5-2 0,7-5-3 0,-6 5 4 16,6-5 0-16,-7 5-2 0,7-5 1 0,-7 4 1 15,5 0 4-15,2-4-5 0,-8 8-1 0,3-6 1 16,5-2 4-16,-10 6-5 0,5-2 2 0,5-4 2 16,-5 5-1-16,0-2-1 0,5-3 2 0,-6 4-3 15,6-4 0-15,-8 4 1 0,8-4 3 16,-6 6-2-16,6-6 2 0,-7 3-3 0,7-3 0 15,-6 5 1-15,6-5 1 0,-7 4-3 0,7-4 2 0,-5 6 2 16,5-6-1-16,-7 6-4 0,3-2 2 0,4-4-3 16,-7 7 3-16,7-7 3 0,-8 6-3 0,8-6 0 15,-6 5 4-15,6-5-4 0,-8 7 2 0,8-7-1 16,-7 5 0-16,7-5-2 0,-8 7 6 0,4-4 2 16,4-3 0-16,-7 5 4 0,7-5 1 0,-6 5 0 15,6-5 0-15,0 0-3 0,-6 6 1 0,6-6-1 16,-5 6 3-16,5-6 0 0,-4 2 1 0,4-2-7 15,0 0 0-15,-9 7-5 0,9-7 4 0,0 0-1 16,-3 3 0-16,3-3 0 0,0 0-2 0,-6 5 2 16,6-5 6-16,-5 6-5 0,5-6 0 0,-8 6-1 15,8-6 6-15,-4 3-4 0,4-3 6 0,0 0 0 16,-6 7-7-16,6-7 1 0,-5 4 1 0,5-4-4 16,0 0 3-16,-6 6-1 0,6-6-2 0,-6 5-3 15,6-5 5-15,-6 6 1 0,6-6-1 0,-5 7-4 16,1-2 2-16,4-5-4 0,-4 7 2 0,4-7 0 15,-7 8 0-15,4-6-3 0,3-2 3 0,-8 8 0 16,8-8 2-16,-5 4-2 0,5-4 1 0,-2 5-2 16,2-5 0-16,0 0-1 0,-4 10 5 0,4-10-4 15,-6 6 0-15,3-1 0 0,3-5 2 0,-4 11-4 16,-1-7 3-16,5-4-2 0,-5 8 4 0,5-3-4 16,-4 1 5-16,4-6-6 0,-6 10 1 0,3-5 1 15,3 1-2-15,0-6 1 0,-7 11 2 0,6-6 0 16,0 3-1-16,1-8 1 0,-3 10-1 0,1-4-2 15,0 0 3-15,2-6 0 0,-2 11 0 0,-1-4-1 16,3-7 0-16,-2 12-1 0,2-12 3 0,0 9-4 0,0-9 2 16,-2 10-2-16,2-10 4 0,-2 11 0 0,2-11 1 15,0 12-3-15,0-12 2 0,-2 9-5 16,2-4 6-16,0-5-1 0,0 10-2 0,0-10 0 16,0 10 1-16,0-10 0 0,0 12 2 0,0-12-3 0,0 11 3 15,0-11-5-15,0 8 4 0,0-8-4 0,-2 9 6 16,2-9-4-16,2 9 3 0,-2-9-5 15,0 9-1-15,0-9 6 0,2 9-4 0,-2-9-1 16,2 7 7-16,-2-7-4 0,0 10 1 0,0-10-2 0,2 12 1 16,0-7-2-16,-2-5 1 0,3 12 3 0,-3-7-3 15,2 2 0-15,-2-7 0 0,0 13-1 0,-2-7 2 16,2-6-1-16,0 13 3 0,0-8 0 0,0-5-3 16,-2 14-2-16,2-14 1 0,-1 11 1 0,1-4-1 15,0-7 0-15,1 11 0 0,-1-11 2 0,0 10 1 16,0-10-2-16,0 9 2 0,0-9-1 0,0 9 1 15,0-9-2-15,0 0-1 0,0 10 1 16,2-4-1-16,-2-6 4 0,0 7-4 0,0-7 2 0,2 10 1 16,-2-10-4-16,2 10 4 0,-2-10-1 0,2 11-2 15,1-6 0-15,2 1 5 0,-5 0-3 0,4-1 1 16,-2 1-2-16,-2-6-1 0,1 9 1 0,1-2 4 16,-2-7-4-16,2 10 1 0,-2-10-2 15,4 13 1-15,-2-9-3 0,-2-4 3 0,3 9-4 0,2-6 5 16,-5-3 0-16,4 9 2 0,0-4-2 0,-2 3 1 15,0-3-5-15,1 2 7 0,1-1-1 0,-2 0-3 16,-2-6 0-16,3 10-3 0,1-6 5 0,-4-4-2 16,3 12-3-16,-3-12 4 0,4 7-1 0,-2 0 3 15,3-1-3-15,-1-1 5 0,-3 1-4 0,3-2-4 16,0 2 5-16,-4-6 2 0,6 11-3 0,-2-6 0 16,2 1 0-16,-5 1-3 0,5-2 1 0,-2 0-1 15,1 2 1-15,0-3 1 0,-1 1 0 0,-1-1 0 16,1 1-3-16,0-1 9 0,0 3-8 0,1-2 4 15,2-1-2-15,-5 2 0 0,3-1-3 0,1 1 5 16,-2-1-3-16,1-2 2 0,-1 3-1 0,2 0 0 16,-2-1 1-16,0 0-1 0,1 0 0 0,3 0-2 15,-5 0 1-15,4 3 1 0,-2-4-1 0,1 3 2 16,0-1-1-16,-3-2 2 0,4 3-2 0,-3-2 2 16,1-1-2-16,-1 2-2 0,1 1 0 0,1-3 4 15,-1 1-2-15,0 0 2 0,-3 0-2 0,4 2 3 0,-1-2-1 16,3 2-4-16,-2-1 6 0,3 1-1 0,-1-1-2 15,1 1 0-15,-1 0 0 0,-3-3-3 16,5 0 1-16,-4 3 1 0,2-3-2 0,-2 2 3 16,-2-1-3-16,2 1 4 0,0 0 5 0,1-1-7 15,-3 0-1-15,3 0-3 0,-1 0 4 0,-1-1 0 0,1 1 1 16,2 0 0-16,-4-1-3 0,2 3 3 16,1-3-2-16,1 0 2 0,-2-1 2 0,1 2 0 15,-3 0-7-15,3-4 7 0,0 3-2 0,-2 0-1 16,-5-4-3-16,11 3 1 0,-5 0 4 0,1 0-1 0,-2 1 1 15,1-2-2-15,-1 2-1 0,3-3 1 0,-2 5 8 16,1-3-6-16,-1-1-2 0,0 2 0 0,1-2 6 16,2 2-6-16,-2 1 0 0,2-2-2 15,0 1-2-15,-4 0 4 0,3-2-1 0,-1 1-3 0,-1 0 5 16,2 0 0-16,0 0-4 0,-1 0 6 0,1-1-3 16,0 2-2-16,-1-4 1 0,-1 3 2 0,-1 0-3 15,-5-3 5-15,14 5-5 0,-8-4 8 16,1 2-4-16,0-1-2 0,4 1-1 0,-6-1 4 0,3 0-3 15,-8-2 2-15,14 5-1 0,-5-2-2 0,0-2 0 16,-3 2 2-16,2-2-1 0,2 3 2 0,1-3 3 16,3 1-1-16,-3 0-3 0,3 0 3 0,-3 0-5 15,-2-1 2-15,3-1-1 0,-4 2 2 0,3-1-2 16,-1-1 2-16,-1 1 1 0,-1 0-4 0,2 0 1 16,-10-1 5-16,15 4-5 0,-8-4 2 0,5 0-3 15,-6 1 6-15,5-1-8 0,1 1 7 0,-3-1-3 16,-9 0-2-16,20-1 1 0,-11 2 4 0,0-1-4 15,0 0-1-15,2 0 1 0,2 0 2 0,-1 2 0 16,1-2-4-16,-1 0 2 0,1-2 1 0,-2 4-2 16,3-1 4-16,-3-1-2 0,1 1 6 0,1-1-10 15,-1-1 3-15,0 2-4 0,-1 0 3 0,1 1-1 16,-3-2 2-16,2 0 0 0,0 0 0 0,-2 1-4 16,0-1 4-16,3 0 2 0,-5 1 0 0,3-1-1 15,1 0 0-15,-3 1 2 0,-1-1-4 0,5 0 2 16,0 0-1-16,-3 0 2 0,0 2 1 0,-9-2-1 15,18 1-2-15,-8-1-2 0,3 2 5 0,-5-1-3 16,-1-1-3-16,-7 0 7 0,18 1-5 0,-9-1 1 16,2 2 3-16,1-2-5 0,-2 0 8 0,3 1-10 15,-3-1 4-15,0 0-1 0,0 1 1 16,0-1-5-16,0 1 2 0,0-1 1 0,-10 0 3 0,19 2-1 16,-7-2-2-16,-3 2 1 0,1-2 1 0,3 1-2 15,-3-1 1-15,0 2 2 0,-2-2 3 0,6 1-2 16,-5-1-4-16,3 0-2 0,-4 0 1 0,-8 0-2 15,11-1 5-15,3 1 4 0,-5-2-4 0,0 2 1 16,3 0-3-16,-4 0 10 0,3 0-10 0,-11 0 5 16,20-3-4-16,-10 1 0 0,-1 1 3 0,4 0-7 15,-2 1 4-15,-1-1-2 0,2 1 3 0,-1-3-2 16,1 3 2-16,-1-1 5 0,1-1-5 0,-3 2-3 16,2-1 3-16,1-1-4 0,-2 2 0 0,-1 2 1 0,3-4 0 15,-1 1 3-15,0 0 0 0,0-2-4 0,0 0 3 16,-1-1 0-16,1 4 0 0,-2-4-1 0,3 2 3 15,-4 1-4-15,-8 1 3 0,16-4-2 16,-7 3 3-16,0-2-3 0,2 3-1 0,-4-2 1 0,0 0 4 16,2 1-2-16,-1-3-3 0,3 2 3 0,-2-1-2 15,1 0 1-15,1 2-1 0,0-3 2 16,-3 0 0-16,3 1 0 0,-1-2 0 0,-1 1-3 16,1 1 2-16,1-2 0 0,-2 3-2 0,2-2 0 0,-5 1 1 15,3 0 2-15,-2 1-2 0,0-1 0 0,2-1-1 16,-1 1 0-16,3 0 2 0,-8 1-1 0,6-1 5 15,-4-1-3-15,-5 4 0 0,14-4 1 16,-6 1-2-16,-4 0 1 0,3 0 3 0,-2-1-1 0,6-3-2 16,-2 4-1-16,-4 1 4 0,-2-1-4 0,-3 3-1 15,13-9 2-15,-8 6 2 0,3-2-1 0,0 1-1 16,-2-1 0-16,-1 2 1 0,1-2-2 0,0 1 4 16,-1 0-2-16,1-2 0 0,-1 4-2 0,-2-3 4 15,-3 5-4-15,13-10 2 0,-8 5-1 0,0 4-3 16,-5 1 3-16,9-8 5 0,-4 1-7 0,1 2 7 15,0 2-7-15,-1-2 2 0,1 0-2 0,-1 1-1 16,-1-1 5-16,4 0 1 0,0 0-3 0,1-1-2 16,-1 0 4-16,-3 1-1 0,3 0 1 0,-2 2-2 15,3-2 6-15,-2 1-9 0,0-1 0 0,-2 0 3 16,1 1-1-16,1 1 0 0,-2-2 1 0,2 1-1 16,-2-1 2-16,0 2 1 0,-5 3-1 0,6-7-1 15,-6 7 2-15,7-5 1 0,-7 5-4 0,7-6 3 16,-7 6 1-16,5-8 1 0,-1 5-6 0,-4 3 4 15,5-7 0-15,-3 1-1 0,-2 6 0 0,5-9 1 16,-1 5-1-16,1-1-2 0,-3-2 2 0,-2 7 0 16,8-10 0-16,-6 6-1 0,4-1 0 0,-6 5 2 0,6-9-2 15,-4 3 3-15,-2 6 0 0,6-8-1 16,-3 1 2-16,-3 7 4 0,5-8-2 0,-3 2-6 16,-2 6 2-16,8-10 1 0,-7 5 1 0,-1 5 1 15,5-9-5-15,-2 4 3 0,-3 5 1 0,6-8 5 16,-6 3-6-16,0 5 0 0,6-11 1 0,-5 6 0 15,-1 5-2-15,4-8 16 0,-4 8-1 0,4-9-5 16,-4 9 7-16,2-8-4 0,-2 8 2 0,3-9-6 16,-3 9-2-16,2-9-2 0,0 3 2 0,-2 6-3 0,5-12 0 15,-2 7 0-15,-2 0-1 0,-1 5 0 0,1-14-3 16,2 8 2-16,-3 6-2 0,3-12 1 0,-1 6-2 16,-2 6 3-16,3-12 0 0,-2 7-2 0,-1 5 0 15,4-12 12-15,-3 4-10 0,1 1-1 0,-2 7 1 16,6-10-2-16,-6 10 3 0,1-9-2 0,-1 9 0 15,2-10-2-15,-2 10-4 0,2-9 4 16,-2 9-1-16,1-8-1 0,-1 8 3 0,2-10-2 16,-2 10 1-16,2-9 1 0,-2 9-1 0,2-10 3 15,-2 10-4-15,0-9 0 0,0 9 0 0,3-11 3 0,-2 6 6 16,-1 5-6-16,2-8-1 0,-2 8 1 0,0-10-6 16,0 10 8-16,0-9-3 0,0 9 0 0,4-8 0 15,-4 8-6-15,1-9 1 0,-1 9 8 0,-1-10-2 16,1 10 3-16,0 0-7 0,1-10 12 0,-1 10-11 15,0 0 2-15,0-10 2 0,0 10-2 0,-1-8 0 16,1 8 2-16,0 0-1 0,0-11-2 0,0 11 1 16,0 0-1-16,-4-7-2 0,4 7-1 0,0 0 3 15,0 0-3-15,-3-10 5 0,3 10 1 0,0 0-4 16,-1-6 3-16,1 6 5 0,0 0-5 0,-6-9-3 16,6 9 4-16,0 0 0 0,-2-8 5 0,2 8-5 15,-3-6 2-15,3 6 0 0,-3-7-3 0,3 7 0 16,-8-5 2-16,8 5-2 0,0 0-3 0,0 0 0 15,-4-8 1-15,4 8 0 0,0 0 1 0,0 0 0 16,-2-7 0-16,2 7 0 0,0 0 2 0,0 0-3 16,-5-5 4-16,5 5-3 0,0 0 1 0,-4-5-2 15,4 5 0-15,-3-7 0 0,3 7-1 0,0 0 2 16,-6-7-2-16,6 7 3 0,-4-7-2 0,4 7-4 16,-4-5 4-16,4 5-4 0,0 0 1 0,-6-7 1 15,6 7 0-15,0 0 0 0,-6-5 0 0,6 5 2 16,-5-4-1-16,5 4-1 0,0 0 0 0,-6-8 4 15,6 8-1-15,-4-3 1 0,4 3-2 0,0 0 2 16,-4-7-1-16,4 7 7 0,0 0-4 0,-5-7 4 16,5 7-8-16,0 0 6 0,-2-6-1 0,2 6 2 15,0 0-5-15,-4-8-1 0,4 8-1 0,-2-6 2 0,2 6 3 16,-3-7-4-16,3 7 2 0,-3-7 4 0,3 7-7 16,0 0 4-16,-6-10 0 0,6 10-5 15,-4-7 3-15,4 7-1 0,-3-7 13 0,3 7-15 16,-2-5 0-16,2 5 5 0,-4-7 7 0,4 7-7 15,0 0 15-15,-4-5-15 0,4 5 3 0,0 0-1 0,-1-9-7 16,1 9 9-16,0 0-2 0,-5-8-1 0,5 8-5 16,0 0 7-16,0 0-7 0,-3-8 5 15,3 8-5-15,0 0 5 0,0 0-6 0,-2-8 1 16,2 8-1-16,0 0 5 0,0 0 0 0,-4-11-1 0,4 11 3 16,-1-6 4-16,1 6-9 0,-4-8 4 0,4 8 2 15,-3-6 6-15,3 6-3 0,0 0-4 0,-4-7 5 16,4 7 2-16,0 0-1 0,-3-7 0 15,3 7-1-15,0 0 5 0,-4-7-2 0,4 7 2 0,0 0-2 16,-3-7 4-16,3 7-3 0,0 0-3 0,0 0-2 16,0 0-2-16,0 0 4 0,-2-7 3 0,2 7-8 15,0 0-4-15,0 0 7 0,-13-7 1 0,13 7-4 16,0 0-4-16,-9-6 2 0,9 6-1 0,-10-5-23 16,3 2-44-16,7 3-37 0,0 0-70 0,-23 0-115 15,13 3-331-15,-3 2-666 0,13-5 295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10-08T06:19:57.650"/>
    </inkml:context>
    <inkml:brush xml:id="br0">
      <inkml:brushProperty name="width" value="0.05292" units="cm"/>
      <inkml:brushProperty name="height" value="0.05292" units="cm"/>
      <inkml:brushProperty name="color" value="#FF0000"/>
    </inkml:brush>
  </inkml:definitions>
  <inkml:trace contextRef="#ctx0" brushRef="#br0">10857 11185 10 0,'0'0'38'0,"0"0"2"0,0 0-4 0,0 0 0 16,0 0-4-16,0 0-1 0,0 0 0 0,0 0 2 16,0 0-2-16,0 0-4 0,0 0 6 0,0 0-6 15,0 0 11-15,0 0-7 0,0 0-1 0,0 0-6 16,0 0 2-16,0 0-1 0,0 0-6 0,0 0-10 15,0 0 9-15,1-8-4 0,-1 8 3 0,0 0-6 16,8-2-1-16,-8 2 1 0,0 0-2 0,6-4-5 16,-6 4 0-16,0 0 4 0,7-4-1 0,-7 4-3 15,0 0 1-15,6-6 0 0,-6 6 5 0,0 0 0 16,5-5 0-16,-5 5-4 0,0 0-2 0,5-5 1 16,-5 5 4-16,5-5 0 0,-5 5-3 0,3-4-3 15,-3 4 10-15,7-7-13 0,-7 7 5 0,5-6-4 0,-5 6 0 16,7-7-1-16,-7 7 1 0,4-4-1 15,3 1 7-15,-7 3-10 0,9-5 6 0,-3 0 2 16,-6 5-2-16,7-5-4 0,-2 2-2 0,-5 3 3 0,7-4 5 16,-7 4-5-16,9-5-2 0,-9 5 0 0,6-5 1 15,-6 5 4-15,5-3 3 0,-5 3-7 16,5-4 1-16,-5 4 0 0,0 0 1 0,7-4-4 16,-7 4 6-16,0 0-1 0,6-4-4 0,-6 4 6 0,5-4-3 15,-5 4 6-15,3-4-1 0,-3 4 2 0,9-5-4 16,-9 5-2-16,0 0 3 0,6-7-9 0,-6 7 10 15,4-5-7-15,-4 5 1 0,8-4 4 16,-8 4-17-16,6-4 11 0,-6 4 0 0,8-7 7 0,-8 7-9 16,6-3 6-16,-6 3 1 0,0 0 0 0,8-7-7 15,-8 7 3-15,4-1 3 0,-4 1 4 0,3-6 3 16,-3 6-6-16,0 0-3 0,0 0 5 0,7-5 6 16,-7 5 1-16,0 0 3 0,0 0-8 15,6-5 6-15,-6 5-5 0,0 0 4 0,0 0-3 0,0 0-1 16,3-5 2-16,-3 5-2 0,0 0-5 0,0 0 8 15,2-7-6-15,-2 7-4 0,0 0 1 0,1-7 11 16,-1 7-9-16,0 0 4 0,7-10-5 0,-7 10-1 16,2-4-1-16,-2 4 3 0,4-7-4 0,-4 7-2 15,3-6 2-15,-3 6 0 0,4-8 1 0,-4 8-2 16,3-7-4-16,-3 7 6 0,3-7-4 0,-3 7 8 16,0 0 0-16,2-9-11 0,-2 9 18 0,0 0-5 15,2-9-13-15,-2 9-1 0,0 0 10 0,2-6 4 16,-2 6-9-16,0 0 5 0,4-10 0 0,-4 10-5 15,2-5-3-15,-2 5 9 0,0 0-2 0,1-12 11 16,-1 12-6-16,0-6 5 0,0 6 0 0,0 0-7 16,4-11 1-16,-4 11 4 0,1-6-3 0,-1 6 10 15,1-8-15-15,-1 8 7 0,2-7-9 0,-2 7 11 16,0 0-8-16,2-9-2 0,-2 9 4 0,1-6 4 16,-1 6-5-16,2-7-1 0,-2 7-3 0,1-6-16 15,-1 6 15-15,4-9 6 0,-4 9-3 0,0 0-3 16,1-10 2-16,-1 10 4 0,2-9-3 0,-2 9-2 15,2-8 2-15,0 4 0 0,-2 4-4 0,0 0 11 16,0-12-7-16,0 12-3 0,2-7 7 0,-2 7-8 16,0 0 8-16,0 0 1 0,0-10-4 0,0 10 6 0,0 0-4 15,0 0-5-15,-3-12 1 0,3 12 20 16,0-8-9-16,0 8-1 0,0 0 0 0,-1-9 0 16,1 9-3-16,0 0-2 0,1-10-2 0,-1 10 4 15,0-8 3-15,0 8-2 0,1-8-9 0,-1 8 9 0,0-9-9 16,0 9 2-16,2-9-2 0,-2 9 2 0,0-8 1 15,0 8 0-15,0-9 0 0,0 9 0 16,0 0-3-16,0-9 6 0,0 9-5 0,0-8 0 16,0 8-1-16,0 0 3 0,0 0-3 0,-2-12-3 0,2 12 12 15,0 0-11-15,0-8-1 0,0 8 0 0,-1-9-3 16,1 9 8-16,0 0-8 0,-1-10 6 16,1 10 1-16,0 0 1 0,-2-9 3 0,2 9-4 0,0 0-3 15,-1-12 3-15,1 12 3 0,0-8-7 0,0 8 0 16,-1-8-5-16,1 8 13 0,0 0-7 0,-3-11 2 15,3 11 7-15,-2-9-6 0,2 9 3 0,-1-7 1 16,1 7-4-16,0 0-2 0,-3-11 2 0,3 11-3 16,-2-7 4-16,2 7-1 0,-6-9 2 0,6 9-5 15,-3-8 19-15,0-1-16 0,0 4-7 16,3 5 11-16,-2-8-1 0,2 8-2 0,-5-10 5 16,5 10 6-16,-3-9-7 0,3 9-1 0,-4-7 2 15,4 7 6-15,-5-10-7 0,5 10-4 0,-4-9 7 16,4 9-3-16,-3-9 4 0,0 4 18 0,3 5-3 15,-5-7-3-15,5 7 0 0,-5-8-4 0,0 3 4 16,5 5-2-16,-9-9 2 0,8 4-7 0,-5 1-1 16,3-3 2-16,3 7-4 0,-7-9-1 0,3 3-2 15,-2 0 2-15,6 6 4 0,-8-8-2 0,4 4-2 16,4 4-3-16,-7-10-2 0,3 5 9 0,-3 1-7 16,7 4 3-16,-8-10-4 0,2 6-8 0,3-1 10 0,-4-1-1 15,2 1-2-15,5 5 6 0,-9-9-3 16,4 5 1-16,-1-1-2 0,-3-1 0 0,4 1 0 15,1 1 0-15,4 4 1 0,-10-10-4 0,4 8 1 16,-1-4-7-16,7 6 4 0,-8-6 1 0,3 3 5 0,5 3-13 16,-8-6 3-16,8 6 6 0,-8-6 1 15,8 6-7-15,-9-5 7 0,9 5-6 0,-5-5 2 0,5 5 3 16,-8-6 6-16,2 3-10 0,6 3 2 16,-12-6-2-16,5 3 6 0,2-1-4 0,5 4 0 0,-13-7 6 15,6 5-1-15,7 2-4 0,-10-5 3 0,2 3 0 16,2-2-5-16,6 4 1 0,-13-5 3 15,5 1-5-15,0 3 8 0,8 1-5 0,-14-4-3 16,8 3-2-16,-4-2 4 0,10 3-6 0,-13-3 3 0,7 3 4 16,6 0-1-16,-15-5-6 0,8 5 2 0,7 0 3 15,-13-2 5-15,6 0-2 0,7 2 0 0,-13-2-6 16,5 1 4-16,0-1-2 0,8 2 3 0,-11-3 1 16,11 3 3-16,-9-2-6 0,9 2 2 0,-13-3-2 15,13 3 1-15,-10-4 0 0,2 3-4 0,8 1-1 16,-12-1 5-16,12 1-4 0,-13-1 2 0,13 1-2 15,-12 0 4-15,12 0-2 0,-11 0-7 0,11 0 9 16,-9-2-6-16,9 2 4 0,-13 2 2 0,13-2-2 16,-12 1 0-16,12-1 3 0,-10 0-2 0,10 0-5 15,-12 0 4-15,12 0-2 0,-13 0 3 0,9 1-2 16,4-1-1-16,-15 1-3 0,15-1 4 0,-12 3-3 16,12-3 4-16,-12 0-4 0,5 1 5 0,7-1-4 15,-13 3 1-15,8-2 3 0,5-1-1 0,-15 1-3 16,8-1 2-16,-2 3-1 0,2-3 1 0,7 0-1 15,-14 4-1-15,6-3-1 0,8-1 2 0,-14 3 3 16,5-2-2-16,2 2-5 0,7-3 3 0,-16 2 6 16,10 0-1-16,-1-1-11 0,-2 1 9 0,1-1 0 15,1 0-1-15,7-1 0 0,-14 1 0 0,7 2-1 16,7-3 1-16,-13 1 1 0,7-1 4 0,6 0-5 16,-15 3 0-16,7-3 4 0,8 0-7 0,-10 2 16 15,10-2-6-15,-11 2-4 0,11-2-3 0,-11-2 2 16,11 2 3-16,-14 2-3 0,7-2 1 0,7 0 4 15,-13 1 0-15,13-1-6 0,-14 0 2 0,6 0-2 0,8 0 3 16,-16 0-1-16,16 0 1 0,-13-1 1 0,4 1-5 16,9 0 0-16,-12-2-4 0,12 2 5 15,-13 0-4-15,13 0 1 0,-12 0 4 0,12 0-1 16,-10 0 0-16,10 0-3 0,-11 2-2 0,11-2 9 16,-10 1-4-16,10-1-2 0,-9 1 5 0,9-1-6 15,-6 1 2-15,6-1-4 0,0 0 8 0,-12 0-1 0,12 0-4 16,-11 2-1-16,11-2 0 0,0 0-1 15,-11 1 6-15,11-1-1 0,0 0-2 0,-7 2 0 0,7-2 0 16,0 0 1-16,0 0 2 0,-12 0-4 0,12 0 6 16,0 0-2-16,0 0-2 0,-10 0-4 0,10 0 2 15,0 0 1-15,-14 0 3 0,14 0-2 0,0 0-2 16,-9 2-1-16,9-2 3 0,-6 3 1 0,6-3-4 16,-13 2 5-16,9 1-7 0,4-3 4 0,-11 1 1 15,11-1-3-15,-9 1 3 0,9-1-5 0,-13 2 5 16,13-2-4-16,-10 3 0 0,10-3 2 0,-8 1 6 15,8-1-8-15,-10 3 8 0,10-3-4 16,-10 2 1-16,10-2-4 0,-12 0 1 0,12 0 3 0,-11 3 0 16,11-3 0-16,-9 1-1 0,9-1 0 0,-8-1-1 15,8 1-1-15,-10 1 0 0,10-1 4 0,0 0 1 16,-9 0-7-16,9 0 3 0,0 0-2 0,-11 0 5 16,11 0-4-16,0 0-2 0,-14-3 7 0,14 3 13 15,-9-2 5-15,9 2-3 0,0 0-1 0,-10-1-2 16,10 1-4-16,-10-3 3 0,10 3-3 0,-10-1-3 15,3 1 6-15,7 0-7 0,-8-3 1 16,8 3-3-16,-11 0-1 0,11 0-1 0,-9 0 0 16,9 0 0-16,0 0 0 0,-16 0-3 0,12-3 3 15,4 3-1-15,-9-1-3 0,9 1 2 0,-14-1 0 16,14 1 0-16,0 0 2 0,-10-2-5 0,10 2 1 16,-12-1-2-16,12 1 5 0,-11-1-3 0,11 1 0 0,-9 0 0 15,9 0 0-15,-13 0 1 0,13 0 2 16,-10 0-2-16,10 0-1 0,-9-3 0 0,9 3 1 15,-12-2-7-15,12 2 6 0,-10 0 0 0,10 0 0 16,-11 0 1-16,11 0-4 0,-12 0 4 0,12 0-2 16,-11 2-2-16,5 1 4 0,6-3 1 0,-11 1-2 15,11-1-2-15,-10 3 4 0,10-3-2 0,-13 2-1 0,9 1 1 16,4-3 0-16,-12 3-1 0,5-2-1 16,7-1 2-16,-8 3-2 0,8-3-1 0,-10 2 3 15,10-2-2-15,-9 4 2 0,9-4-1 0,-10 3 4 16,5-1-3-16,5-2 3 0,-10 3-1 0,10-3-3 0,-8 4-3 15,8-4 9-15,-7 2-4 0,7-2-2 0,-10 2 0 16,4 0-1-16,6-2 0 0,-9 4 2 16,3-1 0-16,1 1 1 0,5-4-5 0,-11 4 3 0,6-1-2 15,-1-1 5-15,-1 1-2 0,7-3 0 0,-9 7 0 16,2-4-1-16,2-1-2 0,5-2 4 0,-10 7-4 16,2-5 4-16,4 1 1 0,4-3 0 15,-9 7-8-15,9-7 5 0,-11 3-1 0,4 0 3 0,2 1-2 16,5-4-1-16,-10 4 3 0,5 0-1 0,1 0 1 15,4-4 0-15,-12 5-7 0,6-1 6 0,1-1 4 16,5-3-4-16,-9 5 0 0,0-3-1 0,4 1 0 16,5-3 2-16,-10 5-3 0,5-3 2 15,5-2 3-15,-9 5-2 0,2-3-3 0,7-2 2 0,-9 5 0 16,7-3-3-16,2-2 3 0,-12 7-2 0,12-7 1 16,-6 2 1-16,6-2-2 0,-9 3 2 0,9-3-1 15,-4 3 6-15,4-3-5 0,-10 3-1 0,10-3 0 16,-7 3 0-16,7-3 0 0,-6 5 4 0,6-5-4 15,-6 3 2-15,6-3-2 0,0 0-3 0,-8 6 8 16,8-6 10-16,-6 6-4 0,6-6-1 0,-7 4 0 16,7-4-2-16,-6 4-2 0,6-4 2 0,-7 5-2 15,7-5-2-15,-6 6 2 0,6-6 0 0,-6 5 1 16,6-5-3-16,-4 6 0 0,4-6-1 0,-5 7-1 16,5-7 0-16,-8 7 0 0,3-4 4 0,5-3-3 15,-5 4-1-15,5-4-1 0,0 0 1 0,-6 6 0 16,6-6-1-16,0 0 0 0,-3 5 0 0,3-5 1 15,-8 4 0-15,8-4-1 0,-5 5-3 0,5-5 2 16,-7 7 0-16,7-7 2 0,-6 6-1 0,5-2 0 16,1-4-2-16,-6 9 2 0,3-6 1 0,-1 2-2 15,4-5-1-15,-7 7 4 0,7-7-4 0,-7 7-1 16,7-7 2-16,-2 5 1 0,2-5-1 0,-7 9 2 16,7-9-1-16,-6 7-3 0,4-4 6 0,2-3-4 0,-3 8 1 15,3-8 1-15,-7 4-4 0,7-4 3 16,-5 6-3-16,5-6 3 0,-2 8-1 0,2-8 0 15,-4 6-2-15,4-6 2 0,0 0-1 0,-2 9-1 16,2-9 2-16,-2 7 0 0,2-7 0 0,0 0-1 16,-4 8-1-16,4-8 3 0,-1 7 3 0,1-7-1 15,0 0-2-15,0 10 1 0,0-10-2 0,-6 7 1 16,6-7 0-16,-1 6 1 0,1-6-1 0,0 0-1 16,0 0 1-16,0 10 0 0,0-10-3 0,0 0 1 0,-2 8 0 15,2-8 1-15,0 0-2 0,0 10 1 16,0-10 3-16,0 0-3 0,0 10 2 0,0-10-3 15,0 0 5-15,0 7-4 0,0-7 4 0,0 0 2 16,0 9-7-16,0-9 3 0,0 0 0 0,2 8 0 16,-2-8-3-16,0 0 3 0,0 9-1 0,0-9 1 0,1 5-2 15,-1-5 2-15,0 0 0 0,4 8 6 16,-4-8-7-16,3 10 2 0,-1-5-3 0,-2-5 1 16,2 9 2-16,-2-9-2 0,4 9 1 0,-4-9 0 15,4 8 0-15,-3-3-1 0,-1-5 1 0,6 9-1 16,-4-6 1-16,-2-3 0 0,5 9 1 0,-4-3 0 0,-1-6-1 15,4 9 3-15,-2-5 0 0,-2-4 0 0,4 9-2 16,-1-4-2-16,-3-5 0 0,2 9 3 16,0-7-1-16,-2-2-2 0,2 7 2 0,-2-7 1 15,4 9-1-15,-4-9 1 0,4 5 0 0,-4-5-3 0,6 9 4 16,-6-9-3-16,2 7 1 0,-2-7 0 0,2 4-1 16,-2-4 1-16,5 5 2 0,-5-5 1 15,4 5-1-15,-4-5 6 0,4 7-7 0,-4-7 2 16,1 5-6-16,-1-5 3 0,4 5 2 0,-4-5 0 15,7 7-1-15,-4-2 5 0,-3-5-7 0,4 5 0 0,0-1 3 16,-4-4-3-16,4 8-2 0,1-5 2 0,-5-3 0 16,4 6 2-16,-4-6-1 0,10 7 2 15,-6-3 0-15,-4-4 1 0,7 6-1 0,-5-3 2 16,-2-3-5-16,6 6 2 0,-6-6 0 0,6 6 1 0,-2-3-3 16,-4-3 2-16,5 4-2 0,-5-4 0 15,8 7 3-15,-5-4-3 0,-3-3 0 0,4 5 1 0,-4-5-2 16,7 6 2-16,-2-2 0 0,-5-4 0 0,4 4 0 15,-4-4-2-15,6 5 2 0,-6-5 1 0,5 5 1 16,-5-5-3-16,4 4 2 0,-4-4 0 0,6 4 0 16,-6-4-3-16,6 4 2 0,-6-4 0 0,5 5 5 15,-5-5-4-15,8 5 2 0,-8-5-5 0,5 6 0 16,-5-6 5-16,5 5-4 0,-5-5 1 16,9 4-1-16,-9-4 4 0,4 6-2 0,0-3-4 0,-4-3 2 15,7 7-1-15,-7-7 1 0,4 5 2 0,-4-5-1 16,5 4-3-16,-5-4 3 0,4 5 0 0,1-1-1 15,-5-4 2-15,4 4-1 0,-4-4-1 0,5 6 1 16,-5-6-2-16,6 4 4 0,-6-4-4 0,4 4 2 16,-4-4 1-16,6 3-3 0,-6-3-1 0,6 6 2 15,-6-6 3-15,3 6-3 0,-3-6 1 0,1 5-2 16,-1-5 1-16,0 0 3 0,10 5-1 0,-10-5-4 16,7 2 2-16,-7-2 0 0,9 6 3 0,-9-6-3 15,4 5-2-15,-4-5 1 0,4 5 1 0,-4-5 0 16,6 7 2-16,0-3 0 0,-6-4-3 0,7 5 2 15,-7-5 1-15,7 6-2 0,-3-2 2 0,-4-4-2 16,6 4 0-16,-6-4 1 0,6 4-2 0,-6-4 4 16,8 5-1-16,-8-5-1 0,0 0-1 0,5 4 3 15,-5-4-2-15,6 3-2 0,-6-3-1 0,0 0 2 16,5 4-1-16,-5-4 3 0,5 4-3 0,-5-4 1 16,0 0 0-16,6 5-1 0,-6-5 5 0,5 3-1 15,-5-3-3-15,0 0 2 0,6 5 0 0,-6-5-2 16,0 0 2-16,7 4 1 0,-7-4 3 0,0 0-3 15,7 2-3-15,-7-2 5 0,0 0-5 0,5 6 1 16,-5-6 0-16,6 4 1 0,-6-4 0 0,4 3-1 16,-4-3 1-16,3 4-1 0,-3-4-3 0,8 4 3 15,-8-4-2-15,4 4 1 0,-4-4 2 0,5 4 0 16,-5-4-1-16,0 0 0 0,5 5 1 0,-5-5-3 16,0 0 10-16,5 4-8 0,-5-4-2 0,4 4 1 15,-4-4 0-15,0 0 0 0,9 4 0 0,-9-4 0 16,5 4 1-16,-5-4 0 0,7 5-1 0,-7-5 2 15,0 0-3-15,5 4 2 0,-5-4 0 0,0 0-1 0,6 4-2 16,-6-4 5-16,0 0-1 0,4 4-2 0,-4-4 1 16,0 0-4-16,5 4 5 0,-5-4-5 15,0 0 4-15,0 0 0 0,7 3-1 0,-7-3 2 16,0 0 0-16,6 4 2 0,-6-4-3 0,0 0 2 16,7 3-3-16,-7-3 0 15,0 0 0-15,0 0 3 0,12 0-2 16,-12 0 1-16,0 0 1 0,6 3-2 0,-6-3 2 0,0 0-2 0,9 4-1 0,-9-4 3 15,4 2-3-15,-4-2 1 0,0 0 9 16,0 0-7-16,10 2-3 0,-10-2 2 16,4 3-3-16,-4-3 0 0,0 0 0 0,7 3-1 0,-7-3 2 0,0 0 8 0,6 1-11 15,-6-1 4-15,0 0-1 16,7 5 0-16,-7-5-1 0,0 0 0 16,7 3 0-16,-7-3 1 0,0 0 0 0,7 3 0 0,-7-3 0 0,0 0 7 15,0 0-6-15,9 1 0 0,-9-1-2 0,0 0-1 0,6 4 3 16,-6-4-3-16,0 0 0 0,4 4 3 0,-4-4-2 15,0 0 1-15,0 0 0 0,0 0 7 0,8 2-8 16,-8-2 0-16,0 0-1 0,8 3 7 0,-8-3-4 16,0 0-4-16,7 0 6 0,-7 0-1 0,0 0-2 15,7 3 1-15,-7-3 2 0,0 0-2 0,8 0 1 16,-8 0 0-16,0 0-1 0,10 0 0 0,-10 0 0 16,0 0 1-16,9 0-2 0,-9 0 0 0,0 0 1 15,11 0 0-15,-11 0-3 0,0 0 2 16,0 0 4-16,12 0-4 15,-12 0 0-15,4 2 1 0,-4-2-2 16,9 2 1-16,-9-2 0 0,0 0 1 0,9 2 0 0,-9-2 1 0,0 0-1 0,6 1 3 0,-6-1-5 16,0 0 1-16,9 2-3 0,-9-2 5 0,0 0-1 15,8 2 0-15,-8-2 1 0,0 0-1 0,0 0 0 16,8 3 0-16,-8-3-1 0,0 0 2 0,0 0-2 16,9 0 1-16,-9 0 2 0,0 0 1 0,9 0-3 15,-9 0 1-15,0 0 1 0,12 0-5 0,-12 0 0 16,0 0 3-16,11 0 0 0,-11 0 1 0,6 2 3 15,-6-2-2-15,0 0-2 0,12 0-1 0,-12 0 0 16,0 0 0-16,11-2 0 0,-11 2 1 0,0 0 2 16,11 0-3-16,-11 0 0 0,0 0-1 0,11 0 3 15,-11 0 0-15,7 0-1 0,-7 0-2 0,0 0 4 16,11 0-2-16,-11 0 0 0,10-2-2 16,-10 2 2-16,8-3 0 0,-8 3-3 0,7 0 3 0,-7 0 1 15,10-2-2-15,-10 2 0 0,0 0 4 16,10-1-4-16,-10 1 2 0,7-1 0 0,-7 1-2 0,0 0-2 15,7-3 1-15,-7 3 1 0,0 0 0 0,11-1 1 16,-11 1 0-16,0 0-1 0,11-1 1 0,-11 1 2 16,7-3-3-16,-7 3 0 0,8-3-2 0,-8 3 2 15,8-1 2-15,-8 1-2 0,9-3 0 0,-9 3 1 16,9-1 0-16,-9 1-2 0,9-1 3 0,-9 1 1 16,11-3-3-16,-11 3 0 0,9-1 1 0,-9 1-2 15,11 1 1-15,-11-1-1 0,7-1-1 0,-7 1 2 16,0 0 0-16,15 1-1 0,-15-1 0 0,12-1 0 15,-12 1 0-15,9 1 2 0,-9-1 0 0,14-1-2 16,-14 1 2-16,9 3 1 0,-3-2-3 0,-6-1 1 16,9 1 1-16,-9-1 0 0,10 1-1 0,-10-1-1 15,8 3 2-15,-8-3-1 0,9 1 2 0,-9-1-2 16,9 2-1-16,-9-2 2 0,7 1-2 16,-7-1-1-16,8 0 2 0,-8 0 0 0,0 0 0 0,9 3 0 15,-9-3 2-15,10 1-2 0,-10-1 0 0,0 0-2 16,9 1 1-16,-9-1 2 0,0 0-1 0,8 2-3 15,-8-2 3-15,5 1 2 0,-5-1-1 0,0 0-1 16,12 0 0-16,-12 0 0 0,10 2 1 0,-10-2 1 16,5 2-2-16,-5-2 0 0,10 3 2 0,-10-3-4 15,9 0 2-15,-9 0-2 0,0 0 2 0,8 2 1 0,-8-2-3 16,10 2 2-16,-10-2 3 0,8-2-1 16,-8 2-2-16,0 0 2 0,12 0-1 0,-12 0 2 15,0 0-1-15,13 0-2 0,-13 0 1 0,7-2-1 16,-7 2-3-16,0 0 3 0,11 0 0 0,-11 0 0 15,7 2-2-15,-7-2 4 0,0 0-5 0,11-2 2 16,-11 2 0-16,9 0 0 0,-9 0 4 0,0 0-5 16,14 0 2-16,-14 0 5 0,11 0-6 0,-11 0 3 15,13 0-1-15,-13 0-1 0,12-1 1 0,-12 1 1 16,10-2-3-16,-10 2 2 0,9 2 0 0,-9-2-2 0,10-2-3 16,-10 2 3-16,10 0-2 0,-10 0 0 15,0 0 3-15,11-2-3 0,-11 2 1 0,8-2 2 16,-8 2 4-16,11 0-4 0,-11 0 1 0,10-1 4 15,-10 1-11-15,12 1 1 0,-12-1 1 0,10-1 2 16,-10 1 0-16,11-2-4 0,-11 2 4 0,11 2-1 0,-4-5 3 16,-7 3 3-16,10-4 1 0,-10 4-2 15,11-1-1-15,-11 1 2 0,10-3-7 0,-5 0 3 0,-5 3-2 16,9-2 4-16,-9 2-4 0,9-3-1 0,-9 3 1 16,0 0 0-16,10-2 3 0,-10 2-2 0,7-3 0 15,-7 3-1-15,11-5 3 0,-5 3 2 0,-6 2-4 16,12-2 3-16,-6 2 1 0,-6 0-3 0,12-5 0 15,-7 3-1-15,-5 2 3 0,14-6 2 16,-9 4-4-16,1 0-1 0,-6 2 2 0,11-6 2 16,-4 3-2-16,-2 1-2 0,-5 2-1 0,11-7 3 0,-5 7 0 15,-6 0-3-15,12-6 4 0,-6 4-3 0,-1-1 1 16,-5 3 1-16,11-6 0 0,-11 6 0 16,10-3 2-16,-4 1-4 0,-6 2 1 0,10-4 2 0,-6 1-1 15,-4 3 0-15,13-5-3 0,-7 4 1 0,-6 1 1 16,7-3-3-16,-7 3 0 0,8-4 1 0,-8 4 0 15,8-1-1-15,-8 1-1 0,7-3 3 0,-7 3 1 16,10-1 3-16,-10 1-4 0,8-1-2 0,-8 1 5 16,0 0-4-16,11-3 1 0,-11 3-1 0,6-1 1 15,-6 1-1-15,6-3-2 0,-6 3 2 0,11-2 4 16,-11 2 3-16,0 0-7 0,9-3-1 0,-9 3 4 16,9 0-9-16,-9 0-6 0,0 0-3 0,11-3 4 15,-11 3 1-15,0 0 4 0,9 0-2 0,-9 0 1 16,9-1 1-16,-9 1 3 0,0 0-1 15,0 0-3-15,13 0 2 0,-13 0 4 0,0 0 0 0,7-1 3 16,-7 1-3-16,0 0 0 0,0 0 1 0,0 0 0 16,0 0 5-16,9-3-4 0,-9 3 0 0,0 0-2 15,0 0 2-15,0 0 0 0,0 0 1 0,0 0-1 16,10-1 3-16,-10 1-2 0,0 0 2 0,0 0-5 16,0 0 3-16,0 0 5 0,0 0-3 0,10-1-3 15,-10 1 2-15,0 0-1 0,0 0 1 0,0 0-1 16,0 0 2-16,0 0-1 0,6-2 2 0,-6 2 0 15,0 0-2-15,0 0-3 0,0 0 1 0,0 0 1 16,0 0 5-16,0 0 7 0,0 0 4 0,6-5 0 16,-6 5-1-16,0 0 0 0,0 0-3 0,0 0-3 15,4-4 4-15,-4 4-5 0,0 0-5 0,0 0 5 16,0 0 0-16,5-5-2 0,-5 5-4 0,0 0 10 16,0 0-7-16,0 0-1 0,0 0 0 15,0 0-1-15,0 0 0 0,0 0 0 0,0 0 1 0,0 0-3 16,0 0 5-16,0 0-4 0,0 0 2 0,0 0-14 15,0 0-33-15,0 0-48 0,0 0-51 0,0 0-50 16,0 0-184-16,0 0-409 0,0 0 180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4D82D-A5F4-49C4-9A22-BFF9ED071349}" type="datetimeFigureOut">
              <a:rPr lang="en-IN" smtClean="0"/>
              <a:t>10-03-2026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B1B61-C8B7-47AA-BEE2-0E8F2B003796}" type="slidenum">
              <a:rPr lang="en-IN" smtClean="0"/>
              <a:t>‹#›</a:t>
            </a:fld>
            <a:endParaRPr lang="en-IN"/>
          </a:p>
        </p:txBody>
      </p:sp>
    </p:spTree>
    <p:extLst>
      <p:ext uri="{BB962C8B-B14F-4D97-AF65-F5344CB8AC3E}">
        <p14:creationId xmlns:p14="http://schemas.microsoft.com/office/powerpoint/2010/main" val="30010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8E7E7-C029-4455-AE59-288B91A08649}" type="slidenum">
              <a:rPr lang="en-US" smtClean="0"/>
              <a:pPr/>
              <a:t>13</a:t>
            </a:fld>
            <a:endParaRPr lang="en-US"/>
          </a:p>
        </p:txBody>
      </p:sp>
    </p:spTree>
    <p:extLst>
      <p:ext uri="{BB962C8B-B14F-4D97-AF65-F5344CB8AC3E}">
        <p14:creationId xmlns:p14="http://schemas.microsoft.com/office/powerpoint/2010/main" val="300054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D35F-5F59-951A-BDF4-72C0F915C0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4BAE97-0D97-69AF-E354-FACFED872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E0E4D3A-F479-F26C-CAF9-3D6F1B76950B}"/>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5" name="Footer Placeholder 4">
            <a:extLst>
              <a:ext uri="{FF2B5EF4-FFF2-40B4-BE49-F238E27FC236}">
                <a16:creationId xmlns:a16="http://schemas.microsoft.com/office/drawing/2014/main" id="{883B0850-1701-79B0-2EF9-9962BD7AD1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BDD626-9D54-B2CE-D02F-074D0F5ADD40}"/>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194827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7AD3-9825-E155-3DEB-B5906C4BA6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D683115-F066-1AAC-F919-E7FD8440BF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D019EB-B709-C5FA-8355-93AB6881EB19}"/>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5" name="Footer Placeholder 4">
            <a:extLst>
              <a:ext uri="{FF2B5EF4-FFF2-40B4-BE49-F238E27FC236}">
                <a16:creationId xmlns:a16="http://schemas.microsoft.com/office/drawing/2014/main" id="{DF0962EE-5A7B-0B6D-C7FD-D742F6BA26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10A38B-44A8-A177-0020-2C990FFF0EA0}"/>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160324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8669D-C7C4-843B-5077-33BC95EBED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625577-6D40-E90F-15F6-305C58C56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0A8752-C6ED-33A7-1B95-7A01EC342781}"/>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5" name="Footer Placeholder 4">
            <a:extLst>
              <a:ext uri="{FF2B5EF4-FFF2-40B4-BE49-F238E27FC236}">
                <a16:creationId xmlns:a16="http://schemas.microsoft.com/office/drawing/2014/main" id="{DC665763-7DFD-64A7-D240-44B3C39F2E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7B939A-A2F5-A6CC-6C10-7B4D067697F7}"/>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335081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50A8-81E6-5256-1C78-AF7BE66310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564515-D9FA-DA84-1924-0C4783B2C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E9D646-B3AF-96F5-02E4-A8418888CB40}"/>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5" name="Footer Placeholder 4">
            <a:extLst>
              <a:ext uri="{FF2B5EF4-FFF2-40B4-BE49-F238E27FC236}">
                <a16:creationId xmlns:a16="http://schemas.microsoft.com/office/drawing/2014/main" id="{1A0CEDA6-A699-9B99-062A-58D7719A32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01AFC5F-95B8-77EB-2658-62868D552EE2}"/>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282302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4F45-8239-DDC6-0C8B-A9FD396F0C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8ED25E-BEBA-6F45-4A33-496468D1E1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41C7B-3762-340B-B9DB-3BC3151120BC}"/>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5" name="Footer Placeholder 4">
            <a:extLst>
              <a:ext uri="{FF2B5EF4-FFF2-40B4-BE49-F238E27FC236}">
                <a16:creationId xmlns:a16="http://schemas.microsoft.com/office/drawing/2014/main" id="{7EF590C6-97B3-4BBA-8C4C-A2A7000770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161BF4-BA6F-616A-BF9E-77C31CD8D9AA}"/>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174042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E0ED-5864-EAAA-2554-EB1136C6502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95AA5B-9DA6-8954-31B9-5CE4DEFD02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125AB14-5272-7BDF-303B-222DD5250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34731B5-5C1D-B424-C8C1-F8670BF320E2}"/>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6" name="Footer Placeholder 5">
            <a:extLst>
              <a:ext uri="{FF2B5EF4-FFF2-40B4-BE49-F238E27FC236}">
                <a16:creationId xmlns:a16="http://schemas.microsoft.com/office/drawing/2014/main" id="{0879BB15-AE6C-3673-51FD-57831CC151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D5BC6E-A417-B92E-CC86-B35548CE3FDF}"/>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19689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E840-F245-A6FA-687E-852220037D1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7D21AE-8601-BFCB-8037-80CC01CD2E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9F16-DD8D-EBFF-C107-ED3FB65287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42A19D-0EC2-7EC7-B1F3-B4351F7D30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283915-23C6-A9C7-36D3-D7D165A035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67A073-4BE2-2E95-C0C5-26083EFF26DD}"/>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8" name="Footer Placeholder 7">
            <a:extLst>
              <a:ext uri="{FF2B5EF4-FFF2-40B4-BE49-F238E27FC236}">
                <a16:creationId xmlns:a16="http://schemas.microsoft.com/office/drawing/2014/main" id="{3F3A2CC2-978B-8ACB-525B-2E39578D2C6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1089B35-EB6E-EFF8-92EB-949E63DFB6DC}"/>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180702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1B32-510D-7A9C-A81A-7149FFEE192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E8A740-9B12-F916-F7C2-1091AAC47666}"/>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4" name="Footer Placeholder 3">
            <a:extLst>
              <a:ext uri="{FF2B5EF4-FFF2-40B4-BE49-F238E27FC236}">
                <a16:creationId xmlns:a16="http://schemas.microsoft.com/office/drawing/2014/main" id="{BF70C925-1E73-E878-3617-5A8399A2F5F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4ECCA89-C0F8-F082-F18B-D007554253E8}"/>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3311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68B63-FA4A-CB0A-3C51-A9727D8FD2C8}"/>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3" name="Footer Placeholder 2">
            <a:extLst>
              <a:ext uri="{FF2B5EF4-FFF2-40B4-BE49-F238E27FC236}">
                <a16:creationId xmlns:a16="http://schemas.microsoft.com/office/drawing/2014/main" id="{7C0F1706-F54A-DC63-6618-442E849D85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74CFCA3-8AE5-5B48-59DC-96C6DFC08961}"/>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217498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0765-5EEF-9B56-3DBD-85C170F81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19E41A4-DD6C-8E3B-2B25-7C9EF78DD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C958E52-353C-9187-C3A4-39619A0CA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81FDF-5E18-9579-FB04-81E1882AEFDA}"/>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6" name="Footer Placeholder 5">
            <a:extLst>
              <a:ext uri="{FF2B5EF4-FFF2-40B4-BE49-F238E27FC236}">
                <a16:creationId xmlns:a16="http://schemas.microsoft.com/office/drawing/2014/main" id="{D126192C-ECC3-69EF-D9D1-3F0B0215C4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3A3F57-EEBF-5D09-D12C-385E051B7D70}"/>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247903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7895-8DDA-7523-C74A-0E4E43137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A056D78-9AB7-AA51-8EFA-BA23B4B52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ECCE61A-ADE8-B91F-45E0-96BC1CA68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C170-AE9F-E2D9-217A-00ED34696FDA}"/>
              </a:ext>
            </a:extLst>
          </p:cNvPr>
          <p:cNvSpPr>
            <a:spLocks noGrp="1"/>
          </p:cNvSpPr>
          <p:nvPr>
            <p:ph type="dt" sz="half" idx="10"/>
          </p:nvPr>
        </p:nvSpPr>
        <p:spPr/>
        <p:txBody>
          <a:bodyPr/>
          <a:lstStyle/>
          <a:p>
            <a:fld id="{FE7F7926-7908-400C-BCF0-D9B2CF2A9BCC}" type="datetimeFigureOut">
              <a:rPr lang="en-IN" smtClean="0"/>
              <a:t>10-03-2026</a:t>
            </a:fld>
            <a:endParaRPr lang="en-IN"/>
          </a:p>
        </p:txBody>
      </p:sp>
      <p:sp>
        <p:nvSpPr>
          <p:cNvPr id="6" name="Footer Placeholder 5">
            <a:extLst>
              <a:ext uri="{FF2B5EF4-FFF2-40B4-BE49-F238E27FC236}">
                <a16:creationId xmlns:a16="http://schemas.microsoft.com/office/drawing/2014/main" id="{7BFBBA47-A895-3323-DF4D-92FC4B0680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5D67EB-C751-5D66-7445-708B90AD42D0}"/>
              </a:ext>
            </a:extLst>
          </p:cNvPr>
          <p:cNvSpPr>
            <a:spLocks noGrp="1"/>
          </p:cNvSpPr>
          <p:nvPr>
            <p:ph type="sldNum" sz="quarter" idx="12"/>
          </p:nvPr>
        </p:nvSpPr>
        <p:spPr/>
        <p:txBody>
          <a:bodyPr/>
          <a:lstStyle/>
          <a:p>
            <a:fld id="{A9D89209-257F-44FD-B962-148C3C000E8E}" type="slidenum">
              <a:rPr lang="en-IN" smtClean="0"/>
              <a:t>‹#›</a:t>
            </a:fld>
            <a:endParaRPr lang="en-IN"/>
          </a:p>
        </p:txBody>
      </p:sp>
    </p:spTree>
    <p:extLst>
      <p:ext uri="{BB962C8B-B14F-4D97-AF65-F5344CB8AC3E}">
        <p14:creationId xmlns:p14="http://schemas.microsoft.com/office/powerpoint/2010/main" val="122351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E8476-A5F9-3551-8045-12C97D9B9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017BEE2-A47A-9118-4194-F1051E8FE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BF90B3-7D95-917A-7562-570A187D1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7F7926-7908-400C-BCF0-D9B2CF2A9BCC}" type="datetimeFigureOut">
              <a:rPr lang="en-IN" smtClean="0"/>
              <a:t>10-03-2026</a:t>
            </a:fld>
            <a:endParaRPr lang="en-IN"/>
          </a:p>
        </p:txBody>
      </p:sp>
      <p:sp>
        <p:nvSpPr>
          <p:cNvPr id="5" name="Footer Placeholder 4">
            <a:extLst>
              <a:ext uri="{FF2B5EF4-FFF2-40B4-BE49-F238E27FC236}">
                <a16:creationId xmlns:a16="http://schemas.microsoft.com/office/drawing/2014/main" id="{359C1104-86CB-5DB0-8BE0-14F1F5730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E958AF9-6613-4017-BA53-37152811F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D89209-257F-44FD-B962-148C3C000E8E}" type="slidenum">
              <a:rPr lang="en-IN" smtClean="0"/>
              <a:t>‹#›</a:t>
            </a:fld>
            <a:endParaRPr lang="en-IN"/>
          </a:p>
        </p:txBody>
      </p:sp>
    </p:spTree>
    <p:extLst>
      <p:ext uri="{BB962C8B-B14F-4D97-AF65-F5344CB8AC3E}">
        <p14:creationId xmlns:p14="http://schemas.microsoft.com/office/powerpoint/2010/main" val="215240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oogle.com/url?sa=i&amp;url=https://en.wikipedia.org/wiki/Rotary_vacuum-drum_filter&amp;psig=AOvVaw3u9v43z5FPnbmuwqrU1vq4&amp;ust=1602586067525000&amp;source=images&amp;cd=vfe&amp;ved=0CAIQjRxqFwoTCOC6r7_wruwCFQAAAAAdAAAAABAO"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DB4B-2C4C-607C-1F15-8047777B5E1C}"/>
              </a:ext>
            </a:extLst>
          </p:cNvPr>
          <p:cNvSpPr>
            <a:spLocks noGrp="1"/>
          </p:cNvSpPr>
          <p:nvPr>
            <p:ph type="title"/>
          </p:nvPr>
        </p:nvSpPr>
        <p:spPr/>
        <p:txBody>
          <a:bodyPr>
            <a:normAutofit/>
          </a:bodyPr>
          <a:lstStyle/>
          <a:p>
            <a:r>
              <a:rPr lang="en-US" sz="4400" dirty="0">
                <a:solidFill>
                  <a:srgbClr val="0066FF"/>
                </a:solidFill>
              </a:rPr>
              <a:t>CL321 PRE</a:t>
            </a:r>
            <a:br>
              <a:rPr lang="en-US" sz="4400" dirty="0">
                <a:solidFill>
                  <a:srgbClr val="0066FF"/>
                </a:solidFill>
              </a:rPr>
            </a:br>
            <a:r>
              <a:rPr lang="en-US" sz="3600" dirty="0">
                <a:solidFill>
                  <a:srgbClr val="0066FF"/>
                </a:solidFill>
              </a:rPr>
              <a:t>Module 5</a:t>
            </a:r>
            <a:endParaRPr lang="en-US" sz="4400" dirty="0">
              <a:solidFill>
                <a:srgbClr val="0066FF"/>
              </a:solidFill>
            </a:endParaRPr>
          </a:p>
        </p:txBody>
      </p:sp>
      <p:sp>
        <p:nvSpPr>
          <p:cNvPr id="3" name="Text Placeholder 2">
            <a:extLst>
              <a:ext uri="{FF2B5EF4-FFF2-40B4-BE49-F238E27FC236}">
                <a16:creationId xmlns:a16="http://schemas.microsoft.com/office/drawing/2014/main" id="{9EA7F543-42B9-07FE-9C5C-538DBE76F8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675687-F06B-B4A2-C83A-059FBC095C33}"/>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448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ALKYLATION PRODUCTS</a:t>
            </a:r>
            <a:endParaRPr lang="en-US" dirty="0"/>
          </a:p>
        </p:txBody>
      </p:sp>
      <p:sp>
        <p:nvSpPr>
          <p:cNvPr id="3" name="Content Placeholder 2"/>
          <p:cNvSpPr>
            <a:spLocks noGrp="1"/>
          </p:cNvSpPr>
          <p:nvPr>
            <p:ph idx="1"/>
          </p:nvPr>
        </p:nvSpPr>
        <p:spPr/>
        <p:txBody>
          <a:bodyPr>
            <a:normAutofit/>
          </a:bodyPr>
          <a:lstStyle/>
          <a:p>
            <a:pPr marL="0" indent="0">
              <a:buNone/>
            </a:pPr>
            <a:r>
              <a:rPr lang="en-US" dirty="0"/>
              <a:t>1. LPG grade propane liquid</a:t>
            </a:r>
          </a:p>
          <a:p>
            <a:pPr>
              <a:buNone/>
            </a:pPr>
            <a:r>
              <a:rPr lang="en-US" dirty="0"/>
              <a:t>2. Normal butane liquid</a:t>
            </a:r>
          </a:p>
          <a:p>
            <a:pPr>
              <a:buNone/>
            </a:pPr>
            <a:r>
              <a:rPr lang="en-US" dirty="0"/>
              <a:t>3. C</a:t>
            </a:r>
            <a:r>
              <a:rPr lang="en-US" baseline="-25000" dirty="0"/>
              <a:t>5</a:t>
            </a:r>
            <a:r>
              <a:rPr lang="en-US" dirty="0"/>
              <a:t>+ alkylate</a:t>
            </a:r>
          </a:p>
          <a:p>
            <a:pPr>
              <a:buNone/>
            </a:pPr>
            <a:r>
              <a:rPr lang="en-US" dirty="0"/>
              <a:t>4. Tar</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CATALYST</a:t>
            </a:r>
          </a:p>
        </p:txBody>
      </p:sp>
      <p:sp>
        <p:nvSpPr>
          <p:cNvPr id="3" name="Content Placeholder 2"/>
          <p:cNvSpPr>
            <a:spLocks noGrp="1"/>
          </p:cNvSpPr>
          <p:nvPr>
            <p:ph idx="1"/>
          </p:nvPr>
        </p:nvSpPr>
        <p:spPr>
          <a:xfrm>
            <a:off x="1676400" y="1600201"/>
            <a:ext cx="9144000" cy="2057400"/>
          </a:xfrm>
        </p:spPr>
        <p:txBody>
          <a:bodyPr>
            <a:normAutofit lnSpcReduction="10000"/>
          </a:bodyPr>
          <a:lstStyle/>
          <a:p>
            <a:r>
              <a:rPr lang="en-US" dirty="0"/>
              <a:t>88% by weight H</a:t>
            </a:r>
            <a:r>
              <a:rPr lang="en-US" baseline="-25000" dirty="0"/>
              <a:t>2</a:t>
            </a:r>
            <a:r>
              <a:rPr lang="en-US" dirty="0"/>
              <a:t>SO</a:t>
            </a:r>
            <a:r>
              <a:rPr lang="en-US" baseline="-25000" dirty="0"/>
              <a:t>4</a:t>
            </a:r>
            <a:r>
              <a:rPr lang="en-US" dirty="0"/>
              <a:t>, or HF</a:t>
            </a:r>
          </a:p>
          <a:p>
            <a:r>
              <a:rPr lang="en-US" dirty="0"/>
              <a:t>Sulfuric acid containing free SO</a:t>
            </a:r>
            <a:r>
              <a:rPr lang="en-US" baseline="-25000" dirty="0"/>
              <a:t>3</a:t>
            </a:r>
            <a:r>
              <a:rPr lang="en-US" dirty="0"/>
              <a:t> also causes undesired side reactions and concentrations greater than 99.3% H</a:t>
            </a:r>
            <a:r>
              <a:rPr lang="en-US" baseline="-25000" dirty="0"/>
              <a:t>2</a:t>
            </a:r>
            <a:r>
              <a:rPr lang="en-US" dirty="0"/>
              <a:t>SO</a:t>
            </a:r>
            <a:r>
              <a:rPr lang="en-US" baseline="-25000" dirty="0"/>
              <a:t>4</a:t>
            </a:r>
            <a:r>
              <a:rPr lang="en-US" dirty="0"/>
              <a:t> are not generally used</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factors of the process</a:t>
            </a:r>
          </a:p>
        </p:txBody>
      </p:sp>
      <p:pic>
        <p:nvPicPr>
          <p:cNvPr id="4098" name="Picture 2"/>
          <p:cNvPicPr>
            <a:picLocks noGrp="1" noChangeAspect="1" noChangeArrowheads="1"/>
          </p:cNvPicPr>
          <p:nvPr>
            <p:ph idx="1"/>
          </p:nvPr>
        </p:nvPicPr>
        <p:blipFill>
          <a:blip r:embed="rId2"/>
          <a:srcRect/>
          <a:stretch>
            <a:fillRect/>
          </a:stretch>
        </p:blipFill>
        <p:spPr bwMode="auto">
          <a:xfrm>
            <a:off x="2009335" y="4052670"/>
            <a:ext cx="4815840" cy="381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011681" y="4533901"/>
            <a:ext cx="5127625" cy="3810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009336" y="5144225"/>
            <a:ext cx="2177143" cy="381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10" name="TextBox 9">
            <a:extLst>
              <a:ext uri="{FF2B5EF4-FFF2-40B4-BE49-F238E27FC236}">
                <a16:creationId xmlns:a16="http://schemas.microsoft.com/office/drawing/2014/main" id="{56BD6935-51A6-46F4-9E62-B3669D5FA753}"/>
              </a:ext>
            </a:extLst>
          </p:cNvPr>
          <p:cNvSpPr txBox="1"/>
          <p:nvPr/>
        </p:nvSpPr>
        <p:spPr>
          <a:xfrm>
            <a:off x="2289492" y="1775441"/>
            <a:ext cx="5482908" cy="1323439"/>
          </a:xfrm>
          <a:prstGeom prst="rect">
            <a:avLst/>
          </a:prstGeom>
          <a:noFill/>
        </p:spPr>
        <p:txBody>
          <a:bodyPr wrap="square">
            <a:spAutoFit/>
          </a:bodyPr>
          <a:lstStyle/>
          <a:p>
            <a:r>
              <a:rPr lang="en-US" sz="2000" dirty="0"/>
              <a:t>1. Reaction temperature</a:t>
            </a:r>
          </a:p>
          <a:p>
            <a:r>
              <a:rPr lang="en-US" sz="2000" dirty="0"/>
              <a:t>2. Acid strength</a:t>
            </a:r>
          </a:p>
          <a:p>
            <a:r>
              <a:rPr lang="en-US" sz="2000" dirty="0"/>
              <a:t>3. Isobutane concentration</a:t>
            </a:r>
          </a:p>
          <a:p>
            <a:r>
              <a:rPr lang="en-US" sz="2000" dirty="0"/>
              <a:t>4. Olefin space velocity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7" name="Content Placeholder 6">
            <a:extLst>
              <a:ext uri="{FF2B5EF4-FFF2-40B4-BE49-F238E27FC236}">
                <a16:creationId xmlns:a16="http://schemas.microsoft.com/office/drawing/2014/main" id="{D200923B-8DF8-43E2-A127-E85AD84D25F9}"/>
              </a:ext>
            </a:extLst>
          </p:cNvPr>
          <p:cNvPicPr>
            <a:picLocks noGrp="1" noChangeAspect="1"/>
          </p:cNvPicPr>
          <p:nvPr>
            <p:ph idx="1"/>
          </p:nvPr>
        </p:nvPicPr>
        <p:blipFill>
          <a:blip r:embed="rId3"/>
          <a:stretch>
            <a:fillRect/>
          </a:stretch>
        </p:blipFill>
        <p:spPr>
          <a:xfrm>
            <a:off x="1803011" y="1219200"/>
            <a:ext cx="8839199" cy="4210844"/>
          </a:xfrm>
        </p:spPr>
      </p:pic>
      <p:sp>
        <p:nvSpPr>
          <p:cNvPr id="2" name="Rectangle 1">
            <a:extLst>
              <a:ext uri="{FF2B5EF4-FFF2-40B4-BE49-F238E27FC236}">
                <a16:creationId xmlns:a16="http://schemas.microsoft.com/office/drawing/2014/main" id="{55B90F68-4BA4-092E-7772-7E51E11BF1BA}"/>
              </a:ext>
            </a:extLst>
          </p:cNvPr>
          <p:cNvSpPr/>
          <p:nvPr/>
        </p:nvSpPr>
        <p:spPr>
          <a:xfrm>
            <a:off x="1803011" y="228600"/>
            <a:ext cx="8839199"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7" name="Picture 6">
            <a:extLst>
              <a:ext uri="{FF2B5EF4-FFF2-40B4-BE49-F238E27FC236}">
                <a16:creationId xmlns:a16="http://schemas.microsoft.com/office/drawing/2014/main" id="{263B682E-5D59-42E7-A6CA-75CBC6EB5FEA}"/>
              </a:ext>
            </a:extLst>
          </p:cNvPr>
          <p:cNvPicPr>
            <a:picLocks noChangeAspect="1"/>
          </p:cNvPicPr>
          <p:nvPr/>
        </p:nvPicPr>
        <p:blipFill>
          <a:blip r:embed="rId2"/>
          <a:stretch>
            <a:fillRect/>
          </a:stretch>
        </p:blipFill>
        <p:spPr>
          <a:xfrm>
            <a:off x="2971801" y="651573"/>
            <a:ext cx="5534025" cy="58615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9188"/>
            <a:ext cx="4419600" cy="1143000"/>
          </a:xfrm>
        </p:spPr>
        <p:txBody>
          <a:bodyPr>
            <a:normAutofit/>
          </a:bodyPr>
          <a:lstStyle/>
          <a:p>
            <a:r>
              <a:rPr lang="en-US" dirty="0"/>
              <a:t>Phillips HF reactor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6">
            <a:extLst>
              <a:ext uri="{FF2B5EF4-FFF2-40B4-BE49-F238E27FC236}">
                <a16:creationId xmlns:a16="http://schemas.microsoft.com/office/drawing/2014/main" id="{6E5E1263-7CEB-46C7-DC65-81522BCA4004}"/>
              </a:ext>
            </a:extLst>
          </p:cNvPr>
          <p:cNvPicPr>
            <a:picLocks noChangeAspect="1"/>
          </p:cNvPicPr>
          <p:nvPr/>
        </p:nvPicPr>
        <p:blipFill>
          <a:blip r:embed="rId2"/>
          <a:stretch>
            <a:fillRect/>
          </a:stretch>
        </p:blipFill>
        <p:spPr>
          <a:xfrm>
            <a:off x="6210300" y="124747"/>
            <a:ext cx="4000500" cy="6762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0839"/>
            <a:ext cx="8229600" cy="990600"/>
          </a:xfrm>
        </p:spPr>
        <p:txBody>
          <a:bodyPr>
            <a:normAutofit/>
          </a:bodyPr>
          <a:lstStyle/>
          <a:p>
            <a:r>
              <a:rPr lang="en-US" sz="4200" dirty="0"/>
              <a:t>HF alkylation process flow diagram</a:t>
            </a:r>
          </a:p>
        </p:txBody>
      </p:sp>
      <p:pic>
        <p:nvPicPr>
          <p:cNvPr id="1026" name="Picture 2"/>
          <p:cNvPicPr>
            <a:picLocks noGrp="1" noChangeAspect="1" noChangeArrowheads="1"/>
          </p:cNvPicPr>
          <p:nvPr>
            <p:ph idx="1"/>
          </p:nvPr>
        </p:nvPicPr>
        <p:blipFill>
          <a:blip r:embed="rId2"/>
          <a:srcRect/>
          <a:stretch>
            <a:fillRect/>
          </a:stretch>
        </p:blipFill>
        <p:spPr bwMode="auto">
          <a:xfrm>
            <a:off x="1492969" y="1017738"/>
            <a:ext cx="9175032" cy="591823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a:extLst>
              <a:ext uri="{FF2B5EF4-FFF2-40B4-BE49-F238E27FC236}">
                <a16:creationId xmlns:a16="http://schemas.microsoft.com/office/drawing/2014/main" id="{131EFBD1-F503-44E6-B878-F9675AD8D789}"/>
              </a:ext>
            </a:extLst>
          </p:cNvPr>
          <p:cNvSpPr txBox="1"/>
          <p:nvPr/>
        </p:nvSpPr>
        <p:spPr>
          <a:xfrm>
            <a:off x="4488426" y="648405"/>
            <a:ext cx="4572000" cy="369332"/>
          </a:xfrm>
          <a:prstGeom prst="rect">
            <a:avLst/>
          </a:prstGeom>
          <a:noFill/>
        </p:spPr>
        <p:txBody>
          <a:bodyPr wrap="square">
            <a:spAutoFit/>
          </a:bodyPr>
          <a:lstStyle/>
          <a:p>
            <a:r>
              <a:rPr lang="en-US" dirty="0"/>
              <a:t>Phillips hydrofluoric acid alkylation unit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1A45-2FA9-4109-B417-AF1FC6FD130D}"/>
              </a:ext>
            </a:extLst>
          </p:cNvPr>
          <p:cNvSpPr>
            <a:spLocks noGrp="1"/>
          </p:cNvSpPr>
          <p:nvPr>
            <p:ph type="title"/>
          </p:nvPr>
        </p:nvSpPr>
        <p:spPr/>
        <p:txBody>
          <a:bodyPr/>
          <a:lstStyle/>
          <a:p>
            <a:r>
              <a:rPr lang="en-US" dirty="0"/>
              <a:t>Process description</a:t>
            </a:r>
          </a:p>
        </p:txBody>
      </p:sp>
      <p:sp>
        <p:nvSpPr>
          <p:cNvPr id="3" name="Content Placeholder 2">
            <a:extLst>
              <a:ext uri="{FF2B5EF4-FFF2-40B4-BE49-F238E27FC236}">
                <a16:creationId xmlns:a16="http://schemas.microsoft.com/office/drawing/2014/main" id="{A42E5345-48E0-4F11-AE6C-576BCFFCC413}"/>
              </a:ext>
            </a:extLst>
          </p:cNvPr>
          <p:cNvSpPr>
            <a:spLocks noGrp="1"/>
          </p:cNvSpPr>
          <p:nvPr>
            <p:ph idx="1"/>
          </p:nvPr>
        </p:nvSpPr>
        <p:spPr>
          <a:xfrm>
            <a:off x="1828800" y="1417639"/>
            <a:ext cx="8229600" cy="4525963"/>
          </a:xfrm>
        </p:spPr>
        <p:txBody>
          <a:bodyPr>
            <a:noAutofit/>
          </a:bodyPr>
          <a:lstStyle/>
          <a:p>
            <a:r>
              <a:rPr lang="en-US" sz="2000" dirty="0">
                <a:solidFill>
                  <a:srgbClr val="231F20"/>
                </a:solidFill>
              </a:rPr>
              <a:t>Both the olefin and isobutane feeds are dehydrated by passing the feedstocks through a solid bed desiccant unit. </a:t>
            </a:r>
          </a:p>
          <a:p>
            <a:r>
              <a:rPr lang="en-US" sz="2000" dirty="0"/>
              <a:t>After dehydration the olefin and isobutane feeds are mixed with hydrofluoric acid at sufficient pressure to maintain all components in the liquid phase.</a:t>
            </a:r>
          </a:p>
          <a:p>
            <a:r>
              <a:rPr lang="en-US" sz="2000" dirty="0"/>
              <a:t>The reaction mixture is allowed to settle into two liquid layers. The acid has a  higher density than the hydrocarbon mixture and is withdrawn from the bottom of the settler and passed through a cooler to remove the heat gained from the exothermic reaction. The acid is then recycled and mixed with more fresh feed, thus completing the acid circuit.</a:t>
            </a:r>
          </a:p>
          <a:p>
            <a:r>
              <a:rPr lang="en-US" sz="2000" dirty="0"/>
              <a:t>A small slip-stream of acid is withdrawn from the settler and fed to an acid rerun column to remove dissolved water and polymerized hydrocarbons. The acid rerun column contains about five trays and operates at 150 </a:t>
            </a:r>
            <a:r>
              <a:rPr lang="en-US" sz="2000" dirty="0" err="1"/>
              <a:t>psig</a:t>
            </a:r>
            <a:r>
              <a:rPr lang="en-US" sz="2000" dirty="0"/>
              <a:t> (1034 kPa).</a:t>
            </a:r>
          </a:p>
          <a:p>
            <a:r>
              <a:rPr lang="en-US" sz="2000" dirty="0">
                <a:solidFill>
                  <a:srgbClr val="231F20"/>
                </a:solidFill>
              </a:rPr>
              <a:t>The overhead product from the rerun column is clear hydrofluoric acid which is condensed and returned to the system</a:t>
            </a:r>
            <a:r>
              <a:rPr lang="en-US" sz="1800" dirty="0">
                <a:solidFill>
                  <a:srgbClr val="231F20"/>
                </a:solidFill>
                <a:latin typeface="Times-Roman"/>
              </a:rPr>
              <a:t>.</a:t>
            </a:r>
            <a:r>
              <a:rPr lang="en-US" sz="1200" dirty="0"/>
              <a:t> </a:t>
            </a:r>
            <a:br>
              <a:rPr lang="en-US" sz="1200" dirty="0"/>
            </a:br>
            <a:endParaRPr lang="en-US" sz="2000" dirty="0"/>
          </a:p>
        </p:txBody>
      </p:sp>
      <p:sp>
        <p:nvSpPr>
          <p:cNvPr id="4" name="Slide Number Placeholder 3">
            <a:extLst>
              <a:ext uri="{FF2B5EF4-FFF2-40B4-BE49-F238E27FC236}">
                <a16:creationId xmlns:a16="http://schemas.microsoft.com/office/drawing/2014/main" id="{88F8868F-4464-42BB-A3CF-3C1433561640}"/>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4747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B47E12-E3F7-45EA-8A54-671F6D06D2FB}"/>
              </a:ext>
            </a:extLst>
          </p:cNvPr>
          <p:cNvSpPr>
            <a:spLocks noGrp="1"/>
          </p:cNvSpPr>
          <p:nvPr>
            <p:ph idx="1"/>
          </p:nvPr>
        </p:nvSpPr>
        <p:spPr>
          <a:xfrm>
            <a:off x="1524000" y="136525"/>
            <a:ext cx="8991600" cy="6584950"/>
          </a:xfrm>
        </p:spPr>
        <p:txBody>
          <a:bodyPr>
            <a:noAutofit/>
          </a:bodyPr>
          <a:lstStyle/>
          <a:p>
            <a:r>
              <a:rPr lang="en-US" sz="2000" dirty="0">
                <a:solidFill>
                  <a:srgbClr val="231F20"/>
                </a:solidFill>
              </a:rPr>
              <a:t>The bottom product from the rerun column is a mixture of tar and an HF– water azeotrope. These components are separated in a tar settler (not shown on the flow diagram). The tar is used for fuel and the HF–water mixture is neutralized with lime or caustic.</a:t>
            </a:r>
          </a:p>
          <a:p>
            <a:r>
              <a:rPr lang="en-US" sz="2000" dirty="0">
                <a:solidFill>
                  <a:srgbClr val="231F20"/>
                </a:solidFill>
              </a:rPr>
              <a:t>The hydrocarbon layer removed from the top of the acid settler is a mixture of propane, isobutane, normal butane, and alkylate along with small amounts of hydrofluoric acid.</a:t>
            </a:r>
          </a:p>
          <a:p>
            <a:r>
              <a:rPr lang="en-US" sz="2000" dirty="0">
                <a:solidFill>
                  <a:srgbClr val="231F20"/>
                </a:solidFill>
              </a:rPr>
              <a:t>These components are separated by fractionation and the isobutane is recycled to the feed. Propane and normal butane products are passed through caustic treaters to remove trace quantities and hydrofluoric acid.</a:t>
            </a:r>
            <a:r>
              <a:rPr lang="en-US" sz="2000" dirty="0"/>
              <a:t> </a:t>
            </a:r>
          </a:p>
          <a:p>
            <a:r>
              <a:rPr lang="en-US" sz="2000" dirty="0">
                <a:solidFill>
                  <a:srgbClr val="231F20"/>
                </a:solidFill>
              </a:rPr>
              <a:t>Although the flow sheet shows the fractionation of propane, isobutane, normal butane, and alkylate to require three separate fractionators, many alkylation plants have a single tower where propane is taken off overhead,</a:t>
            </a:r>
            <a:br>
              <a:rPr lang="en-US" sz="2000" dirty="0">
                <a:solidFill>
                  <a:srgbClr val="231F20"/>
                </a:solidFill>
              </a:rPr>
            </a:br>
            <a:r>
              <a:rPr lang="en-US" sz="2000" dirty="0">
                <a:solidFill>
                  <a:srgbClr val="231F20"/>
                </a:solidFill>
              </a:rPr>
              <a:t>a partially purified isobutane recycle is withdrawn as a liquid several trays above the feed tray, a normal butane product is taken off as a vapor several trays below the feed tray and the alkylate is removed from the bottom.</a:t>
            </a:r>
            <a:r>
              <a:rPr lang="en-US" sz="2000" dirty="0"/>
              <a:t> </a:t>
            </a:r>
            <a:br>
              <a:rPr lang="en-US" sz="2000" dirty="0"/>
            </a:br>
            <a:br>
              <a:rPr lang="en-US" sz="2000" dirty="0"/>
            </a:br>
            <a:r>
              <a:rPr lang="en-US" sz="2000" dirty="0">
                <a:solidFill>
                  <a:srgbClr val="231F20"/>
                </a:solidFill>
              </a:rPr>
              <a:t> </a:t>
            </a:r>
            <a:br>
              <a:rPr lang="en-US" sz="2000" dirty="0"/>
            </a:br>
            <a:r>
              <a:rPr lang="en-US" sz="2000" dirty="0">
                <a:solidFill>
                  <a:srgbClr val="231F20"/>
                </a:solidFill>
              </a:rPr>
              <a:t> </a:t>
            </a:r>
            <a:br>
              <a:rPr lang="en-US" sz="2000" dirty="0"/>
            </a:br>
            <a:endParaRPr lang="en-US" sz="2000" dirty="0"/>
          </a:p>
        </p:txBody>
      </p:sp>
      <p:sp>
        <p:nvSpPr>
          <p:cNvPr id="4" name="Slide Number Placeholder 3">
            <a:extLst>
              <a:ext uri="{FF2B5EF4-FFF2-40B4-BE49-F238E27FC236}">
                <a16:creationId xmlns:a16="http://schemas.microsoft.com/office/drawing/2014/main" id="{BF62A901-E2A7-48CF-ADA6-CF1B5C04B846}"/>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Date Placeholder 4">
            <a:extLst>
              <a:ext uri="{FF2B5EF4-FFF2-40B4-BE49-F238E27FC236}">
                <a16:creationId xmlns:a16="http://schemas.microsoft.com/office/drawing/2014/main" id="{9A627B68-4528-4AFB-AA8D-90BB8A37EA20}"/>
              </a:ext>
            </a:extLst>
          </p:cNvPr>
          <p:cNvSpPr>
            <a:spLocks noGrp="1"/>
          </p:cNvSpPr>
          <p:nvPr>
            <p:ph type="dt" sz="half" idx="10"/>
          </p:nvPr>
        </p:nvSpPr>
        <p:spPr/>
        <p:txBody>
          <a:bodyPr/>
          <a:lstStyle/>
          <a:p>
            <a:r>
              <a:rPr lang="en-US" dirty="0">
                <a:solidFill>
                  <a:srgbClr val="00B0F0"/>
                </a:solidFill>
              </a:rPr>
              <a:t>9/29/2021</a:t>
            </a:r>
          </a:p>
        </p:txBody>
      </p:sp>
    </p:spTree>
    <p:extLst>
      <p:ext uri="{BB962C8B-B14F-4D97-AF65-F5344CB8AC3E}">
        <p14:creationId xmlns:p14="http://schemas.microsoft.com/office/powerpoint/2010/main" val="288724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8229600" cy="1143000"/>
          </a:xfrm>
        </p:spPr>
        <p:txBody>
          <a:bodyPr>
            <a:normAutofit fontScale="90000"/>
          </a:bodyPr>
          <a:lstStyle/>
          <a:p>
            <a:r>
              <a:rPr lang="en-US" dirty="0"/>
              <a:t>H</a:t>
            </a:r>
            <a:r>
              <a:rPr lang="en-US" baseline="-25000" dirty="0"/>
              <a:t>2</a:t>
            </a:r>
            <a:r>
              <a:rPr lang="en-US" dirty="0"/>
              <a:t>SO</a:t>
            </a:r>
            <a:r>
              <a:rPr lang="en-US" baseline="-25000" dirty="0"/>
              <a:t>4</a:t>
            </a:r>
            <a:r>
              <a:rPr lang="en-US" dirty="0"/>
              <a:t> alkylation process flow diagram </a:t>
            </a:r>
            <a:br>
              <a:rPr lang="en-US" dirty="0"/>
            </a:br>
            <a:r>
              <a:rPr lang="en-US" sz="3600" dirty="0">
                <a:solidFill>
                  <a:srgbClr val="0070C0"/>
                </a:solidFill>
              </a:rPr>
              <a:t>Cascade process licensed by  </a:t>
            </a:r>
            <a:r>
              <a:rPr lang="en-US" sz="3600" b="1" dirty="0">
                <a:solidFill>
                  <a:srgbClr val="00B050"/>
                </a:solidFill>
              </a:rPr>
              <a:t>Exxon Mobil </a:t>
            </a:r>
            <a:r>
              <a:rPr lang="en-US" sz="3600" b="1" dirty="0">
                <a:solidFill>
                  <a:srgbClr val="FF0000"/>
                </a:solidFill>
              </a:rPr>
              <a:t>(AUTOREFRIGERATION)</a:t>
            </a:r>
            <a:br>
              <a:rPr lang="en-US" dirty="0"/>
            </a:br>
            <a:br>
              <a:rPr lang="en-US" dirty="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905001" y="1600200"/>
            <a:ext cx="8512969" cy="4953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130426"/>
            <a:ext cx="7772400" cy="1470025"/>
          </a:xfrm>
        </p:spPr>
        <p:txBody>
          <a:bodyPr/>
          <a:lstStyle/>
          <a:p>
            <a:r>
              <a:rPr lang="en-US" b="1" dirty="0">
                <a:solidFill>
                  <a:srgbClr val="7030A0"/>
                </a:solidFill>
              </a:rPr>
              <a:t>Alkylation</a:t>
            </a:r>
            <a:endParaRPr lang="en-US" dirty="0">
              <a:solidFill>
                <a:srgbClr val="7030A0"/>
              </a:solidFill>
            </a:endParaRPr>
          </a:p>
        </p:txBody>
      </p:sp>
      <p:sp>
        <p:nvSpPr>
          <p:cNvPr id="5" name="Subtitle 4"/>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19559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a:t>
            </a:r>
            <a:r>
              <a:rPr lang="en-US" b="1" baseline="-25000" dirty="0"/>
              <a:t>2</a:t>
            </a:r>
            <a:r>
              <a:rPr lang="en-US" b="1" dirty="0"/>
              <a:t>SO</a:t>
            </a:r>
            <a:r>
              <a:rPr lang="en-US" b="1" baseline="-25000" dirty="0"/>
              <a:t>4</a:t>
            </a:r>
            <a:r>
              <a:rPr lang="en-US" b="1" dirty="0"/>
              <a:t> catalyzed </a:t>
            </a:r>
            <a:r>
              <a:rPr lang="en-US" b="1" dirty="0" err="1"/>
              <a:t>Stratco</a:t>
            </a:r>
            <a:r>
              <a:rPr lang="en-US" b="1" dirty="0"/>
              <a:t> effluent refrigerated alkylation process</a:t>
            </a:r>
            <a:endParaRPr lang="en-US" dirty="0"/>
          </a:p>
        </p:txBody>
      </p:sp>
      <p:sp>
        <p:nvSpPr>
          <p:cNvPr id="5" name="Content Placeholder 4"/>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2133601" y="1428750"/>
            <a:ext cx="8010525" cy="54292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836420" y="1295400"/>
            <a:ext cx="8831580" cy="4648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3" name="Date Placeholder 2">
            <a:extLst>
              <a:ext uri="{FF2B5EF4-FFF2-40B4-BE49-F238E27FC236}">
                <a16:creationId xmlns:a16="http://schemas.microsoft.com/office/drawing/2014/main" id="{75942A99-9628-410A-8BC0-ED391D42D013}"/>
              </a:ext>
            </a:extLst>
          </p:cNvPr>
          <p:cNvSpPr>
            <a:spLocks noGrp="1"/>
          </p:cNvSpPr>
          <p:nvPr>
            <p:ph type="dt" sz="half" idx="10"/>
          </p:nvPr>
        </p:nvSpPr>
        <p:spPr/>
        <p:txBody>
          <a:bodyPr/>
          <a:lstStyle/>
          <a:p>
            <a:r>
              <a:rPr lang="en-US" dirty="0">
                <a:solidFill>
                  <a:srgbClr val="00B050"/>
                </a:solidFill>
              </a:rPr>
              <a:t>10/1/2021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0DA67-ED06-EA31-A1E7-B1525160CDAE}"/>
              </a:ext>
            </a:extLst>
          </p:cNvPr>
          <p:cNvSpPr>
            <a:spLocks noGrp="1"/>
          </p:cNvSpPr>
          <p:nvPr>
            <p:ph type="title"/>
          </p:nvPr>
        </p:nvSpPr>
        <p:spPr>
          <a:xfrm>
            <a:off x="1752600" y="4114801"/>
            <a:ext cx="7772400" cy="1362075"/>
          </a:xfrm>
        </p:spPr>
        <p:txBody>
          <a:bodyPr>
            <a:normAutofit fontScale="90000"/>
          </a:bodyPr>
          <a:lstStyle/>
          <a:p>
            <a:r>
              <a:rPr lang="en-US" sz="3100" dirty="0">
                <a:solidFill>
                  <a:srgbClr val="0099CC"/>
                </a:solidFill>
                <a:latin typeface="AR JULIAN" panose="02000000000000000000" pitchFamily="2" charset="0"/>
              </a:rPr>
              <a:t>HYDROGEN PRODUCTION AND PURIFICATION </a:t>
            </a:r>
            <a:br>
              <a:rPr lang="en-US" dirty="0">
                <a:solidFill>
                  <a:srgbClr val="0099CC"/>
                </a:solidFill>
              </a:rPr>
            </a:br>
            <a:endParaRPr lang="en-US" dirty="0">
              <a:solidFill>
                <a:srgbClr val="0099CC"/>
              </a:solidFill>
            </a:endParaRPr>
          </a:p>
        </p:txBody>
      </p:sp>
      <p:sp>
        <p:nvSpPr>
          <p:cNvPr id="4" name="Slide Number Placeholder 3">
            <a:extLst>
              <a:ext uri="{FF2B5EF4-FFF2-40B4-BE49-F238E27FC236}">
                <a16:creationId xmlns:a16="http://schemas.microsoft.com/office/drawing/2014/main" id="{63E1DF48-8A65-8F21-EB1A-E2498A49D339}"/>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57428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B350-8139-2E10-085F-8B5D3535796B}"/>
              </a:ext>
            </a:extLst>
          </p:cNvPr>
          <p:cNvSpPr>
            <a:spLocks noGrp="1"/>
          </p:cNvSpPr>
          <p:nvPr>
            <p:ph type="title"/>
          </p:nvPr>
        </p:nvSpPr>
        <p:spPr>
          <a:xfrm>
            <a:off x="1981200" y="274638"/>
            <a:ext cx="8229600" cy="944562"/>
          </a:xfrm>
        </p:spPr>
        <p:txBody>
          <a:bodyPr>
            <a:noAutofit/>
          </a:bodyPr>
          <a:lstStyle/>
          <a:p>
            <a:r>
              <a:rPr lang="en-US" sz="3200" dirty="0">
                <a:solidFill>
                  <a:srgbClr val="0099CC"/>
                </a:solidFill>
              </a:rPr>
              <a:t>HYDROGEN PRODUCTION AND PURIFICATION</a:t>
            </a:r>
            <a:endParaRPr lang="en-US" sz="3200" dirty="0"/>
          </a:p>
        </p:txBody>
      </p:sp>
      <p:sp>
        <p:nvSpPr>
          <p:cNvPr id="3" name="Content Placeholder 2">
            <a:extLst>
              <a:ext uri="{FF2B5EF4-FFF2-40B4-BE49-F238E27FC236}">
                <a16:creationId xmlns:a16="http://schemas.microsoft.com/office/drawing/2014/main" id="{FE0453C0-64CF-251F-355E-0AF361E6C552}"/>
              </a:ext>
            </a:extLst>
          </p:cNvPr>
          <p:cNvSpPr>
            <a:spLocks noGrp="1"/>
          </p:cNvSpPr>
          <p:nvPr>
            <p:ph idx="1"/>
          </p:nvPr>
        </p:nvSpPr>
        <p:spPr>
          <a:xfrm>
            <a:off x="1676400" y="1066801"/>
            <a:ext cx="8839200" cy="4525963"/>
          </a:xfrm>
        </p:spPr>
        <p:txBody>
          <a:bodyPr>
            <a:noAutofit/>
          </a:bodyPr>
          <a:lstStyle/>
          <a:p>
            <a:r>
              <a:rPr lang="en-US" sz="2200" dirty="0">
                <a:solidFill>
                  <a:srgbClr val="231F20"/>
                </a:solidFill>
                <a:latin typeface="+mj-lt"/>
              </a:rPr>
              <a:t>Refineries produce sufficient quantities of hydrogen for hydrotreating from</a:t>
            </a:r>
            <a:br>
              <a:rPr lang="en-US" sz="2200" dirty="0">
                <a:solidFill>
                  <a:srgbClr val="231F20"/>
                </a:solidFill>
                <a:latin typeface="+mj-lt"/>
              </a:rPr>
            </a:br>
            <a:r>
              <a:rPr lang="en-US" sz="2200" dirty="0">
                <a:solidFill>
                  <a:srgbClr val="231F20"/>
                </a:solidFill>
                <a:latin typeface="+mj-lt"/>
              </a:rPr>
              <a:t>their naphtha-fed platinum catalyst reforming operations. </a:t>
            </a:r>
          </a:p>
          <a:p>
            <a:r>
              <a:rPr lang="en-US" sz="2200" dirty="0">
                <a:solidFill>
                  <a:srgbClr val="231F20"/>
                </a:solidFill>
                <a:latin typeface="+mj-lt"/>
              </a:rPr>
              <a:t>Some of the more modern plants with extensive hydrotreating and hydrocracking operations, however, require more hydrogen than is produced by their catalytic reforming units. </a:t>
            </a:r>
          </a:p>
          <a:p>
            <a:r>
              <a:rPr lang="en-US" sz="2200" dirty="0">
                <a:solidFill>
                  <a:srgbClr val="231F20"/>
                </a:solidFill>
                <a:latin typeface="+mj-lt"/>
              </a:rPr>
              <a:t>This supplemental hydrogen requirement can be provided by one of two processes: </a:t>
            </a:r>
            <a:r>
              <a:rPr lang="en-US" sz="2200" u="sng" dirty="0">
                <a:solidFill>
                  <a:srgbClr val="231F20"/>
                </a:solidFill>
                <a:latin typeface="+mj-lt"/>
              </a:rPr>
              <a:t>partial oxidation of heavy hydrocarbons such as fuel oil</a:t>
            </a:r>
            <a:r>
              <a:rPr lang="en-US" sz="2200" dirty="0">
                <a:solidFill>
                  <a:srgbClr val="231F20"/>
                </a:solidFill>
                <a:latin typeface="+mj-lt"/>
              </a:rPr>
              <a:t>, or </a:t>
            </a:r>
            <a:r>
              <a:rPr lang="en-US" sz="2200" u="sng" dirty="0">
                <a:solidFill>
                  <a:srgbClr val="231F20"/>
                </a:solidFill>
                <a:latin typeface="+mj-lt"/>
              </a:rPr>
              <a:t>steam reforming of light ends such as methane (natural gas), ethane, or propane</a:t>
            </a:r>
            <a:r>
              <a:rPr lang="en-US" sz="2200" dirty="0">
                <a:solidFill>
                  <a:srgbClr val="231F20"/>
                </a:solidFill>
                <a:latin typeface="+mj-lt"/>
              </a:rPr>
              <a:t>. </a:t>
            </a:r>
          </a:p>
          <a:p>
            <a:r>
              <a:rPr lang="en-US" sz="2200" dirty="0">
                <a:solidFill>
                  <a:srgbClr val="231F20"/>
                </a:solidFill>
                <a:latin typeface="+mj-lt"/>
              </a:rPr>
              <a:t>The steam reforming process employs catalysts, but it should not be confused with the catalytic reforming of naphtha for octane improvement.</a:t>
            </a:r>
          </a:p>
          <a:p>
            <a:r>
              <a:rPr lang="en-US" sz="2200" dirty="0">
                <a:solidFill>
                  <a:srgbClr val="231F20"/>
                </a:solidFill>
                <a:latin typeface="+mj-lt"/>
              </a:rPr>
              <a:t>Relative hydrogen production costs by the two processes are primarily a function of feedstock cost. Steam reforming of methane usually produces hydrogen at a lower cost than partial oxidation of fuel oil. </a:t>
            </a:r>
            <a:br>
              <a:rPr lang="en-US" sz="2200" dirty="0">
                <a:latin typeface="+mj-lt"/>
              </a:rPr>
            </a:br>
            <a:endParaRPr lang="en-US" sz="2200" dirty="0">
              <a:latin typeface="+mj-lt"/>
            </a:endParaRPr>
          </a:p>
        </p:txBody>
      </p:sp>
      <p:sp>
        <p:nvSpPr>
          <p:cNvPr id="4" name="Slide Number Placeholder 3">
            <a:extLst>
              <a:ext uri="{FF2B5EF4-FFF2-40B4-BE49-F238E27FC236}">
                <a16:creationId xmlns:a16="http://schemas.microsoft.com/office/drawing/2014/main" id="{8EF22FA6-C613-9F2A-1692-E067AA63F47A}"/>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67651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6EAE-0251-5D05-174B-E476B4D89DEB}"/>
              </a:ext>
            </a:extLst>
          </p:cNvPr>
          <p:cNvSpPr>
            <a:spLocks noGrp="1"/>
          </p:cNvSpPr>
          <p:nvPr>
            <p:ph type="title"/>
          </p:nvPr>
        </p:nvSpPr>
        <p:spPr>
          <a:xfrm>
            <a:off x="1752600" y="143668"/>
            <a:ext cx="8229600" cy="715962"/>
          </a:xfrm>
        </p:spPr>
        <p:txBody>
          <a:bodyPr>
            <a:normAutofit fontScale="90000"/>
          </a:bodyPr>
          <a:lstStyle/>
          <a:p>
            <a:r>
              <a:rPr lang="en-US" dirty="0">
                <a:solidFill>
                  <a:srgbClr val="008000"/>
                </a:solidFill>
              </a:rPr>
              <a:t>Steam reforming of light hydrocarbon</a:t>
            </a:r>
          </a:p>
        </p:txBody>
      </p:sp>
      <p:sp>
        <p:nvSpPr>
          <p:cNvPr id="3" name="Content Placeholder 2">
            <a:extLst>
              <a:ext uri="{FF2B5EF4-FFF2-40B4-BE49-F238E27FC236}">
                <a16:creationId xmlns:a16="http://schemas.microsoft.com/office/drawing/2014/main" id="{A0868BDF-C499-36B2-EF47-ED76AC48602C}"/>
              </a:ext>
            </a:extLst>
          </p:cNvPr>
          <p:cNvSpPr>
            <a:spLocks noGrp="1"/>
          </p:cNvSpPr>
          <p:nvPr>
            <p:ph idx="1"/>
          </p:nvPr>
        </p:nvSpPr>
        <p:spPr>
          <a:xfrm>
            <a:off x="1524000" y="1166019"/>
            <a:ext cx="9144000" cy="4525963"/>
          </a:xfrm>
        </p:spPr>
        <p:txBody>
          <a:bodyPr>
            <a:noAutofit/>
          </a:bodyPr>
          <a:lstStyle/>
          <a:p>
            <a:pPr marL="0" indent="0">
              <a:buNone/>
            </a:pPr>
            <a:r>
              <a:rPr lang="en-US" sz="2400" dirty="0">
                <a:solidFill>
                  <a:srgbClr val="231F20"/>
                </a:solidFill>
              </a:rPr>
              <a:t>Feed pretreated to remove </a:t>
            </a:r>
            <a:r>
              <a:rPr lang="en-US" sz="2400" dirty="0" err="1">
                <a:solidFill>
                  <a:srgbClr val="231F20"/>
                </a:solidFill>
              </a:rPr>
              <a:t>sulphur</a:t>
            </a:r>
            <a:r>
              <a:rPr lang="en-US" sz="2400" dirty="0">
                <a:solidFill>
                  <a:srgbClr val="231F20"/>
                </a:solidFill>
              </a:rPr>
              <a:t> and halogens traces. H</a:t>
            </a:r>
            <a:r>
              <a:rPr lang="en-US" sz="2400" baseline="-25000" dirty="0">
                <a:solidFill>
                  <a:srgbClr val="231F20"/>
                </a:solidFill>
              </a:rPr>
              <a:t>2</a:t>
            </a:r>
            <a:r>
              <a:rPr lang="en-US" sz="2400" dirty="0">
                <a:solidFill>
                  <a:srgbClr val="231F20"/>
                </a:solidFill>
              </a:rPr>
              <a:t>S is removed using zinc oxide. </a:t>
            </a:r>
            <a:r>
              <a:rPr lang="en-US" sz="2000" i="1" dirty="0" err="1"/>
              <a:t>ZnO</a:t>
            </a:r>
            <a:r>
              <a:rPr lang="en-US" sz="2000" i="1" dirty="0"/>
              <a:t> + H</a:t>
            </a:r>
            <a:r>
              <a:rPr lang="en-US" sz="2000" i="1" baseline="-25000" dirty="0"/>
              <a:t>2</a:t>
            </a:r>
            <a:r>
              <a:rPr lang="en-US" sz="2000" i="1" dirty="0"/>
              <a:t>S </a:t>
            </a:r>
            <a:r>
              <a:rPr lang="en-US" sz="2000" i="1" dirty="0">
                <a:latin typeface="Times New Roman" panose="02020603050405020304" pitchFamily="18" charset="0"/>
                <a:cs typeface="Times New Roman" panose="02020603050405020304" pitchFamily="18" charset="0"/>
              </a:rPr>
              <a:t>→</a:t>
            </a:r>
            <a:r>
              <a:rPr lang="en-US" sz="2000" i="1" dirty="0"/>
              <a:t> ZnS + H</a:t>
            </a:r>
            <a:r>
              <a:rPr lang="en-US" sz="2000" i="1" baseline="-25000" dirty="0"/>
              <a:t>2</a:t>
            </a:r>
            <a:r>
              <a:rPr lang="en-US" sz="2000" i="1" dirty="0"/>
              <a:t>O. </a:t>
            </a:r>
            <a:r>
              <a:rPr lang="en-US" sz="2400" dirty="0">
                <a:solidFill>
                  <a:srgbClr val="231F20"/>
                </a:solidFill>
              </a:rPr>
              <a:t> Organic </a:t>
            </a:r>
            <a:r>
              <a:rPr lang="en-US" sz="2400" dirty="0" err="1">
                <a:solidFill>
                  <a:srgbClr val="231F20"/>
                </a:solidFill>
              </a:rPr>
              <a:t>sulphur</a:t>
            </a:r>
            <a:r>
              <a:rPr lang="en-US" sz="2400" dirty="0">
                <a:solidFill>
                  <a:srgbClr val="231F20"/>
                </a:solidFill>
              </a:rPr>
              <a:t> removed by hydrotreating and H</a:t>
            </a:r>
            <a:r>
              <a:rPr lang="en-US" sz="2400" baseline="-25000" dirty="0">
                <a:solidFill>
                  <a:srgbClr val="231F20"/>
                </a:solidFill>
              </a:rPr>
              <a:t>2</a:t>
            </a:r>
            <a:r>
              <a:rPr lang="en-US" sz="2400" dirty="0">
                <a:solidFill>
                  <a:srgbClr val="231F20"/>
                </a:solidFill>
              </a:rPr>
              <a:t>S removal from the feed. Halogens are removed using adsorption technique.</a:t>
            </a:r>
          </a:p>
          <a:p>
            <a:pPr marL="0" indent="0">
              <a:buNone/>
            </a:pPr>
            <a:r>
              <a:rPr lang="en-US" sz="2400" dirty="0">
                <a:solidFill>
                  <a:srgbClr val="231F20"/>
                </a:solidFill>
              </a:rPr>
              <a:t>Steam reforming for hydrogen production is accomplished in four steps:</a:t>
            </a:r>
            <a:br>
              <a:rPr lang="en-US" sz="2400" dirty="0">
                <a:solidFill>
                  <a:srgbClr val="231F20"/>
                </a:solidFill>
              </a:rPr>
            </a:br>
            <a:r>
              <a:rPr lang="en-US" sz="2400" dirty="0">
                <a:solidFill>
                  <a:srgbClr val="231F20"/>
                </a:solidFill>
              </a:rPr>
              <a:t>1. </a:t>
            </a:r>
            <a:r>
              <a:rPr lang="en-US" sz="2400" i="1" dirty="0">
                <a:solidFill>
                  <a:srgbClr val="008000"/>
                </a:solidFill>
              </a:rPr>
              <a:t>Reforming</a:t>
            </a:r>
            <a:r>
              <a:rPr lang="en-US" sz="2400" dirty="0">
                <a:solidFill>
                  <a:srgbClr val="231F20"/>
                </a:solidFill>
              </a:rPr>
              <a:t>. This involves the catalytic reaction of </a:t>
            </a:r>
            <a:r>
              <a:rPr lang="en-US" sz="2400" u="sng" dirty="0">
                <a:solidFill>
                  <a:srgbClr val="231F20"/>
                </a:solidFill>
              </a:rPr>
              <a:t>methane</a:t>
            </a:r>
            <a:r>
              <a:rPr lang="en-US" sz="2400" dirty="0">
                <a:solidFill>
                  <a:srgbClr val="231F20"/>
                </a:solidFill>
              </a:rPr>
              <a:t> with</a:t>
            </a:r>
            <a:br>
              <a:rPr lang="en-US" sz="2400" dirty="0">
                <a:solidFill>
                  <a:srgbClr val="231F20"/>
                </a:solidFill>
              </a:rPr>
            </a:br>
            <a:r>
              <a:rPr lang="en-US" sz="2400" dirty="0">
                <a:solidFill>
                  <a:srgbClr val="231F20"/>
                </a:solidFill>
              </a:rPr>
              <a:t>steam at temperatures in the range of 1400 to 1500°F (760–816°C), according to the following equation:</a:t>
            </a:r>
            <a:br>
              <a:rPr lang="en-US" sz="2400" dirty="0">
                <a:solidFill>
                  <a:srgbClr val="231F20"/>
                </a:solidFill>
              </a:rPr>
            </a:br>
            <a:r>
              <a:rPr lang="en-US" sz="2400" i="1" dirty="0">
                <a:solidFill>
                  <a:srgbClr val="0467DE"/>
                </a:solidFill>
              </a:rPr>
              <a:t>CH</a:t>
            </a:r>
            <a:r>
              <a:rPr lang="en-US" sz="2400" i="1" baseline="-25000" dirty="0">
                <a:solidFill>
                  <a:srgbClr val="0467DE"/>
                </a:solidFill>
              </a:rPr>
              <a:t>4</a:t>
            </a:r>
            <a:r>
              <a:rPr lang="en-US" sz="2400" i="1" dirty="0">
                <a:solidFill>
                  <a:srgbClr val="0467DE"/>
                </a:solidFill>
              </a:rPr>
              <a:t> + H</a:t>
            </a:r>
            <a:r>
              <a:rPr lang="en-US" sz="2400" i="1" baseline="-25000" dirty="0">
                <a:solidFill>
                  <a:srgbClr val="0467DE"/>
                </a:solidFill>
              </a:rPr>
              <a:t>2</a:t>
            </a:r>
            <a:r>
              <a:rPr lang="en-US" sz="2400" i="1" dirty="0">
                <a:solidFill>
                  <a:srgbClr val="0467DE"/>
                </a:solidFill>
              </a:rPr>
              <a:t>O </a:t>
            </a:r>
            <a:r>
              <a:rPr lang="en-US" sz="2400" i="1" dirty="0">
                <a:solidFill>
                  <a:srgbClr val="0467DE"/>
                </a:solidFill>
                <a:cs typeface="Times New Roman" panose="02020603050405020304" pitchFamily="18" charset="0"/>
              </a:rPr>
              <a:t>→</a:t>
            </a:r>
            <a:r>
              <a:rPr lang="en-US" sz="2400" i="1" dirty="0">
                <a:solidFill>
                  <a:srgbClr val="0467DE"/>
                </a:solidFill>
              </a:rPr>
              <a:t> CO +  3H</a:t>
            </a:r>
            <a:r>
              <a:rPr lang="en-US" sz="2400" i="1" baseline="-25000" dirty="0">
                <a:solidFill>
                  <a:srgbClr val="0467DE"/>
                </a:solidFill>
              </a:rPr>
              <a:t>2</a:t>
            </a:r>
            <a:r>
              <a:rPr lang="en-US" sz="2400" i="1" dirty="0">
                <a:solidFill>
                  <a:srgbClr val="0099CC"/>
                </a:solidFill>
              </a:rPr>
              <a:t>         </a:t>
            </a:r>
            <a:r>
              <a:rPr lang="en-US" sz="2400" b="1" i="1" dirty="0"/>
              <a:t>(</a:t>
            </a:r>
            <a:r>
              <a:rPr lang="en-US" sz="2400" i="1" dirty="0"/>
              <a:t>endothermic)</a:t>
            </a:r>
          </a:p>
          <a:p>
            <a:pPr marL="0" indent="0">
              <a:buNone/>
            </a:pPr>
            <a:r>
              <a:rPr lang="en-US" sz="2400" dirty="0"/>
              <a:t>     The reaction is carried out by passing the gas through catalyst-filled tubes in a furnace. The catalyst usually is in the form of hollow cylindrical rings ranging up to 3/4 inch in diameter. It consists of </a:t>
            </a:r>
            <a:r>
              <a:rPr lang="en-US" sz="2400" u="sng" dirty="0"/>
              <a:t>25 to 40% nickel oxide deposited on a low-silica refractory base</a:t>
            </a:r>
            <a:r>
              <a:rPr lang="en-US" sz="2400" dirty="0"/>
              <a:t>. </a:t>
            </a:r>
            <a:r>
              <a:rPr lang="en-US" sz="2400" dirty="0">
                <a:solidFill>
                  <a:srgbClr val="000000"/>
                </a:solidFill>
                <a:latin typeface="Times New Roman" panose="02020603050405020304" pitchFamily="18" charset="0"/>
              </a:rPr>
              <a:t>The steam to hydrocarbon ratio varies and is about 2.5 – 3.5.</a:t>
            </a:r>
            <a:r>
              <a:rPr lang="en-US" sz="2400" dirty="0"/>
              <a:t> </a:t>
            </a:r>
            <a:br>
              <a:rPr lang="en-US" sz="2400" dirty="0"/>
            </a:br>
            <a:endParaRPr lang="en-US" sz="2400" dirty="0"/>
          </a:p>
          <a:p>
            <a:pPr marL="0" indent="0">
              <a:buNone/>
            </a:pPr>
            <a:br>
              <a:rPr lang="en-US" sz="2400" dirty="0"/>
            </a:br>
            <a:endParaRPr lang="en-US" sz="2400" dirty="0"/>
          </a:p>
        </p:txBody>
      </p:sp>
      <p:sp>
        <p:nvSpPr>
          <p:cNvPr id="4" name="Slide Number Placeholder 3">
            <a:extLst>
              <a:ext uri="{FF2B5EF4-FFF2-40B4-BE49-F238E27FC236}">
                <a16:creationId xmlns:a16="http://schemas.microsoft.com/office/drawing/2014/main" id="{35A50864-BE6C-53A6-AC42-A79020B94187}"/>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18151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D30BC-6A91-E02D-21CE-4A2AD1380F87}"/>
              </a:ext>
            </a:extLst>
          </p:cNvPr>
          <p:cNvSpPr>
            <a:spLocks noGrp="1"/>
          </p:cNvSpPr>
          <p:nvPr>
            <p:ph idx="1"/>
          </p:nvPr>
        </p:nvSpPr>
        <p:spPr>
          <a:xfrm>
            <a:off x="1524000" y="1295401"/>
            <a:ext cx="8991600" cy="4854575"/>
          </a:xfrm>
        </p:spPr>
        <p:txBody>
          <a:bodyPr>
            <a:normAutofit fontScale="92500"/>
          </a:bodyPr>
          <a:lstStyle/>
          <a:p>
            <a:pPr marL="0" indent="0">
              <a:buNone/>
            </a:pPr>
            <a:r>
              <a:rPr lang="en-US" sz="2500" dirty="0"/>
              <a:t>2. </a:t>
            </a:r>
            <a:r>
              <a:rPr lang="en-US" sz="2500" i="1" dirty="0">
                <a:solidFill>
                  <a:srgbClr val="008000"/>
                </a:solidFill>
              </a:rPr>
              <a:t>Shift conversion</a:t>
            </a:r>
            <a:r>
              <a:rPr lang="en-US" sz="2500" dirty="0"/>
              <a:t>. More steam is added to convert the CO from step 1 to an equivalent amount of hydrogen by the following reaction:</a:t>
            </a:r>
          </a:p>
          <a:p>
            <a:pPr marL="0" indent="0">
              <a:buNone/>
            </a:pPr>
            <a:r>
              <a:rPr lang="en-US" sz="2500" i="1" dirty="0"/>
              <a:t>          </a:t>
            </a:r>
            <a:r>
              <a:rPr lang="en-US" sz="2500" i="1" dirty="0">
                <a:solidFill>
                  <a:srgbClr val="0467DE"/>
                </a:solidFill>
              </a:rPr>
              <a:t>CO + H</a:t>
            </a:r>
            <a:r>
              <a:rPr lang="en-US" sz="2500" i="1" baseline="-25000" dirty="0">
                <a:solidFill>
                  <a:srgbClr val="0467DE"/>
                </a:solidFill>
              </a:rPr>
              <a:t>2</a:t>
            </a:r>
            <a:r>
              <a:rPr lang="en-US" sz="2500" i="1" dirty="0">
                <a:solidFill>
                  <a:srgbClr val="0467DE"/>
                </a:solidFill>
              </a:rPr>
              <a:t>O </a:t>
            </a:r>
            <a:r>
              <a:rPr lang="en-US" sz="2500" i="1" dirty="0">
                <a:solidFill>
                  <a:srgbClr val="0467DE"/>
                </a:solidFill>
                <a:latin typeface="Times New Roman" panose="02020603050405020304" pitchFamily="18" charset="0"/>
                <a:cs typeface="Times New Roman" panose="02020603050405020304" pitchFamily="18" charset="0"/>
              </a:rPr>
              <a:t>→</a:t>
            </a:r>
            <a:r>
              <a:rPr lang="en-US" sz="2500" i="1" dirty="0">
                <a:solidFill>
                  <a:srgbClr val="0467DE"/>
                </a:solidFill>
              </a:rPr>
              <a:t> CO</a:t>
            </a:r>
            <a:r>
              <a:rPr lang="en-US" sz="2500" i="1" baseline="-25000" dirty="0">
                <a:solidFill>
                  <a:srgbClr val="0467DE"/>
                </a:solidFill>
              </a:rPr>
              <a:t>2</a:t>
            </a:r>
            <a:r>
              <a:rPr lang="en-US" sz="2500" i="1" dirty="0">
                <a:solidFill>
                  <a:srgbClr val="0467DE"/>
                </a:solidFill>
              </a:rPr>
              <a:t> + H</a:t>
            </a:r>
            <a:r>
              <a:rPr lang="en-US" sz="2500" i="1" baseline="-25000" dirty="0">
                <a:solidFill>
                  <a:srgbClr val="0467DE"/>
                </a:solidFill>
              </a:rPr>
              <a:t>2       </a:t>
            </a:r>
            <a:r>
              <a:rPr lang="en-US" sz="2500" i="1" dirty="0">
                <a:solidFill>
                  <a:srgbClr val="0467DE"/>
                </a:solidFill>
              </a:rPr>
              <a:t>     </a:t>
            </a:r>
            <a:r>
              <a:rPr lang="en-US" sz="2500" i="1" dirty="0"/>
              <a:t>(exothermic)</a:t>
            </a:r>
          </a:p>
          <a:p>
            <a:pPr marL="0" indent="0">
              <a:buNone/>
            </a:pPr>
            <a:r>
              <a:rPr lang="en-US" sz="2500" i="1" baseline="-25000" dirty="0"/>
              <a:t>	</a:t>
            </a:r>
            <a:r>
              <a:rPr lang="en-US" sz="2500" dirty="0"/>
              <a:t>The</a:t>
            </a:r>
            <a:r>
              <a:rPr lang="en-US" sz="2500" i="1" dirty="0"/>
              <a:t> </a:t>
            </a:r>
            <a:r>
              <a:rPr lang="en-US" sz="2500" dirty="0"/>
              <a:t> reaction and is conducted in a fixed-bed catalytic reactor at about 650°F (343°C). Multiple catalyst beds in one reactor with external cooling between beds are commonly employed to prevent the temperature from getting too high, as this would adversely affect the equilibrium conversion. The catalyst used is a mixture of </a:t>
            </a:r>
            <a:r>
              <a:rPr lang="en-US" sz="2500" u="sng" dirty="0"/>
              <a:t>chromium and iron oxide</a:t>
            </a:r>
            <a:r>
              <a:rPr lang="en-US" sz="2500" dirty="0"/>
              <a:t>. </a:t>
            </a:r>
            <a:r>
              <a:rPr lang="en-US" sz="2500" dirty="0">
                <a:solidFill>
                  <a:srgbClr val="000000"/>
                </a:solidFill>
                <a:latin typeface="Times New Roman" panose="02020603050405020304" pitchFamily="18" charset="0"/>
              </a:rPr>
              <a:t>It is interesting to note that these reactors operate at low temperatures. Therefore, cooling is carried out for the furnace reactor product and steam is generated. Similarly, steam is generated after the high temperature shift reactor also</a:t>
            </a:r>
            <a:r>
              <a:rPr lang="en-US" sz="2600" dirty="0">
                <a:solidFill>
                  <a:srgbClr val="000000"/>
                </a:solidFill>
                <a:latin typeface="Times New Roman" panose="02020603050405020304" pitchFamily="18" charset="0"/>
              </a:rPr>
              <a:t>.</a:t>
            </a:r>
            <a:r>
              <a:rPr lang="en-US" sz="2600" dirty="0"/>
              <a:t> </a:t>
            </a:r>
            <a:br>
              <a:rPr lang="en-US" sz="1400" dirty="0"/>
            </a:br>
            <a:endParaRPr lang="en-US" sz="2400" dirty="0"/>
          </a:p>
        </p:txBody>
      </p:sp>
      <p:sp>
        <p:nvSpPr>
          <p:cNvPr id="4" name="Slide Number Placeholder 3">
            <a:extLst>
              <a:ext uri="{FF2B5EF4-FFF2-40B4-BE49-F238E27FC236}">
                <a16:creationId xmlns:a16="http://schemas.microsoft.com/office/drawing/2014/main" id="{492896B2-5403-86DD-AEE4-5CB4409977D9}"/>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85534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7C540-2564-BD49-36D3-6EE73CC749A9}"/>
              </a:ext>
            </a:extLst>
          </p:cNvPr>
          <p:cNvSpPr>
            <a:spLocks noGrp="1"/>
          </p:cNvSpPr>
          <p:nvPr>
            <p:ph idx="1"/>
          </p:nvPr>
        </p:nvSpPr>
        <p:spPr>
          <a:xfrm>
            <a:off x="1524000" y="36872"/>
            <a:ext cx="9144000" cy="4525963"/>
          </a:xfrm>
        </p:spPr>
        <p:txBody>
          <a:bodyPr>
            <a:noAutofit/>
          </a:bodyPr>
          <a:lstStyle/>
          <a:p>
            <a:pPr marL="0" indent="0">
              <a:buNone/>
            </a:pPr>
            <a:r>
              <a:rPr lang="en-US" sz="2350" dirty="0"/>
              <a:t>3.</a:t>
            </a:r>
            <a:r>
              <a:rPr lang="en-US" sz="2350" i="1" dirty="0">
                <a:solidFill>
                  <a:srgbClr val="008000"/>
                </a:solidFill>
              </a:rPr>
              <a:t> Gas purification</a:t>
            </a:r>
            <a:r>
              <a:rPr lang="en-US" sz="2350" dirty="0"/>
              <a:t>. The third step is removal of carbon dioxide by absorption in a circulating amine or hot potassium carbonate solution. Several other treating solutions are in use. The treating solution contacts the hydrogen and carbon dioxide gas in an absorber containing about 24 trays, or the equivalent amount of packing. Carbon dioxide is absorbed in the solution, which is then sent to a still for regeneration of solvent.</a:t>
            </a:r>
          </a:p>
          <a:p>
            <a:pPr marL="0" indent="0">
              <a:buNone/>
            </a:pPr>
            <a:r>
              <a:rPr lang="en-US" sz="2350" dirty="0"/>
              <a:t>4. </a:t>
            </a:r>
            <a:r>
              <a:rPr lang="en-US" sz="2350" i="1" dirty="0">
                <a:solidFill>
                  <a:srgbClr val="008000"/>
                </a:solidFill>
              </a:rPr>
              <a:t>Methanation</a:t>
            </a:r>
            <a:r>
              <a:rPr lang="en-US" sz="2350" dirty="0"/>
              <a:t>. In this step, the remaining small quantities of carbon</a:t>
            </a:r>
          </a:p>
          <a:p>
            <a:pPr marL="0" indent="0">
              <a:buNone/>
            </a:pPr>
            <a:r>
              <a:rPr lang="en-US" sz="2350" dirty="0"/>
              <a:t>monoxide and carbon dioxide are converted to methane by the following reactions:</a:t>
            </a:r>
          </a:p>
          <a:p>
            <a:pPr marL="0" indent="0">
              <a:buNone/>
            </a:pPr>
            <a:r>
              <a:rPr lang="en-US" sz="2350" i="1" dirty="0">
                <a:solidFill>
                  <a:srgbClr val="0467DE"/>
                </a:solidFill>
              </a:rPr>
              <a:t>	CO + 3H</a:t>
            </a:r>
            <a:r>
              <a:rPr lang="en-US" sz="2350" i="1" baseline="-25000" dirty="0">
                <a:solidFill>
                  <a:srgbClr val="0467DE"/>
                </a:solidFill>
              </a:rPr>
              <a:t>2</a:t>
            </a:r>
            <a:r>
              <a:rPr lang="en-US" sz="2350" i="1" dirty="0">
                <a:solidFill>
                  <a:srgbClr val="0467DE"/>
                </a:solidFill>
              </a:rPr>
              <a:t> </a:t>
            </a:r>
            <a:r>
              <a:rPr lang="en-US" sz="2350" i="1" dirty="0">
                <a:solidFill>
                  <a:srgbClr val="0467DE"/>
                </a:solidFill>
                <a:latin typeface="Times New Roman" panose="02020603050405020304" pitchFamily="18" charset="0"/>
                <a:cs typeface="Times New Roman" panose="02020603050405020304" pitchFamily="18" charset="0"/>
              </a:rPr>
              <a:t>→</a:t>
            </a:r>
            <a:r>
              <a:rPr lang="en-US" sz="2350" i="1" dirty="0">
                <a:solidFill>
                  <a:srgbClr val="0467DE"/>
                </a:solidFill>
              </a:rPr>
              <a:t> CH</a:t>
            </a:r>
            <a:r>
              <a:rPr lang="en-US" sz="2350" i="1" baseline="-25000" dirty="0">
                <a:solidFill>
                  <a:srgbClr val="0467DE"/>
                </a:solidFill>
              </a:rPr>
              <a:t>4</a:t>
            </a:r>
            <a:r>
              <a:rPr lang="en-US" sz="2350" i="1" dirty="0">
                <a:solidFill>
                  <a:srgbClr val="0467DE"/>
                </a:solidFill>
              </a:rPr>
              <a:t> + H</a:t>
            </a:r>
            <a:r>
              <a:rPr lang="en-US" sz="2350" i="1" baseline="-25000" dirty="0">
                <a:solidFill>
                  <a:srgbClr val="0467DE"/>
                </a:solidFill>
              </a:rPr>
              <a:t>2</a:t>
            </a:r>
            <a:r>
              <a:rPr lang="en-US" sz="2350" i="1" dirty="0">
                <a:solidFill>
                  <a:srgbClr val="0467DE"/>
                </a:solidFill>
              </a:rPr>
              <a:t>O</a:t>
            </a:r>
          </a:p>
          <a:p>
            <a:pPr marL="0" indent="0">
              <a:buNone/>
            </a:pPr>
            <a:r>
              <a:rPr lang="en-US" sz="2350" i="1" dirty="0">
                <a:solidFill>
                  <a:srgbClr val="0467DE"/>
                </a:solidFill>
              </a:rPr>
              <a:t>	CO</a:t>
            </a:r>
            <a:r>
              <a:rPr lang="en-US" sz="2350" i="1" baseline="-25000" dirty="0">
                <a:solidFill>
                  <a:srgbClr val="0467DE"/>
                </a:solidFill>
              </a:rPr>
              <a:t>2</a:t>
            </a:r>
            <a:r>
              <a:rPr lang="en-US" sz="2350" i="1" dirty="0">
                <a:solidFill>
                  <a:srgbClr val="0467DE"/>
                </a:solidFill>
              </a:rPr>
              <a:t> + 4H</a:t>
            </a:r>
            <a:r>
              <a:rPr lang="en-US" sz="2350" i="1" baseline="-25000" dirty="0">
                <a:solidFill>
                  <a:srgbClr val="0467DE"/>
                </a:solidFill>
              </a:rPr>
              <a:t>2</a:t>
            </a:r>
            <a:r>
              <a:rPr lang="en-US" sz="2350" i="1" dirty="0">
                <a:solidFill>
                  <a:srgbClr val="0467DE"/>
                </a:solidFill>
              </a:rPr>
              <a:t> </a:t>
            </a:r>
            <a:r>
              <a:rPr lang="en-US" sz="2350" i="1" dirty="0">
                <a:solidFill>
                  <a:srgbClr val="0467DE"/>
                </a:solidFill>
                <a:latin typeface="Times New Roman" panose="02020603050405020304" pitchFamily="18" charset="0"/>
                <a:cs typeface="Times New Roman" panose="02020603050405020304" pitchFamily="18" charset="0"/>
              </a:rPr>
              <a:t>→</a:t>
            </a:r>
            <a:r>
              <a:rPr lang="en-US" sz="2350" i="1" dirty="0">
                <a:solidFill>
                  <a:srgbClr val="0467DE"/>
                </a:solidFill>
              </a:rPr>
              <a:t> CH</a:t>
            </a:r>
            <a:r>
              <a:rPr lang="en-US" sz="2350" i="1" baseline="-25000" dirty="0">
                <a:solidFill>
                  <a:srgbClr val="0467DE"/>
                </a:solidFill>
              </a:rPr>
              <a:t>4</a:t>
            </a:r>
            <a:r>
              <a:rPr lang="en-US" sz="2350" i="1" dirty="0">
                <a:solidFill>
                  <a:srgbClr val="0467DE"/>
                </a:solidFill>
              </a:rPr>
              <a:t> + 2H</a:t>
            </a:r>
            <a:r>
              <a:rPr lang="en-US" sz="2350" i="1" baseline="-25000" dirty="0">
                <a:solidFill>
                  <a:srgbClr val="0467DE"/>
                </a:solidFill>
              </a:rPr>
              <a:t>2</a:t>
            </a:r>
            <a:r>
              <a:rPr lang="en-US" sz="2350" i="1" dirty="0">
                <a:solidFill>
                  <a:srgbClr val="0467DE"/>
                </a:solidFill>
              </a:rPr>
              <a:t>O</a:t>
            </a:r>
          </a:p>
          <a:p>
            <a:pPr marL="0" indent="0">
              <a:buNone/>
            </a:pPr>
            <a:r>
              <a:rPr lang="en-US" sz="2350" dirty="0">
                <a:solidFill>
                  <a:srgbClr val="0467DE"/>
                </a:solidFill>
              </a:rPr>
              <a:t>	</a:t>
            </a:r>
            <a:r>
              <a:rPr lang="en-US" sz="2350" dirty="0"/>
              <a:t>This step is also conducted in a fixed-bed catalytic reactor at temperatures of about 700 to 800°F (427°C). Both reactions are exothermic and, if the feed concentration of CO and CO</a:t>
            </a:r>
            <a:r>
              <a:rPr lang="en-US" sz="2350" baseline="-25000" dirty="0"/>
              <a:t>2</a:t>
            </a:r>
            <a:r>
              <a:rPr lang="en-US" sz="2350" dirty="0"/>
              <a:t> is more than 3%, it is necessary to recycle some of the cooled exit gas to dissipate the heat of reaction. The catalyst contains 10 to 20% nickel on a refractory base. </a:t>
            </a:r>
            <a:r>
              <a:rPr lang="en-US" sz="2350" dirty="0">
                <a:solidFill>
                  <a:srgbClr val="000000"/>
                </a:solidFill>
              </a:rPr>
              <a:t>The product from methanation reaction consists of 97 % H</a:t>
            </a:r>
            <a:r>
              <a:rPr lang="en-US" sz="2350" baseline="-25000" dirty="0">
                <a:solidFill>
                  <a:srgbClr val="000000"/>
                </a:solidFill>
              </a:rPr>
              <a:t>2</a:t>
            </a:r>
            <a:r>
              <a:rPr lang="en-US" sz="2350" dirty="0">
                <a:solidFill>
                  <a:srgbClr val="000000"/>
                </a:solidFill>
              </a:rPr>
              <a:t>.</a:t>
            </a:r>
            <a:r>
              <a:rPr lang="en-US" sz="2350" dirty="0"/>
              <a:t> </a:t>
            </a:r>
            <a:br>
              <a:rPr lang="en-US" sz="2350" dirty="0"/>
            </a:br>
            <a:endParaRPr lang="en-US" sz="2350" dirty="0"/>
          </a:p>
        </p:txBody>
      </p:sp>
      <p:sp>
        <p:nvSpPr>
          <p:cNvPr id="4" name="Slide Number Placeholder 3">
            <a:extLst>
              <a:ext uri="{FF2B5EF4-FFF2-40B4-BE49-F238E27FC236}">
                <a16:creationId xmlns:a16="http://schemas.microsoft.com/office/drawing/2014/main" id="{D3096AC9-2448-BB6B-CB23-30CDE34E1464}"/>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306126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65E92-EA6B-4562-21BF-B11366B52DC4}"/>
              </a:ext>
            </a:extLst>
          </p:cNvPr>
          <p:cNvSpPr>
            <a:spLocks noGrp="1"/>
          </p:cNvSpPr>
          <p:nvPr>
            <p:ph idx="1"/>
          </p:nvPr>
        </p:nvSpPr>
        <p:spPr>
          <a:xfrm>
            <a:off x="1541206" y="381001"/>
            <a:ext cx="9126794" cy="4525963"/>
          </a:xfrm>
        </p:spPr>
        <p:txBody>
          <a:bodyPr>
            <a:normAutofit fontScale="77500" lnSpcReduction="20000"/>
          </a:bodyPr>
          <a:lstStyle/>
          <a:p>
            <a:pPr marL="0" indent="0">
              <a:buNone/>
            </a:pPr>
            <a:r>
              <a:rPr lang="en-US" dirty="0"/>
              <a:t>Alternatively, in some modern refineries, the low temperature shift reactor product is fed to a pressure swing adsorption (PSA) unit which produces 99.9 % hydrogen as a main product.</a:t>
            </a:r>
          </a:p>
          <a:p>
            <a:r>
              <a:rPr lang="en-US" dirty="0"/>
              <a:t>The PSA also produces a tail gas which is used as a fuel in the furnace used in the reformer process.</a:t>
            </a:r>
          </a:p>
          <a:p>
            <a:r>
              <a:rPr lang="en-US" dirty="0"/>
              <a:t>PSA technology also is incapable for CO and CO</a:t>
            </a:r>
            <a:r>
              <a:rPr lang="en-US" baseline="-25000" dirty="0"/>
              <a:t>2</a:t>
            </a:r>
            <a:r>
              <a:rPr lang="en-US" dirty="0"/>
              <a:t> removal as the adsorbents</a:t>
            </a:r>
          </a:p>
          <a:p>
            <a:pPr marL="0" indent="0">
              <a:buNone/>
            </a:pPr>
            <a:r>
              <a:rPr lang="en-US" dirty="0"/>
              <a:t>are not competent enough to separate these components to a large extent. But they can effectively do separation when hydrocarbons are present but not</a:t>
            </a:r>
          </a:p>
          <a:p>
            <a:pPr marL="0" indent="0">
              <a:buNone/>
            </a:pPr>
            <a:r>
              <a:rPr lang="en-US" dirty="0"/>
              <a:t>oxides in the hydrogen rich stream. Therefore, from PSA perspective as well</a:t>
            </a:r>
          </a:p>
          <a:p>
            <a:pPr marL="0" indent="0">
              <a:buNone/>
            </a:pPr>
            <a:r>
              <a:rPr lang="en-US" dirty="0"/>
              <a:t>it is important to remove CO</a:t>
            </a:r>
            <a:r>
              <a:rPr lang="en-US" baseline="-25000" dirty="0"/>
              <a:t>2</a:t>
            </a:r>
            <a:r>
              <a:rPr lang="en-US" dirty="0"/>
              <a:t> bulk with amine scrubbing followed with</a:t>
            </a:r>
          </a:p>
          <a:p>
            <a:pPr marL="0" indent="0">
              <a:buNone/>
            </a:pPr>
            <a:r>
              <a:rPr lang="en-US" dirty="0"/>
              <a:t>methanation reaction for both CO and CO</a:t>
            </a:r>
            <a:r>
              <a:rPr lang="en-US" baseline="-25000" dirty="0"/>
              <a:t>2</a:t>
            </a:r>
            <a:r>
              <a:rPr lang="en-US" dirty="0"/>
              <a:t> conversion. Activated carbon is used as </a:t>
            </a:r>
            <a:r>
              <a:rPr lang="en-US"/>
              <a:t>the adsorbent.</a:t>
            </a:r>
            <a:endParaRPr lang="en-US" dirty="0"/>
          </a:p>
        </p:txBody>
      </p:sp>
      <p:sp>
        <p:nvSpPr>
          <p:cNvPr id="4" name="Slide Number Placeholder 3">
            <a:extLst>
              <a:ext uri="{FF2B5EF4-FFF2-40B4-BE49-F238E27FC236}">
                <a16:creationId xmlns:a16="http://schemas.microsoft.com/office/drawing/2014/main" id="{A00C5B6E-6CE6-EEBC-230B-58ED8C085C90}"/>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6" name="Picture 5">
            <a:extLst>
              <a:ext uri="{FF2B5EF4-FFF2-40B4-BE49-F238E27FC236}">
                <a16:creationId xmlns:a16="http://schemas.microsoft.com/office/drawing/2014/main" id="{916B5F22-163F-3A7E-2207-E9354C496135}"/>
              </a:ext>
            </a:extLst>
          </p:cNvPr>
          <p:cNvPicPr>
            <a:picLocks noChangeAspect="1"/>
          </p:cNvPicPr>
          <p:nvPr/>
        </p:nvPicPr>
        <p:blipFill>
          <a:blip r:embed="rId2"/>
          <a:stretch>
            <a:fillRect/>
          </a:stretch>
        </p:blipFill>
        <p:spPr>
          <a:xfrm>
            <a:off x="2278011" y="4343401"/>
            <a:ext cx="7034934" cy="2106561"/>
          </a:xfrm>
          <a:prstGeom prst="rect">
            <a:avLst/>
          </a:prstGeom>
        </p:spPr>
      </p:pic>
    </p:spTree>
    <p:extLst>
      <p:ext uri="{BB962C8B-B14F-4D97-AF65-F5344CB8AC3E}">
        <p14:creationId xmlns:p14="http://schemas.microsoft.com/office/powerpoint/2010/main" val="1565002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A8571D-C421-26FB-EE91-D2947EA9EF5B}"/>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6" name="Picture 5">
            <a:extLst>
              <a:ext uri="{FF2B5EF4-FFF2-40B4-BE49-F238E27FC236}">
                <a16:creationId xmlns:a16="http://schemas.microsoft.com/office/drawing/2014/main" id="{43170C96-6478-8A7B-52E4-1A1F9A705CC6}"/>
              </a:ext>
            </a:extLst>
          </p:cNvPr>
          <p:cNvPicPr>
            <a:picLocks noChangeAspect="1"/>
          </p:cNvPicPr>
          <p:nvPr/>
        </p:nvPicPr>
        <p:blipFill>
          <a:blip r:embed="rId2"/>
          <a:stretch>
            <a:fillRect/>
          </a:stretch>
        </p:blipFill>
        <p:spPr>
          <a:xfrm rot="5400000">
            <a:off x="2861697" y="-956697"/>
            <a:ext cx="6172201" cy="8847594"/>
          </a:xfrm>
          <a:prstGeom prst="rect">
            <a:avLst/>
          </a:prstGeom>
        </p:spPr>
      </p:pic>
    </p:spTree>
    <p:extLst>
      <p:ext uri="{BB962C8B-B14F-4D97-AF65-F5344CB8AC3E}">
        <p14:creationId xmlns:p14="http://schemas.microsoft.com/office/powerpoint/2010/main" val="399653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800" y="2130426"/>
            <a:ext cx="7772400" cy="1470025"/>
          </a:xfrm>
        </p:spPr>
        <p:txBody>
          <a:bodyPr/>
          <a:lstStyle/>
          <a:p>
            <a:r>
              <a:rPr lang="en-US" b="1" dirty="0">
                <a:solidFill>
                  <a:srgbClr val="CC3300"/>
                </a:solidFill>
              </a:rPr>
              <a:t>Polymerization</a:t>
            </a:r>
            <a:endParaRPr lang="en-US" dirty="0">
              <a:solidFill>
                <a:srgbClr val="CC3300"/>
              </a:solidFill>
            </a:endParaRPr>
          </a:p>
        </p:txBody>
      </p:sp>
      <p:sp>
        <p:nvSpPr>
          <p:cNvPr id="6" name="Subtitle 5"/>
          <p:cNvSpPr>
            <a:spLocks noGrp="1"/>
          </p:cNvSpPr>
          <p:nvPr>
            <p:ph type="subTitle" idx="1"/>
          </p:nvPr>
        </p:nvSpPr>
        <p:spPr/>
        <p:txBody>
          <a:bodyPr/>
          <a:lstStyle/>
          <a:p>
            <a:r>
              <a:rPr lang="en-US" dirty="0"/>
              <a:t>Polymerization to get high octane number polymer gasoline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D3EF-2E68-49AE-B9BC-C97145D8190F}"/>
              </a:ext>
            </a:extLst>
          </p:cNvPr>
          <p:cNvSpPr>
            <a:spLocks noGrp="1"/>
          </p:cNvSpPr>
          <p:nvPr>
            <p:ph type="title"/>
          </p:nvPr>
        </p:nvSpPr>
        <p:spPr/>
        <p:txBody>
          <a:bodyPr/>
          <a:lstStyle/>
          <a:p>
            <a:r>
              <a:rPr lang="en-US" dirty="0">
                <a:solidFill>
                  <a:srgbClr val="00B0F0"/>
                </a:solidFill>
              </a:rPr>
              <a:t>Alkylation</a:t>
            </a:r>
          </a:p>
        </p:txBody>
      </p:sp>
      <p:pic>
        <p:nvPicPr>
          <p:cNvPr id="5" name="Content Placeholder 4">
            <a:extLst>
              <a:ext uri="{FF2B5EF4-FFF2-40B4-BE49-F238E27FC236}">
                <a16:creationId xmlns:a16="http://schemas.microsoft.com/office/drawing/2014/main" id="{461363F7-66D1-4366-8BC1-505193BC0219}"/>
              </a:ext>
            </a:extLst>
          </p:cNvPr>
          <p:cNvPicPr>
            <a:picLocks noGrp="1" noChangeAspect="1"/>
          </p:cNvPicPr>
          <p:nvPr>
            <p:ph idx="1"/>
          </p:nvPr>
        </p:nvPicPr>
        <p:blipFill>
          <a:blip r:embed="rId2"/>
          <a:stretch>
            <a:fillRect/>
          </a:stretch>
        </p:blipFill>
        <p:spPr>
          <a:xfrm>
            <a:off x="2003474" y="1140620"/>
            <a:ext cx="7790656" cy="1981200"/>
          </a:xfrm>
          <a:prstGeom prst="rect">
            <a:avLst/>
          </a:prstGeom>
        </p:spPr>
      </p:pic>
      <p:sp>
        <p:nvSpPr>
          <p:cNvPr id="4" name="Slide Number Placeholder 3">
            <a:extLst>
              <a:ext uri="{FF2B5EF4-FFF2-40B4-BE49-F238E27FC236}">
                <a16:creationId xmlns:a16="http://schemas.microsoft.com/office/drawing/2014/main" id="{65CA9022-5533-431F-AA82-FB650DD1B340}"/>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a:extLst>
              <a:ext uri="{FF2B5EF4-FFF2-40B4-BE49-F238E27FC236}">
                <a16:creationId xmlns:a16="http://schemas.microsoft.com/office/drawing/2014/main" id="{195417FE-5344-4CB3-8D13-791CB50936EC}"/>
              </a:ext>
            </a:extLst>
          </p:cNvPr>
          <p:cNvPicPr>
            <a:picLocks noChangeAspect="1"/>
          </p:cNvPicPr>
          <p:nvPr/>
        </p:nvPicPr>
        <p:blipFill>
          <a:blip r:embed="rId3"/>
          <a:stretch>
            <a:fillRect/>
          </a:stretch>
        </p:blipFill>
        <p:spPr>
          <a:xfrm>
            <a:off x="2498188" y="3912792"/>
            <a:ext cx="6801228" cy="1652586"/>
          </a:xfrm>
          <a:prstGeom prst="rect">
            <a:avLst/>
          </a:prstGeom>
        </p:spPr>
      </p:pic>
      <p:sp>
        <p:nvSpPr>
          <p:cNvPr id="3" name="Date Placeholder 2">
            <a:extLst>
              <a:ext uri="{FF2B5EF4-FFF2-40B4-BE49-F238E27FC236}">
                <a16:creationId xmlns:a16="http://schemas.microsoft.com/office/drawing/2014/main" id="{620D5D9C-BD08-4009-B644-2A36690E1623}"/>
              </a:ext>
            </a:extLst>
          </p:cNvPr>
          <p:cNvSpPr>
            <a:spLocks noGrp="1"/>
          </p:cNvSpPr>
          <p:nvPr>
            <p:ph type="dt" sz="half" idx="10"/>
          </p:nvPr>
        </p:nvSpPr>
        <p:spPr/>
        <p:txBody>
          <a:bodyPr/>
          <a:lstStyle/>
          <a:p>
            <a:r>
              <a:rPr lang="en-US"/>
              <a:t>9/24/2021</a:t>
            </a:r>
          </a:p>
        </p:txBody>
      </p:sp>
    </p:spTree>
    <p:extLst>
      <p:ext uri="{BB962C8B-B14F-4D97-AF65-F5344CB8AC3E}">
        <p14:creationId xmlns:p14="http://schemas.microsoft.com/office/powerpoint/2010/main" val="141830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192" y="19494"/>
            <a:ext cx="8160569" cy="861818"/>
          </a:xfrm>
        </p:spPr>
        <p:txBody>
          <a:bodyPr/>
          <a:lstStyle/>
          <a:p>
            <a:r>
              <a:rPr lang="en-US" b="1" dirty="0">
                <a:solidFill>
                  <a:srgbClr val="0070C0"/>
                </a:solidFill>
              </a:rPr>
              <a:t>Catalytic Polymerization</a:t>
            </a:r>
          </a:p>
        </p:txBody>
      </p:sp>
      <p:sp>
        <p:nvSpPr>
          <p:cNvPr id="5" name="TextBox 4"/>
          <p:cNvSpPr txBox="1"/>
          <p:nvPr/>
        </p:nvSpPr>
        <p:spPr>
          <a:xfrm>
            <a:off x="1524000" y="3124200"/>
            <a:ext cx="3429000" cy="3046988"/>
          </a:xfrm>
          <a:prstGeom prst="rect">
            <a:avLst/>
          </a:prstGeom>
          <a:noFill/>
        </p:spPr>
        <p:txBody>
          <a:bodyPr wrap="square" rtlCol="0">
            <a:spAutoFit/>
          </a:bodyPr>
          <a:lstStyle/>
          <a:p>
            <a:r>
              <a:rPr lang="en-US" sz="2400" dirty="0">
                <a:solidFill>
                  <a:srgbClr val="7030A0"/>
                </a:solidFill>
              </a:rPr>
              <a:t>Exothermic: 1550 kcal/kg</a:t>
            </a:r>
          </a:p>
          <a:p>
            <a:r>
              <a:rPr lang="en-US" sz="2400" dirty="0">
                <a:solidFill>
                  <a:srgbClr val="7030A0"/>
                </a:solidFill>
              </a:rPr>
              <a:t>Temp:150-200 °C</a:t>
            </a:r>
          </a:p>
          <a:p>
            <a:r>
              <a:rPr lang="en-US" sz="2400" dirty="0">
                <a:solidFill>
                  <a:srgbClr val="7030A0"/>
                </a:solidFill>
              </a:rPr>
              <a:t>Pressure:35-70 bar</a:t>
            </a:r>
          </a:p>
          <a:p>
            <a:r>
              <a:rPr lang="en-US" sz="2400" u="sng" dirty="0">
                <a:solidFill>
                  <a:srgbClr val="7030A0"/>
                </a:solidFill>
              </a:rPr>
              <a:t>Catalyst</a:t>
            </a:r>
            <a:r>
              <a:rPr lang="en-US" sz="2400" dirty="0">
                <a:solidFill>
                  <a:srgbClr val="7030A0"/>
                </a:solidFill>
              </a:rPr>
              <a:t>: Solid phosphoric  acid  supported on kieselguhr clay</a:t>
            </a:r>
          </a:p>
        </p:txBody>
      </p:sp>
      <p:sp>
        <p:nvSpPr>
          <p:cNvPr id="6" name="TextBox 5"/>
          <p:cNvSpPr txBox="1"/>
          <p:nvPr/>
        </p:nvSpPr>
        <p:spPr>
          <a:xfrm>
            <a:off x="5257800" y="2590801"/>
            <a:ext cx="5181600" cy="4524315"/>
          </a:xfrm>
          <a:prstGeom prst="rect">
            <a:avLst/>
          </a:prstGeom>
          <a:noFill/>
        </p:spPr>
        <p:txBody>
          <a:bodyPr wrap="square" rtlCol="0">
            <a:spAutoFit/>
          </a:bodyPr>
          <a:lstStyle/>
          <a:p>
            <a:pPr algn="just"/>
            <a:r>
              <a:rPr lang="en-US" sz="2400" u="sng" dirty="0">
                <a:solidFill>
                  <a:srgbClr val="0070C0"/>
                </a:solidFill>
              </a:rPr>
              <a:t>Feed</a:t>
            </a:r>
            <a:r>
              <a:rPr lang="en-US" sz="2400" dirty="0">
                <a:solidFill>
                  <a:srgbClr val="0070C0"/>
                </a:solidFill>
              </a:rPr>
              <a:t> : product from FCC, Visbreaking, coking.</a:t>
            </a:r>
          </a:p>
          <a:p>
            <a:pPr algn="just"/>
            <a:r>
              <a:rPr lang="en-US" sz="2400" dirty="0">
                <a:solidFill>
                  <a:srgbClr val="0070C0"/>
                </a:solidFill>
              </a:rPr>
              <a:t>Feed washed with alkanolamine and caustic soda to remove H</a:t>
            </a:r>
            <a:r>
              <a:rPr lang="en-US" sz="2400" baseline="-25000" dirty="0">
                <a:solidFill>
                  <a:srgbClr val="0070C0"/>
                </a:solidFill>
              </a:rPr>
              <a:t>2</a:t>
            </a:r>
            <a:r>
              <a:rPr lang="en-US" sz="2400" dirty="0">
                <a:solidFill>
                  <a:srgbClr val="0070C0"/>
                </a:solidFill>
              </a:rPr>
              <a:t>S and mercaptans respectively, followed by water wash. Dried with silica gel. Finally 350–400 </a:t>
            </a:r>
            <a:r>
              <a:rPr lang="en-US" sz="2400" dirty="0" err="1">
                <a:solidFill>
                  <a:srgbClr val="0070C0"/>
                </a:solidFill>
              </a:rPr>
              <a:t>ppm</a:t>
            </a:r>
            <a:r>
              <a:rPr lang="en-US" sz="2400" dirty="0">
                <a:solidFill>
                  <a:srgbClr val="0070C0"/>
                </a:solidFill>
              </a:rPr>
              <a:t> water is added to promote the ionization of catalyst.</a:t>
            </a:r>
          </a:p>
          <a:p>
            <a:pPr algn="just"/>
            <a:r>
              <a:rPr lang="en-US" sz="2400" dirty="0">
                <a:solidFill>
                  <a:srgbClr val="0070C0"/>
                </a:solidFill>
              </a:rPr>
              <a:t>Poor octane no due to presence of olefinic bond. Polymer gasoline may be hydrotreated for final blending with MS</a:t>
            </a:r>
          </a:p>
        </p:txBody>
      </p:sp>
      <p:sp>
        <p:nvSpPr>
          <p:cNvPr id="8" name="Rectangle 7"/>
          <p:cNvSpPr/>
          <p:nvPr/>
        </p:nvSpPr>
        <p:spPr>
          <a:xfrm>
            <a:off x="1524000" y="5791201"/>
            <a:ext cx="3962400" cy="830997"/>
          </a:xfrm>
          <a:prstGeom prst="rect">
            <a:avLst/>
          </a:prstGeom>
        </p:spPr>
        <p:txBody>
          <a:bodyPr wrap="square">
            <a:spAutoFit/>
          </a:bodyPr>
          <a:lstStyle/>
          <a:p>
            <a:r>
              <a:rPr lang="en-US" sz="2400" dirty="0">
                <a:solidFill>
                  <a:srgbClr val="00A44A"/>
                </a:solidFill>
              </a:rPr>
              <a:t>The propane and butane in the feed act as diluents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81312"/>
            <a:ext cx="5791200" cy="163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394" y="-32197"/>
            <a:ext cx="8229600" cy="1143000"/>
          </a:xfrm>
        </p:spPr>
        <p:txBody>
          <a:bodyPr>
            <a:normAutofit/>
          </a:bodyPr>
          <a:lstStyle/>
          <a:p>
            <a:r>
              <a:rPr lang="en-US" sz="4000" dirty="0">
                <a:solidFill>
                  <a:srgbClr val="7030A0"/>
                </a:solidFill>
              </a:rPr>
              <a:t>Polymerization mechanism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594" y="1676400"/>
            <a:ext cx="8839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4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20"/>
            <a:ext cx="8991600" cy="1143000"/>
          </a:xfrm>
        </p:spPr>
        <p:txBody>
          <a:bodyPr>
            <a:noAutofit/>
          </a:bodyPr>
          <a:lstStyle/>
          <a:p>
            <a:r>
              <a:rPr lang="en-US" sz="3800" dirty="0">
                <a:solidFill>
                  <a:srgbClr val="7030A0"/>
                </a:solidFill>
              </a:rPr>
              <a:t>Polymerization process flow diagram (UOP)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04900"/>
            <a:ext cx="9143999"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152401"/>
            <a:ext cx="7772400" cy="1066800"/>
          </a:xfrm>
        </p:spPr>
        <p:txBody>
          <a:bodyPr>
            <a:normAutofit/>
          </a:bodyPr>
          <a:lstStyle/>
          <a:p>
            <a:r>
              <a:rPr lang="en-US" sz="4000" b="1" dirty="0">
                <a:solidFill>
                  <a:srgbClr val="7030A0"/>
                </a:solidFill>
              </a:rPr>
              <a:t>Catalytic Isomerization </a:t>
            </a:r>
          </a:p>
        </p:txBody>
      </p:sp>
      <p:sp>
        <p:nvSpPr>
          <p:cNvPr id="5" name="Subtitle 4"/>
          <p:cNvSpPr>
            <a:spLocks noGrp="1"/>
          </p:cNvSpPr>
          <p:nvPr>
            <p:ph type="subTitle" idx="1"/>
          </p:nvPr>
        </p:nvSpPr>
        <p:spPr>
          <a:xfrm>
            <a:off x="3581400" y="4167261"/>
            <a:ext cx="6400800" cy="1752600"/>
          </a:xfrm>
        </p:spPr>
        <p:txBody>
          <a:bodyPr>
            <a:normAutofit/>
          </a:bodyPr>
          <a:lstStyle/>
          <a:p>
            <a:pPr algn="l"/>
            <a:r>
              <a:rPr lang="en-US" sz="2800" dirty="0"/>
              <a:t>           </a:t>
            </a:r>
            <a:r>
              <a:rPr lang="en-US" sz="1800" dirty="0"/>
              <a:t>H</a:t>
            </a:r>
            <a:r>
              <a:rPr lang="en-US" sz="1800" baseline="-18000" dirty="0"/>
              <a:t>3</a:t>
            </a:r>
            <a:r>
              <a:rPr lang="en-US" sz="1800" dirty="0"/>
              <a:t>C-CH</a:t>
            </a:r>
            <a:r>
              <a:rPr lang="en-US" sz="1800" baseline="-18000" dirty="0"/>
              <a:t>2</a:t>
            </a:r>
            <a:r>
              <a:rPr lang="en-US" sz="1800" dirty="0"/>
              <a:t>-CH</a:t>
            </a:r>
            <a:r>
              <a:rPr lang="en-US" sz="1800" baseline="-18000" dirty="0"/>
              <a:t>2</a:t>
            </a:r>
            <a:r>
              <a:rPr lang="en-US" sz="1800" dirty="0"/>
              <a:t>-CH</a:t>
            </a:r>
            <a:r>
              <a:rPr lang="en-US" sz="1800" baseline="-18000" dirty="0"/>
              <a:t>2</a:t>
            </a:r>
            <a:r>
              <a:rPr lang="en-US" sz="1800" dirty="0"/>
              <a:t>-CH</a:t>
            </a:r>
            <a:r>
              <a:rPr lang="en-US" sz="1800" baseline="-18000" dirty="0"/>
              <a:t>3</a:t>
            </a:r>
            <a:r>
              <a:rPr lang="en-US" sz="2800" dirty="0"/>
              <a:t> </a:t>
            </a:r>
          </a:p>
        </p:txBody>
      </p:sp>
      <p:pic>
        <p:nvPicPr>
          <p:cNvPr id="1028" name="Picture 4" descr="Image result for isopentan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981450"/>
            <a:ext cx="1847850" cy="10287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6735141" y="44196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6705601" y="4495800"/>
            <a:ext cx="4571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417" y="1748426"/>
            <a:ext cx="4508183" cy="223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Isomerization of </a:t>
            </a:r>
            <a:r>
              <a:rPr lang="en-US" sz="3900" i="1" dirty="0"/>
              <a:t>n</a:t>
            </a:r>
            <a:r>
              <a:rPr lang="en-US" sz="3900" dirty="0"/>
              <a:t>-butane to </a:t>
            </a:r>
            <a:r>
              <a:rPr lang="en-US" sz="3900" i="1" dirty="0" err="1"/>
              <a:t>iso</a:t>
            </a:r>
            <a:r>
              <a:rPr lang="en-US" sz="3900" dirty="0"/>
              <a:t>-butane (feed for alkylation)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0415" y="1524000"/>
            <a:ext cx="7931171" cy="4876800"/>
          </a:xfrm>
        </p:spPr>
      </p:pic>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3" name="TextBox 2"/>
          <p:cNvSpPr txBox="1"/>
          <p:nvPr/>
        </p:nvSpPr>
        <p:spPr>
          <a:xfrm>
            <a:off x="3810001" y="4114801"/>
            <a:ext cx="685801" cy="646331"/>
          </a:xfrm>
          <a:prstGeom prst="rect">
            <a:avLst/>
          </a:prstGeom>
          <a:noFill/>
        </p:spPr>
        <p:txBody>
          <a:bodyPr wrap="square" rtlCol="0">
            <a:spAutoFit/>
          </a:bodyPr>
          <a:lstStyle/>
          <a:p>
            <a:r>
              <a:rPr lang="en-US" sz="1200" dirty="0" err="1">
                <a:solidFill>
                  <a:srgbClr val="FF0000"/>
                </a:solidFill>
              </a:rPr>
              <a:t>Pt</a:t>
            </a:r>
            <a:r>
              <a:rPr lang="en-US" sz="1200" dirty="0">
                <a:solidFill>
                  <a:srgbClr val="FF0000"/>
                </a:solidFill>
              </a:rPr>
              <a:t> catalyst</a:t>
            </a:r>
          </a:p>
        </p:txBody>
      </p:sp>
    </p:spTree>
    <p:extLst>
      <p:ext uri="{BB962C8B-B14F-4D97-AF65-F5344CB8AC3E}">
        <p14:creationId xmlns:p14="http://schemas.microsoft.com/office/powerpoint/2010/main" val="52013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228E-9B3D-4BFA-8FA9-3DAC999346B7}"/>
              </a:ext>
            </a:extLst>
          </p:cNvPr>
          <p:cNvSpPr>
            <a:spLocks noGrp="1"/>
          </p:cNvSpPr>
          <p:nvPr>
            <p:ph type="title"/>
          </p:nvPr>
        </p:nvSpPr>
        <p:spPr>
          <a:xfrm>
            <a:off x="1981200" y="274638"/>
            <a:ext cx="8229600" cy="715962"/>
          </a:xfrm>
        </p:spPr>
        <p:txBody>
          <a:bodyPr>
            <a:noAutofit/>
          </a:bodyPr>
          <a:lstStyle/>
          <a:p>
            <a:r>
              <a:rPr lang="en-US" sz="4000" b="1" dirty="0">
                <a:solidFill>
                  <a:srgbClr val="00B050"/>
                </a:solidFill>
                <a:latin typeface="OptimaLTStd-Medium"/>
              </a:rPr>
              <a:t>Lubricating Oil</a:t>
            </a:r>
            <a:r>
              <a:rPr lang="en-US" sz="4000" b="1" dirty="0">
                <a:solidFill>
                  <a:srgbClr val="00B050"/>
                </a:solidFill>
              </a:rPr>
              <a:t> (LOBS)</a:t>
            </a:r>
            <a:br>
              <a:rPr lang="en-US" sz="4000" b="1" dirty="0">
                <a:solidFill>
                  <a:srgbClr val="00B050"/>
                </a:solidFill>
              </a:rPr>
            </a:br>
            <a:endParaRPr lang="en-US" sz="4000" b="1" dirty="0">
              <a:solidFill>
                <a:srgbClr val="00B050"/>
              </a:solidFill>
            </a:endParaRPr>
          </a:p>
        </p:txBody>
      </p:sp>
      <p:sp>
        <p:nvSpPr>
          <p:cNvPr id="3" name="Content Placeholder 2">
            <a:extLst>
              <a:ext uri="{FF2B5EF4-FFF2-40B4-BE49-F238E27FC236}">
                <a16:creationId xmlns:a16="http://schemas.microsoft.com/office/drawing/2014/main" id="{75F6EB63-FA31-4D2A-B74D-F08FE4D5078F}"/>
              </a:ext>
            </a:extLst>
          </p:cNvPr>
          <p:cNvSpPr>
            <a:spLocks noGrp="1"/>
          </p:cNvSpPr>
          <p:nvPr>
            <p:ph idx="1"/>
          </p:nvPr>
        </p:nvSpPr>
        <p:spPr>
          <a:xfrm>
            <a:off x="1905000" y="670133"/>
            <a:ext cx="8305800" cy="5310982"/>
          </a:xfrm>
        </p:spPr>
        <p:txBody>
          <a:bodyPr>
            <a:noAutofit/>
          </a:bodyPr>
          <a:lstStyle/>
          <a:p>
            <a:r>
              <a:rPr lang="en-US" sz="2200" b="1" dirty="0"/>
              <a:t>Lube Oil Base Stocks</a:t>
            </a:r>
          </a:p>
          <a:p>
            <a:endParaRPr lang="en-US" sz="2200" dirty="0"/>
          </a:p>
          <a:p>
            <a:r>
              <a:rPr lang="en-US" sz="2200" dirty="0"/>
              <a:t>Lube base oils are Heavy Hydrocarbon Oils suitable for producing specific Lube oils in combination with additives.</a:t>
            </a:r>
          </a:p>
          <a:p>
            <a:endParaRPr lang="en-US" sz="2200" dirty="0"/>
          </a:p>
          <a:p>
            <a:r>
              <a:rPr lang="en-US" sz="2200" dirty="0"/>
              <a:t>Additives impart special characteristics to the final Lube oil Product</a:t>
            </a:r>
          </a:p>
          <a:p>
            <a:endParaRPr lang="en-US" sz="2200" dirty="0"/>
          </a:p>
          <a:p>
            <a:r>
              <a:rPr lang="en-US" sz="2200" dirty="0"/>
              <a:t>Lube Base Oils  +    Additives    	 Lube Oils</a:t>
            </a:r>
          </a:p>
          <a:p>
            <a:endParaRPr lang="en-US" sz="2200" dirty="0"/>
          </a:p>
          <a:p>
            <a:r>
              <a:rPr lang="en-US" sz="2200" dirty="0"/>
              <a:t>Additives – Anti Oxidants/ anti wear/ anti rust/ color etc.</a:t>
            </a:r>
          </a:p>
          <a:p>
            <a:endParaRPr lang="en-US" sz="2200" dirty="0"/>
          </a:p>
          <a:p>
            <a:r>
              <a:rPr lang="en-US" sz="2200" dirty="0"/>
              <a:t>Base Oil constitutes &gt; 90-95 % of the total composition.</a:t>
            </a:r>
          </a:p>
          <a:p>
            <a:r>
              <a:rPr lang="en-US" sz="2200" dirty="0">
                <a:solidFill>
                  <a:srgbClr val="000000"/>
                </a:solidFill>
              </a:rPr>
              <a:t>Synthetic base oils, such as </a:t>
            </a:r>
            <a:r>
              <a:rPr lang="en-US" sz="2200" dirty="0" err="1">
                <a:solidFill>
                  <a:srgbClr val="000000"/>
                </a:solidFill>
              </a:rPr>
              <a:t>polyalphaolefns</a:t>
            </a:r>
            <a:r>
              <a:rPr lang="en-US" sz="2200" dirty="0">
                <a:solidFill>
                  <a:srgbClr val="000000"/>
                </a:solidFill>
              </a:rPr>
              <a:t>, alkylated aromatics, </a:t>
            </a:r>
            <a:r>
              <a:rPr lang="en-US" sz="2200" dirty="0" err="1">
                <a:solidFill>
                  <a:srgbClr val="000000"/>
                </a:solidFill>
              </a:rPr>
              <a:t>polybutenes</a:t>
            </a:r>
            <a:r>
              <a:rPr lang="en-US" sz="2200" dirty="0">
                <a:solidFill>
                  <a:srgbClr val="000000"/>
                </a:solidFill>
              </a:rPr>
              <a:t>, and aliphatic diesters, are also used as base oils</a:t>
            </a:r>
            <a:r>
              <a:rPr lang="en-US" sz="2200" dirty="0"/>
              <a:t> </a:t>
            </a:r>
            <a:br>
              <a:rPr lang="en-US" sz="2200" dirty="0"/>
            </a:br>
            <a:endParaRPr lang="en-IN" sz="2200" dirty="0"/>
          </a:p>
          <a:p>
            <a:pPr marL="0" indent="0">
              <a:buNone/>
            </a:pPr>
            <a:endParaRPr lang="en-US" sz="2200" dirty="0"/>
          </a:p>
        </p:txBody>
      </p:sp>
      <p:sp>
        <p:nvSpPr>
          <p:cNvPr id="4" name="Slide Number Placeholder 3">
            <a:extLst>
              <a:ext uri="{FF2B5EF4-FFF2-40B4-BE49-F238E27FC236}">
                <a16:creationId xmlns:a16="http://schemas.microsoft.com/office/drawing/2014/main" id="{F9A76573-076A-4AF2-9857-90572811FEC0}"/>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5" name="Arrow: Right 4">
            <a:extLst>
              <a:ext uri="{FF2B5EF4-FFF2-40B4-BE49-F238E27FC236}">
                <a16:creationId xmlns:a16="http://schemas.microsoft.com/office/drawing/2014/main" id="{F1E7582C-B9D3-44A0-93C9-6F25B85ACE5F}"/>
              </a:ext>
            </a:extLst>
          </p:cNvPr>
          <p:cNvSpPr/>
          <p:nvPr/>
        </p:nvSpPr>
        <p:spPr>
          <a:xfrm>
            <a:off x="5867400" y="3581400"/>
            <a:ext cx="381000" cy="152400"/>
          </a:xfrm>
          <a:prstGeom prst="right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421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745A-12CC-49B4-AD67-4BECDF0D2534}"/>
              </a:ext>
            </a:extLst>
          </p:cNvPr>
          <p:cNvSpPr>
            <a:spLocks noGrp="1"/>
          </p:cNvSpPr>
          <p:nvPr>
            <p:ph type="title"/>
          </p:nvPr>
        </p:nvSpPr>
        <p:spPr>
          <a:xfrm>
            <a:off x="1957754" y="125974"/>
            <a:ext cx="8229600" cy="258762"/>
          </a:xfrm>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AE61216F-45EA-4BE7-842F-5A1ED96E7E97}"/>
              </a:ext>
            </a:extLst>
          </p:cNvPr>
          <p:cNvSpPr>
            <a:spLocks noGrp="1"/>
          </p:cNvSpPr>
          <p:nvPr>
            <p:ph idx="1"/>
          </p:nvPr>
        </p:nvSpPr>
        <p:spPr>
          <a:xfrm>
            <a:off x="1922585" y="533401"/>
            <a:ext cx="8534400" cy="4525963"/>
          </a:xfrm>
        </p:spPr>
        <p:txBody>
          <a:bodyPr>
            <a:noAutofit/>
          </a:bodyPr>
          <a:lstStyle/>
          <a:p>
            <a:pPr marL="0" indent="0" algn="just">
              <a:buNone/>
            </a:pPr>
            <a:r>
              <a:rPr lang="en-US" sz="2100" dirty="0">
                <a:solidFill>
                  <a:srgbClr val="0070C0"/>
                </a:solidFill>
              </a:rPr>
              <a:t>Vacuum distillates (SO, IO, HO) and also the </a:t>
            </a:r>
            <a:r>
              <a:rPr lang="en-US" sz="2100" dirty="0" err="1">
                <a:solidFill>
                  <a:srgbClr val="0070C0"/>
                </a:solidFill>
              </a:rPr>
              <a:t>deasphalted</a:t>
            </a:r>
            <a:r>
              <a:rPr lang="en-US" sz="2100" dirty="0">
                <a:solidFill>
                  <a:srgbClr val="0070C0"/>
                </a:solidFill>
              </a:rPr>
              <a:t> oil from the residue (bright stock) are suitable for the production of LOBS, which are the main ingredients of finished lubes.</a:t>
            </a:r>
          </a:p>
          <a:p>
            <a:pPr marL="0" indent="0" algn="just">
              <a:buNone/>
            </a:pPr>
            <a:r>
              <a:rPr lang="en-US" sz="2100" dirty="0"/>
              <a:t>Usually, the temperature of an engine rises rapidly during the start up and continues at that temperature during motion. Such a wide and sudden change in temperature demands that the </a:t>
            </a:r>
            <a:r>
              <a:rPr lang="en-US" sz="2100" dirty="0">
                <a:solidFill>
                  <a:srgbClr val="7030A0"/>
                </a:solidFill>
              </a:rPr>
              <a:t>lubricant should  have a high VI</a:t>
            </a:r>
            <a:r>
              <a:rPr lang="en-US" sz="2100" dirty="0"/>
              <a:t>. In addition to temperature ﬂuctuations</a:t>
            </a:r>
            <a:r>
              <a:rPr lang="en-US" sz="2100" u="sng" dirty="0"/>
              <a:t>, lubricants are prone to oxidation and cracking, leading to the formation of cokes</a:t>
            </a:r>
            <a:r>
              <a:rPr lang="en-US" sz="2100" dirty="0"/>
              <a:t>, carbons, and gummy substances, which may ultimately deposit on the engine, causing irreparable damage. In addition to engine oils, different lubricants are applicable for other parts of the vehicle, such as the gears, brake, clutch, and bearings. </a:t>
            </a:r>
            <a:r>
              <a:rPr lang="en-US" sz="2100" u="sng" dirty="0"/>
              <a:t>Gear boxes contain the gears immersed in lubricating oil having low viscosity</a:t>
            </a:r>
            <a:r>
              <a:rPr lang="en-US" sz="2100" dirty="0"/>
              <a:t> to reduce friction at high speed. </a:t>
            </a:r>
            <a:r>
              <a:rPr lang="en-US" sz="2100" u="sng" dirty="0"/>
              <a:t>The brake and clutch require lubricating oils of low viscosity. </a:t>
            </a:r>
            <a:r>
              <a:rPr lang="en-US" sz="2100" dirty="0">
                <a:solidFill>
                  <a:srgbClr val="7030A0"/>
                </a:solidFill>
              </a:rPr>
              <a:t>Bearings are used in various parts of the automobile from engine to wheels and require low to high viscous lubricants</a:t>
            </a:r>
            <a:r>
              <a:rPr lang="en-US" sz="2100" dirty="0"/>
              <a:t>. At low temperatures and high load, bearings at wheels are lubricated by grease. Since materials of construction and type of engines vary with the make, appropriate lubricants are selected and prescribed by the manufacturers. No single lubricant is therefore applicable for all makes.</a:t>
            </a:r>
          </a:p>
        </p:txBody>
      </p:sp>
      <p:sp>
        <p:nvSpPr>
          <p:cNvPr id="4" name="Slide Number Placeholder 3">
            <a:extLst>
              <a:ext uri="{FF2B5EF4-FFF2-40B4-BE49-F238E27FC236}">
                <a16:creationId xmlns:a16="http://schemas.microsoft.com/office/drawing/2014/main" id="{000DDE5F-CB22-4F51-8B33-76BC79FDC857}"/>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11454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C919-BB68-42E7-ABEA-4224D32F47FD}"/>
              </a:ext>
            </a:extLst>
          </p:cNvPr>
          <p:cNvSpPr>
            <a:spLocks noGrp="1"/>
          </p:cNvSpPr>
          <p:nvPr>
            <p:ph type="title"/>
          </p:nvPr>
        </p:nvSpPr>
        <p:spPr>
          <a:xfrm>
            <a:off x="1981200" y="174039"/>
            <a:ext cx="8229600" cy="715962"/>
          </a:xfrm>
        </p:spPr>
        <p:txBody>
          <a:bodyPr>
            <a:normAutofit/>
          </a:bodyPr>
          <a:lstStyle/>
          <a:p>
            <a:r>
              <a:rPr lang="en-US" dirty="0">
                <a:solidFill>
                  <a:srgbClr val="00B050"/>
                </a:solidFill>
              </a:rPr>
              <a:t> Additives blended with the base oil</a:t>
            </a:r>
          </a:p>
        </p:txBody>
      </p:sp>
      <p:sp>
        <p:nvSpPr>
          <p:cNvPr id="3" name="Content Placeholder 2">
            <a:extLst>
              <a:ext uri="{FF2B5EF4-FFF2-40B4-BE49-F238E27FC236}">
                <a16:creationId xmlns:a16="http://schemas.microsoft.com/office/drawing/2014/main" id="{08A1E443-BD5C-49DD-BBE3-700CEEE28B0E}"/>
              </a:ext>
            </a:extLst>
          </p:cNvPr>
          <p:cNvSpPr>
            <a:spLocks noGrp="1"/>
          </p:cNvSpPr>
          <p:nvPr>
            <p:ph idx="1"/>
          </p:nvPr>
        </p:nvSpPr>
        <p:spPr>
          <a:xfrm>
            <a:off x="1524000" y="890001"/>
            <a:ext cx="8686800" cy="5793960"/>
          </a:xfrm>
        </p:spPr>
        <p:txBody>
          <a:bodyPr>
            <a:noAutofit/>
          </a:bodyPr>
          <a:lstStyle/>
          <a:p>
            <a:r>
              <a:rPr lang="en-US" sz="2400" i="1" dirty="0">
                <a:solidFill>
                  <a:srgbClr val="000000"/>
                </a:solidFill>
                <a:latin typeface="TimesLTStd-Italic"/>
              </a:rPr>
              <a:t>Detergents</a:t>
            </a:r>
            <a:r>
              <a:rPr lang="en-US" sz="2400" dirty="0">
                <a:solidFill>
                  <a:srgbClr val="000000"/>
                </a:solidFill>
                <a:latin typeface="TimesLTStd-Roman"/>
              </a:rPr>
              <a:t>: These are surfactants to cleanse the harmful carbon and sludge deposits on the surface of the metals in contact. Sodium or calcium sulfonates or organic sulfonates are excellent detergent agents in lube oils.</a:t>
            </a:r>
          </a:p>
          <a:p>
            <a:r>
              <a:rPr lang="en-US" sz="2400" i="1" dirty="0">
                <a:solidFill>
                  <a:srgbClr val="0070C0"/>
                </a:solidFill>
                <a:latin typeface="TimesLTStd-Italic"/>
              </a:rPr>
              <a:t>Dispersants: </a:t>
            </a:r>
            <a:r>
              <a:rPr lang="en-US" sz="2400" dirty="0">
                <a:solidFill>
                  <a:srgbClr val="0070C0"/>
                </a:solidFill>
                <a:latin typeface="TimesLTStd-Roman"/>
              </a:rPr>
              <a:t>These are used to disperse the oil-insoluble products of oxidation and other formations in the oil phase and does not allow these to deposit on the metallic surfaces of bearing or rolling or sliding metals. Examples of dispersants are succinimides, esters of </a:t>
            </a:r>
            <a:r>
              <a:rPr lang="en-US" sz="2400" dirty="0" err="1">
                <a:solidFill>
                  <a:srgbClr val="0070C0"/>
                </a:solidFill>
                <a:latin typeface="TimesLTStd-Roman"/>
              </a:rPr>
              <a:t>polysuccinic</a:t>
            </a:r>
            <a:r>
              <a:rPr lang="en-US" sz="2400" dirty="0">
                <a:solidFill>
                  <a:srgbClr val="0070C0"/>
                </a:solidFill>
                <a:latin typeface="TimesLTStd-Roman"/>
              </a:rPr>
              <a:t> acid or succinate ester, and hydroxyethyl imide.</a:t>
            </a:r>
          </a:p>
          <a:p>
            <a:r>
              <a:rPr lang="en-US" sz="2400" i="1" dirty="0">
                <a:solidFill>
                  <a:srgbClr val="000000"/>
                </a:solidFill>
                <a:latin typeface="TimesLTStd-Italic"/>
              </a:rPr>
              <a:t>Antioxidants and stabilizers</a:t>
            </a:r>
            <a:r>
              <a:rPr lang="en-US" sz="2400" dirty="0">
                <a:solidFill>
                  <a:srgbClr val="000000"/>
                </a:solidFill>
                <a:latin typeface="TimesLTStd-Roman"/>
              </a:rPr>
              <a:t>: These agents prevent auto-oxidation of hydrocarbon base oils present in the lubricant. This chemical reaction is in three stages: initiation, propagation, and termination, similar to a polymerization reaction forming resinous layers. Copper soaps are an excellent retardant of such auto-oxidation. Aromatic amines and phenols are examples of antioxidants.</a:t>
            </a:r>
            <a:endParaRPr lang="en-US" sz="2400" dirty="0"/>
          </a:p>
        </p:txBody>
      </p:sp>
      <p:sp>
        <p:nvSpPr>
          <p:cNvPr id="4" name="Slide Number Placeholder 3">
            <a:extLst>
              <a:ext uri="{FF2B5EF4-FFF2-40B4-BE49-F238E27FC236}">
                <a16:creationId xmlns:a16="http://schemas.microsoft.com/office/drawing/2014/main" id="{0C981B96-FFE5-4627-B4A8-299A446AE11C}"/>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935911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8F21-EED1-480D-BFD7-C47FB6390A48}"/>
              </a:ext>
            </a:extLst>
          </p:cNvPr>
          <p:cNvSpPr>
            <a:spLocks noGrp="1"/>
          </p:cNvSpPr>
          <p:nvPr>
            <p:ph type="title"/>
          </p:nvPr>
        </p:nvSpPr>
        <p:spPr>
          <a:xfrm>
            <a:off x="1981200" y="-152400"/>
            <a:ext cx="8229600" cy="1143000"/>
          </a:xfrm>
        </p:spPr>
        <p:txBody>
          <a:bodyPr/>
          <a:lstStyle/>
          <a:p>
            <a:r>
              <a:rPr lang="en-US" dirty="0">
                <a:solidFill>
                  <a:srgbClr val="00B050"/>
                </a:solidFill>
              </a:rPr>
              <a:t>Additives</a:t>
            </a:r>
          </a:p>
        </p:txBody>
      </p:sp>
      <p:sp>
        <p:nvSpPr>
          <p:cNvPr id="3" name="Content Placeholder 2">
            <a:extLst>
              <a:ext uri="{FF2B5EF4-FFF2-40B4-BE49-F238E27FC236}">
                <a16:creationId xmlns:a16="http://schemas.microsoft.com/office/drawing/2014/main" id="{60F03FD5-E8BF-4F2D-918D-2F08802B5ED1}"/>
              </a:ext>
            </a:extLst>
          </p:cNvPr>
          <p:cNvSpPr>
            <a:spLocks noGrp="1"/>
          </p:cNvSpPr>
          <p:nvPr>
            <p:ph idx="1"/>
          </p:nvPr>
        </p:nvSpPr>
        <p:spPr>
          <a:xfrm>
            <a:off x="1828800" y="758801"/>
            <a:ext cx="8458200" cy="5962675"/>
          </a:xfrm>
        </p:spPr>
        <p:txBody>
          <a:bodyPr>
            <a:normAutofit lnSpcReduction="10000"/>
          </a:bodyPr>
          <a:lstStyle/>
          <a:p>
            <a:r>
              <a:rPr lang="en-US" sz="3200" i="1" dirty="0">
                <a:solidFill>
                  <a:srgbClr val="0070C0"/>
                </a:solidFill>
                <a:latin typeface="TimesLTStd-Italic"/>
              </a:rPr>
              <a:t>Viscosity index improvers</a:t>
            </a:r>
            <a:r>
              <a:rPr lang="en-US" sz="3200" dirty="0">
                <a:solidFill>
                  <a:srgbClr val="0070C0"/>
                </a:solidFill>
                <a:latin typeface="TimesLTStd-Roman"/>
              </a:rPr>
              <a:t>: Polymethacrylates and polyisobutylene are excellent viscosity index (VI) improvers. These agents keep the viscosity of oil nearly unchanged over a wide range of temperature ﬂuctuations.</a:t>
            </a:r>
          </a:p>
          <a:p>
            <a:r>
              <a:rPr lang="en-US" sz="3200" i="1" dirty="0">
                <a:solidFill>
                  <a:srgbClr val="000000"/>
                </a:solidFill>
                <a:latin typeface="TimesLTStd-Italic"/>
              </a:rPr>
              <a:t>Friction modifiers</a:t>
            </a:r>
            <a:r>
              <a:rPr lang="en-US" sz="3200" dirty="0">
                <a:solidFill>
                  <a:srgbClr val="000000"/>
                </a:solidFill>
                <a:latin typeface="TimesLTStd-Roman"/>
              </a:rPr>
              <a:t>: These agents modify the coefficient of friction by adhering to the metallic surface. Examples are amines, amides, their derivatives, carboxylic acids, phosphoric acids and their salts.</a:t>
            </a:r>
          </a:p>
          <a:p>
            <a:r>
              <a:rPr lang="en-US" sz="3200" i="1" dirty="0">
                <a:solidFill>
                  <a:srgbClr val="0070C0"/>
                </a:solidFill>
                <a:latin typeface="TimesLTStd-Italic"/>
              </a:rPr>
              <a:t>Pour point depressants</a:t>
            </a:r>
            <a:r>
              <a:rPr lang="en-US" sz="3200" dirty="0">
                <a:solidFill>
                  <a:srgbClr val="0070C0"/>
                </a:solidFill>
                <a:latin typeface="TimesLTStd-Roman"/>
              </a:rPr>
              <a:t>: Polymethacrylates, polyacrylates, and di-tetra </a:t>
            </a:r>
            <a:r>
              <a:rPr lang="en-US" sz="3200" dirty="0" err="1">
                <a:solidFill>
                  <a:srgbClr val="0070C0"/>
                </a:solidFill>
                <a:latin typeface="TimesLTStd-Roman"/>
              </a:rPr>
              <a:t>paraffn</a:t>
            </a:r>
            <a:r>
              <a:rPr lang="en-US" sz="3200" dirty="0">
                <a:solidFill>
                  <a:srgbClr val="0070C0"/>
                </a:solidFill>
                <a:latin typeface="TimesLTStd-Roman"/>
              </a:rPr>
              <a:t>-phenol-phthalate act as the pour point suppressants.</a:t>
            </a:r>
          </a:p>
          <a:p>
            <a:endParaRPr lang="en-US" dirty="0">
              <a:solidFill>
                <a:srgbClr val="0070C0"/>
              </a:solidFill>
            </a:endParaRPr>
          </a:p>
        </p:txBody>
      </p:sp>
      <p:sp>
        <p:nvSpPr>
          <p:cNvPr id="4" name="Slide Number Placeholder 3">
            <a:extLst>
              <a:ext uri="{FF2B5EF4-FFF2-40B4-BE49-F238E27FC236}">
                <a16:creationId xmlns:a16="http://schemas.microsoft.com/office/drawing/2014/main" id="{02CD53F2-3680-4F1D-BFBF-C4F07BFC20A6}"/>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5566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60AA-843E-40CE-AC3D-B54FA3E5084E}"/>
              </a:ext>
            </a:extLst>
          </p:cNvPr>
          <p:cNvSpPr>
            <a:spLocks noGrp="1"/>
          </p:cNvSpPr>
          <p:nvPr>
            <p:ph type="title"/>
          </p:nvPr>
        </p:nvSpPr>
        <p:spPr>
          <a:xfrm>
            <a:off x="1828800" y="136525"/>
            <a:ext cx="8229600" cy="563562"/>
          </a:xfrm>
        </p:spPr>
        <p:txBody>
          <a:bodyPr>
            <a:normAutofit fontScale="90000"/>
          </a:bodyPr>
          <a:lstStyle/>
          <a:p>
            <a:r>
              <a:rPr lang="en-US" dirty="0">
                <a:solidFill>
                  <a:srgbClr val="00B050"/>
                </a:solidFill>
              </a:rPr>
              <a:t>Additives </a:t>
            </a:r>
          </a:p>
        </p:txBody>
      </p:sp>
      <p:sp>
        <p:nvSpPr>
          <p:cNvPr id="3" name="Content Placeholder 2">
            <a:extLst>
              <a:ext uri="{FF2B5EF4-FFF2-40B4-BE49-F238E27FC236}">
                <a16:creationId xmlns:a16="http://schemas.microsoft.com/office/drawing/2014/main" id="{CF8243D7-0EC4-4744-9BBC-89CCCE179607}"/>
              </a:ext>
            </a:extLst>
          </p:cNvPr>
          <p:cNvSpPr>
            <a:spLocks noGrp="1"/>
          </p:cNvSpPr>
          <p:nvPr>
            <p:ph idx="1"/>
          </p:nvPr>
        </p:nvSpPr>
        <p:spPr>
          <a:xfrm>
            <a:off x="1752600" y="710639"/>
            <a:ext cx="8686800" cy="6010837"/>
          </a:xfrm>
        </p:spPr>
        <p:txBody>
          <a:bodyPr>
            <a:noAutofit/>
          </a:bodyPr>
          <a:lstStyle/>
          <a:p>
            <a:r>
              <a:rPr lang="en-US" sz="2200" i="1" dirty="0" err="1"/>
              <a:t>Demulsifiers</a:t>
            </a:r>
            <a:r>
              <a:rPr lang="en-US" sz="2200" dirty="0"/>
              <a:t>: Acidic gases, moisture, carbon particles and other products may form at high temperatures, especially in engines, and form an emulsion with the lubricant oils. Sulfonates, alkylated phenolic resins, polyethylene oxide, etc., are good </a:t>
            </a:r>
            <a:r>
              <a:rPr lang="en-US" sz="2200" dirty="0" err="1"/>
              <a:t>demulsifers</a:t>
            </a:r>
            <a:r>
              <a:rPr lang="en-US" sz="2200" dirty="0"/>
              <a:t>.</a:t>
            </a:r>
          </a:p>
          <a:p>
            <a:r>
              <a:rPr lang="en-US" sz="2200" i="1" dirty="0">
                <a:solidFill>
                  <a:srgbClr val="0070C0"/>
                </a:solidFill>
              </a:rPr>
              <a:t>Anti-foaming agents: </a:t>
            </a:r>
            <a:r>
              <a:rPr lang="en-US" sz="2200" dirty="0">
                <a:solidFill>
                  <a:srgbClr val="0070C0"/>
                </a:solidFill>
              </a:rPr>
              <a:t>Gases and moisture are responsible for foam formation with the lubricating oil. The most widely used anti-foaming agent is polydimethylsiloxane.</a:t>
            </a:r>
          </a:p>
          <a:p>
            <a:r>
              <a:rPr lang="en-US" sz="2200" i="1" dirty="0"/>
              <a:t>Corrosion inhibitors</a:t>
            </a:r>
            <a:r>
              <a:rPr lang="en-US" sz="2200" dirty="0"/>
              <a:t>: Ingress of oxygen and the presence of moisture cause oxide corrosion, and acidic chemicals and mercaptans may cause chemical corrosion aided by high temperatures. Esters or amides of dodecyl-succinic acid, thiophosphates, etc., act as corrosion inhibitors. Anti-oxidants also prevent oxide corrosion.</a:t>
            </a:r>
          </a:p>
          <a:p>
            <a:r>
              <a:rPr lang="en-US" sz="2200" i="1" dirty="0">
                <a:solidFill>
                  <a:srgbClr val="0070C0"/>
                </a:solidFill>
              </a:rPr>
              <a:t>Thickeners</a:t>
            </a:r>
            <a:r>
              <a:rPr lang="en-US" sz="2200" dirty="0">
                <a:solidFill>
                  <a:srgbClr val="0070C0"/>
                </a:solidFill>
              </a:rPr>
              <a:t>: Sodium or calcium soaps act as thickeners, which are required to retain the film of lubricant over the metallic surfaces in contact and do not allow the metallic surfaces to come in direct contact without the lubricant film within them.</a:t>
            </a:r>
          </a:p>
        </p:txBody>
      </p:sp>
      <p:sp>
        <p:nvSpPr>
          <p:cNvPr id="4" name="Slide Number Placeholder 3">
            <a:extLst>
              <a:ext uri="{FF2B5EF4-FFF2-40B4-BE49-F238E27FC236}">
                <a16:creationId xmlns:a16="http://schemas.microsoft.com/office/drawing/2014/main" id="{3086F7AF-0BE1-4742-A257-C13C3F5CDF00}"/>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7" name="Date Placeholder 6">
            <a:extLst>
              <a:ext uri="{FF2B5EF4-FFF2-40B4-BE49-F238E27FC236}">
                <a16:creationId xmlns:a16="http://schemas.microsoft.com/office/drawing/2014/main" id="{E6744BB6-A704-4C2A-938E-71662A62996C}"/>
              </a:ext>
            </a:extLst>
          </p:cNvPr>
          <p:cNvSpPr>
            <a:spLocks noGrp="1"/>
          </p:cNvSpPr>
          <p:nvPr>
            <p:ph type="dt" sz="half" idx="10"/>
          </p:nvPr>
        </p:nvSpPr>
        <p:spPr/>
        <p:txBody>
          <a:bodyPr/>
          <a:lstStyle/>
          <a:p>
            <a:r>
              <a:rPr lang="en-US" dirty="0">
                <a:solidFill>
                  <a:srgbClr val="7030A0"/>
                </a:solidFill>
              </a:rPr>
              <a:t>10/7/2021</a:t>
            </a:r>
          </a:p>
        </p:txBody>
      </p:sp>
    </p:spTree>
    <p:extLst>
      <p:ext uri="{BB962C8B-B14F-4D97-AF65-F5344CB8AC3E}">
        <p14:creationId xmlns:p14="http://schemas.microsoft.com/office/powerpoint/2010/main" val="243331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Alkylation </a:t>
            </a:r>
            <a:r>
              <a:rPr lang="en-US" sz="2200" b="1" dirty="0"/>
              <a:t>(</a:t>
            </a:r>
            <a:r>
              <a:rPr lang="en-US" sz="2200" dirty="0"/>
              <a:t>acid catalyzed conversion of C3–C5</a:t>
            </a:r>
            <a:br>
              <a:rPr lang="en-US" sz="2200" dirty="0"/>
            </a:br>
            <a:r>
              <a:rPr lang="en-US" sz="2200" dirty="0"/>
              <a:t>olefins with </a:t>
            </a:r>
            <a:r>
              <a:rPr lang="en-US" sz="2200" dirty="0" err="1"/>
              <a:t>isobutane</a:t>
            </a:r>
            <a:r>
              <a:rPr lang="en-US" sz="2200" dirty="0"/>
              <a:t> into highly branched C5–C12 </a:t>
            </a:r>
            <a:r>
              <a:rPr lang="en-US" sz="2200" dirty="0" err="1"/>
              <a:t>isoparaffins</a:t>
            </a:r>
            <a:r>
              <a:rPr lang="en-US" sz="1800" b="1" dirty="0"/>
              <a:t>)</a:t>
            </a:r>
            <a:endParaRPr lang="en-US" b="1" dirty="0"/>
          </a:p>
        </p:txBody>
      </p:sp>
      <p:sp>
        <p:nvSpPr>
          <p:cNvPr id="3" name="Content Placeholder 2"/>
          <p:cNvSpPr>
            <a:spLocks noGrp="1"/>
          </p:cNvSpPr>
          <p:nvPr>
            <p:ph idx="1"/>
          </p:nvPr>
        </p:nvSpPr>
        <p:spPr>
          <a:xfrm>
            <a:off x="1524000" y="1676400"/>
            <a:ext cx="9144000" cy="5105400"/>
          </a:xfrm>
        </p:spPr>
        <p:txBody>
          <a:bodyPr>
            <a:normAutofit fontScale="92500" lnSpcReduction="20000"/>
          </a:bodyPr>
          <a:lstStyle/>
          <a:p>
            <a:pPr algn="just"/>
            <a:r>
              <a:rPr lang="en-US" dirty="0"/>
              <a:t> In petroleum refining  alkylation means the reaction of low molecular weight olefins with an </a:t>
            </a:r>
            <a:r>
              <a:rPr lang="en-US" dirty="0" err="1"/>
              <a:t>isoparaffin</a:t>
            </a:r>
            <a:r>
              <a:rPr lang="en-US" dirty="0"/>
              <a:t> to form higher molecular weight </a:t>
            </a:r>
            <a:r>
              <a:rPr lang="en-US" dirty="0" err="1"/>
              <a:t>isoparaffins</a:t>
            </a:r>
            <a:endParaRPr lang="en-US" dirty="0"/>
          </a:p>
          <a:p>
            <a:pPr algn="just"/>
            <a:r>
              <a:rPr lang="en-US" dirty="0">
                <a:solidFill>
                  <a:srgbClr val="0070C0"/>
                </a:solidFill>
              </a:rPr>
              <a:t>Alkylation can take place at high temperatures and pressures without catalysts, but alkylation is conducted in the presence of either sulfuric or hydrofluoric acid as catalyst at a low temperature</a:t>
            </a:r>
          </a:p>
          <a:p>
            <a:pPr algn="just"/>
            <a:r>
              <a:rPr lang="en-US" dirty="0"/>
              <a:t>With sulfuric acid it is necessary to carry out the reactions at 40 to 70°F </a:t>
            </a:r>
            <a:r>
              <a:rPr lang="en-US" dirty="0">
                <a:solidFill>
                  <a:srgbClr val="FF0000"/>
                </a:solidFill>
              </a:rPr>
              <a:t>(5 to 21°C) </a:t>
            </a:r>
            <a:r>
              <a:rPr lang="en-US" dirty="0"/>
              <a:t>or lower because the sulfuric acid is much more sensitive to temperature. Also it produces tar and SO</a:t>
            </a:r>
            <a:r>
              <a:rPr lang="en-US" baseline="-25000" dirty="0"/>
              <a:t>2</a:t>
            </a:r>
          </a:p>
          <a:p>
            <a:r>
              <a:rPr lang="en-US" dirty="0">
                <a:solidFill>
                  <a:srgbClr val="0070C0"/>
                </a:solidFill>
              </a:rPr>
              <a:t>For anhydrous hydrofluoric acid catalyst, the temperature is usually limited to 100°F </a:t>
            </a:r>
            <a:r>
              <a:rPr lang="en-US" dirty="0">
                <a:solidFill>
                  <a:srgbClr val="FF0000"/>
                </a:solidFill>
              </a:rPr>
              <a:t>(38°C</a:t>
            </a:r>
            <a:r>
              <a:rPr lang="en-US" dirty="0">
                <a:solidFill>
                  <a:srgbClr val="0070C0"/>
                </a:solidFill>
              </a:rPr>
              <a:t>) or below.</a:t>
            </a:r>
            <a:br>
              <a:rPr lang="en-US" dirty="0"/>
            </a:b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B5BA-0805-41AA-B7DB-033CC4040BBA}"/>
              </a:ext>
            </a:extLst>
          </p:cNvPr>
          <p:cNvSpPr>
            <a:spLocks noGrp="1"/>
          </p:cNvSpPr>
          <p:nvPr>
            <p:ph type="title"/>
          </p:nvPr>
        </p:nvSpPr>
        <p:spPr>
          <a:xfrm>
            <a:off x="1981200" y="274638"/>
            <a:ext cx="8229600" cy="639762"/>
          </a:xfrm>
        </p:spPr>
        <p:txBody>
          <a:bodyPr>
            <a:normAutofit fontScale="90000"/>
          </a:bodyPr>
          <a:lstStyle/>
          <a:p>
            <a:r>
              <a:rPr lang="en-US" b="1" dirty="0">
                <a:solidFill>
                  <a:srgbClr val="00B050"/>
                </a:solidFill>
              </a:rPr>
              <a:t>Key Properties of Base Oils</a:t>
            </a:r>
            <a:br>
              <a:rPr lang="en-US" sz="1400" b="1" dirty="0">
                <a:solidFill>
                  <a:srgbClr val="00B050"/>
                </a:solidFill>
              </a:rPr>
            </a:br>
            <a:endParaRPr lang="en-US" sz="3600" dirty="0">
              <a:solidFill>
                <a:srgbClr val="00B050"/>
              </a:solidFill>
            </a:endParaRPr>
          </a:p>
        </p:txBody>
      </p:sp>
      <p:sp>
        <p:nvSpPr>
          <p:cNvPr id="4" name="Slide Number Placeholder 3">
            <a:extLst>
              <a:ext uri="{FF2B5EF4-FFF2-40B4-BE49-F238E27FC236}">
                <a16:creationId xmlns:a16="http://schemas.microsoft.com/office/drawing/2014/main" id="{9E45021B-BE99-48DE-954A-9D6D1E1FCFA8}"/>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5" name="Rectangle 3">
            <a:extLst>
              <a:ext uri="{FF2B5EF4-FFF2-40B4-BE49-F238E27FC236}">
                <a16:creationId xmlns:a16="http://schemas.microsoft.com/office/drawing/2014/main" id="{C02D9322-C0A8-4337-898E-DDE56CE95B9B}"/>
              </a:ext>
            </a:extLst>
          </p:cNvPr>
          <p:cNvSpPr txBox="1">
            <a:spLocks noChangeArrowheads="1"/>
          </p:cNvSpPr>
          <p:nvPr/>
        </p:nvSpPr>
        <p:spPr>
          <a:xfrm>
            <a:off x="2017542" y="914400"/>
            <a:ext cx="8229600" cy="544195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altLang="en-US" sz="2800" dirty="0"/>
              <a:t>Viscosity- 	</a:t>
            </a:r>
            <a:r>
              <a:rPr lang="en-US" altLang="en-US" sz="2400" dirty="0">
                <a:solidFill>
                  <a:srgbClr val="C00000"/>
                </a:solidFill>
              </a:rPr>
              <a:t>As per Lube Oil Grades</a:t>
            </a:r>
            <a:endParaRPr lang="en-US" altLang="en-US" sz="2800" dirty="0">
              <a:solidFill>
                <a:srgbClr val="C00000"/>
              </a:solidFill>
            </a:endParaRPr>
          </a:p>
          <a:p>
            <a:r>
              <a:rPr lang="en-US" altLang="en-US" sz="2800" dirty="0"/>
              <a:t>Viscosity Index-	</a:t>
            </a:r>
            <a:r>
              <a:rPr lang="en-US" altLang="en-US" sz="2400" dirty="0">
                <a:solidFill>
                  <a:srgbClr val="C00000"/>
                </a:solidFill>
              </a:rPr>
              <a:t>Desired High</a:t>
            </a:r>
            <a:endParaRPr lang="en-US" altLang="en-US" sz="2800" dirty="0">
              <a:solidFill>
                <a:srgbClr val="C00000"/>
              </a:solidFill>
            </a:endParaRPr>
          </a:p>
          <a:p>
            <a:r>
              <a:rPr lang="en-US" altLang="en-US" sz="2800" dirty="0"/>
              <a:t>Pour point-	</a:t>
            </a:r>
            <a:r>
              <a:rPr lang="en-US" altLang="en-US" sz="2400" dirty="0">
                <a:solidFill>
                  <a:srgbClr val="C00000"/>
                </a:solidFill>
              </a:rPr>
              <a:t>Desired Low</a:t>
            </a:r>
            <a:endParaRPr lang="en-US" altLang="en-US" sz="2800" dirty="0">
              <a:solidFill>
                <a:srgbClr val="C00000"/>
              </a:solidFill>
            </a:endParaRPr>
          </a:p>
          <a:p>
            <a:r>
              <a:rPr lang="en-US" altLang="en-US" sz="2800" dirty="0" err="1"/>
              <a:t>Colour</a:t>
            </a:r>
            <a:r>
              <a:rPr lang="en-US" altLang="en-US" sz="2800" dirty="0"/>
              <a:t>-		</a:t>
            </a:r>
            <a:r>
              <a:rPr lang="en-US" altLang="en-US" sz="2400" dirty="0">
                <a:solidFill>
                  <a:srgbClr val="C00000"/>
                </a:solidFill>
              </a:rPr>
              <a:t>Desired bright and Clear</a:t>
            </a:r>
            <a:endParaRPr lang="en-US" altLang="en-US" sz="2800" dirty="0">
              <a:solidFill>
                <a:srgbClr val="C00000"/>
              </a:solidFill>
            </a:endParaRPr>
          </a:p>
          <a:p>
            <a:endParaRPr lang="en-US" altLang="en-US" sz="2800" dirty="0"/>
          </a:p>
          <a:p>
            <a:r>
              <a:rPr lang="en-US" altLang="en-US" sz="2800" dirty="0"/>
              <a:t>Flash point-	</a:t>
            </a:r>
            <a:r>
              <a:rPr lang="en-US" altLang="en-US" sz="2400" dirty="0">
                <a:solidFill>
                  <a:srgbClr val="C00000"/>
                </a:solidFill>
              </a:rPr>
              <a:t>Desired High</a:t>
            </a:r>
            <a:endParaRPr lang="en-US" altLang="en-US" sz="2800" dirty="0">
              <a:solidFill>
                <a:srgbClr val="C00000"/>
              </a:solidFill>
            </a:endParaRPr>
          </a:p>
          <a:p>
            <a:r>
              <a:rPr lang="en-US" altLang="en-US" sz="2800" dirty="0"/>
              <a:t>Volatility-		</a:t>
            </a:r>
            <a:r>
              <a:rPr lang="en-US" altLang="en-US" sz="2400" dirty="0">
                <a:solidFill>
                  <a:srgbClr val="C00000"/>
                </a:solidFill>
              </a:rPr>
              <a:t>Desired low</a:t>
            </a:r>
            <a:endParaRPr lang="en-US" altLang="en-US" sz="2800" dirty="0">
              <a:solidFill>
                <a:srgbClr val="C00000"/>
              </a:solidFill>
            </a:endParaRPr>
          </a:p>
          <a:p>
            <a:r>
              <a:rPr lang="en-US" altLang="en-US" sz="2800" dirty="0"/>
              <a:t>Oxidative &amp; Thermal Stability- </a:t>
            </a:r>
            <a:r>
              <a:rPr lang="en-US" altLang="en-US" sz="2400" dirty="0">
                <a:solidFill>
                  <a:srgbClr val="C00000"/>
                </a:solidFill>
              </a:rPr>
              <a:t>Desired High</a:t>
            </a:r>
            <a:endParaRPr lang="en-US" altLang="en-US" sz="2800" dirty="0">
              <a:solidFill>
                <a:srgbClr val="C00000"/>
              </a:solidFill>
            </a:endParaRPr>
          </a:p>
        </p:txBody>
      </p:sp>
    </p:spTree>
    <p:extLst>
      <p:ext uri="{BB962C8B-B14F-4D97-AF65-F5344CB8AC3E}">
        <p14:creationId xmlns:p14="http://schemas.microsoft.com/office/powerpoint/2010/main" val="766810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36BB91-3C52-40FD-B337-FD65D9721C0B}"/>
              </a:ext>
            </a:extLst>
          </p:cNvPr>
          <p:cNvSpPr txBox="1">
            <a:spLocks noChangeArrowheads="1"/>
          </p:cNvSpPr>
          <p:nvPr/>
        </p:nvSpPr>
        <p:spPr>
          <a:xfrm>
            <a:off x="2919046" y="176213"/>
            <a:ext cx="77724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sz="4000" dirty="0"/>
              <a:t>Lube Composition and Properties</a:t>
            </a:r>
          </a:p>
        </p:txBody>
      </p:sp>
      <p:sp>
        <p:nvSpPr>
          <p:cNvPr id="4" name="Rectangle 5">
            <a:extLst>
              <a:ext uri="{FF2B5EF4-FFF2-40B4-BE49-F238E27FC236}">
                <a16:creationId xmlns:a16="http://schemas.microsoft.com/office/drawing/2014/main" id="{4CCAA98B-6C14-477D-B0D3-E3CD58B43232}"/>
              </a:ext>
            </a:extLst>
          </p:cNvPr>
          <p:cNvSpPr>
            <a:spLocks noChangeArrowheads="1"/>
          </p:cNvSpPr>
          <p:nvPr/>
        </p:nvSpPr>
        <p:spPr bwMode="auto">
          <a:xfrm>
            <a:off x="3390901" y="1941514"/>
            <a:ext cx="6588125" cy="41608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 name="Freeform 7">
            <a:extLst>
              <a:ext uri="{FF2B5EF4-FFF2-40B4-BE49-F238E27FC236}">
                <a16:creationId xmlns:a16="http://schemas.microsoft.com/office/drawing/2014/main" id="{06217353-3030-4165-8655-C4B0DB23CFE0}"/>
              </a:ext>
            </a:extLst>
          </p:cNvPr>
          <p:cNvSpPr>
            <a:spLocks/>
          </p:cNvSpPr>
          <p:nvPr/>
        </p:nvSpPr>
        <p:spPr bwMode="auto">
          <a:xfrm>
            <a:off x="3390900" y="1943101"/>
            <a:ext cx="6605588" cy="766763"/>
          </a:xfrm>
          <a:custGeom>
            <a:avLst/>
            <a:gdLst>
              <a:gd name="T0" fmla="*/ 0 w 4161"/>
              <a:gd name="T1" fmla="*/ 0 h 541"/>
              <a:gd name="T2" fmla="*/ 0 w 4161"/>
              <a:gd name="T3" fmla="*/ 541 h 541"/>
              <a:gd name="T4" fmla="*/ 4161 w 4161"/>
              <a:gd name="T5" fmla="*/ 353 h 541"/>
              <a:gd name="T6" fmla="*/ 4161 w 4161"/>
              <a:gd name="T7" fmla="*/ 0 h 541"/>
              <a:gd name="T8" fmla="*/ 0 w 4161"/>
              <a:gd name="T9" fmla="*/ 0 h 541"/>
            </a:gdLst>
            <a:ahLst/>
            <a:cxnLst>
              <a:cxn ang="0">
                <a:pos x="T0" y="T1"/>
              </a:cxn>
              <a:cxn ang="0">
                <a:pos x="T2" y="T3"/>
              </a:cxn>
              <a:cxn ang="0">
                <a:pos x="T4" y="T5"/>
              </a:cxn>
              <a:cxn ang="0">
                <a:pos x="T6" y="T7"/>
              </a:cxn>
              <a:cxn ang="0">
                <a:pos x="T8" y="T9"/>
              </a:cxn>
            </a:cxnLst>
            <a:rect l="0" t="0" r="r" b="b"/>
            <a:pathLst>
              <a:path w="4161" h="541">
                <a:moveTo>
                  <a:pt x="0" y="0"/>
                </a:moveTo>
                <a:lnTo>
                  <a:pt x="0" y="541"/>
                </a:lnTo>
                <a:lnTo>
                  <a:pt x="4161" y="353"/>
                </a:lnTo>
                <a:lnTo>
                  <a:pt x="4161" y="0"/>
                </a:lnTo>
                <a:lnTo>
                  <a:pt x="0" y="0"/>
                </a:lnTo>
                <a:close/>
              </a:path>
            </a:pathLst>
          </a:custGeom>
          <a:solidFill>
            <a:srgbClr val="FFFF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 name="Freeform 8">
            <a:extLst>
              <a:ext uri="{FF2B5EF4-FFF2-40B4-BE49-F238E27FC236}">
                <a16:creationId xmlns:a16="http://schemas.microsoft.com/office/drawing/2014/main" id="{56B3E9F2-8F83-4BAC-A3BB-B5796E8B6E40}"/>
              </a:ext>
            </a:extLst>
          </p:cNvPr>
          <p:cNvSpPr>
            <a:spLocks/>
          </p:cNvSpPr>
          <p:nvPr/>
        </p:nvSpPr>
        <p:spPr bwMode="auto">
          <a:xfrm>
            <a:off x="3390900" y="2405064"/>
            <a:ext cx="6605588" cy="1082675"/>
          </a:xfrm>
          <a:custGeom>
            <a:avLst/>
            <a:gdLst>
              <a:gd name="T0" fmla="*/ 0 w 4161"/>
              <a:gd name="T1" fmla="*/ 188 h 658"/>
              <a:gd name="T2" fmla="*/ 0 w 4161"/>
              <a:gd name="T3" fmla="*/ 658 h 658"/>
              <a:gd name="T4" fmla="*/ 4161 w 4161"/>
              <a:gd name="T5" fmla="*/ 400 h 658"/>
              <a:gd name="T6" fmla="*/ 4161 w 4161"/>
              <a:gd name="T7" fmla="*/ 0 h 658"/>
              <a:gd name="T8" fmla="*/ 0 w 4161"/>
              <a:gd name="T9" fmla="*/ 188 h 658"/>
            </a:gdLst>
            <a:ahLst/>
            <a:cxnLst>
              <a:cxn ang="0">
                <a:pos x="T0" y="T1"/>
              </a:cxn>
              <a:cxn ang="0">
                <a:pos x="T2" y="T3"/>
              </a:cxn>
              <a:cxn ang="0">
                <a:pos x="T4" y="T5"/>
              </a:cxn>
              <a:cxn ang="0">
                <a:pos x="T6" y="T7"/>
              </a:cxn>
              <a:cxn ang="0">
                <a:pos x="T8" y="T9"/>
              </a:cxn>
            </a:cxnLst>
            <a:rect l="0" t="0" r="r" b="b"/>
            <a:pathLst>
              <a:path w="4161" h="658">
                <a:moveTo>
                  <a:pt x="0" y="188"/>
                </a:moveTo>
                <a:lnTo>
                  <a:pt x="0" y="658"/>
                </a:lnTo>
                <a:lnTo>
                  <a:pt x="4161" y="400"/>
                </a:lnTo>
                <a:lnTo>
                  <a:pt x="4161" y="0"/>
                </a:lnTo>
                <a:lnTo>
                  <a:pt x="0" y="188"/>
                </a:lnTo>
                <a:close/>
              </a:path>
            </a:pathLst>
          </a:custGeom>
          <a:solidFill>
            <a:schemeClr val="tx2"/>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7" name="Freeform 9">
            <a:extLst>
              <a:ext uri="{FF2B5EF4-FFF2-40B4-BE49-F238E27FC236}">
                <a16:creationId xmlns:a16="http://schemas.microsoft.com/office/drawing/2014/main" id="{25EAEBA9-E8FF-4FB9-879F-01CD0941530F}"/>
              </a:ext>
            </a:extLst>
          </p:cNvPr>
          <p:cNvSpPr>
            <a:spLocks/>
          </p:cNvSpPr>
          <p:nvPr/>
        </p:nvSpPr>
        <p:spPr bwMode="auto">
          <a:xfrm>
            <a:off x="3390900" y="3057525"/>
            <a:ext cx="6605588" cy="1100138"/>
          </a:xfrm>
          <a:custGeom>
            <a:avLst/>
            <a:gdLst>
              <a:gd name="T0" fmla="*/ 0 w 4161"/>
              <a:gd name="T1" fmla="*/ 282 h 752"/>
              <a:gd name="T2" fmla="*/ 0 w 4161"/>
              <a:gd name="T3" fmla="*/ 752 h 752"/>
              <a:gd name="T4" fmla="*/ 4161 w 4161"/>
              <a:gd name="T5" fmla="*/ 447 h 752"/>
              <a:gd name="T6" fmla="*/ 4161 w 4161"/>
              <a:gd name="T7" fmla="*/ 0 h 752"/>
              <a:gd name="T8" fmla="*/ 0 w 4161"/>
              <a:gd name="T9" fmla="*/ 282 h 752"/>
            </a:gdLst>
            <a:ahLst/>
            <a:cxnLst>
              <a:cxn ang="0">
                <a:pos x="T0" y="T1"/>
              </a:cxn>
              <a:cxn ang="0">
                <a:pos x="T2" y="T3"/>
              </a:cxn>
              <a:cxn ang="0">
                <a:pos x="T4" y="T5"/>
              </a:cxn>
              <a:cxn ang="0">
                <a:pos x="T6" y="T7"/>
              </a:cxn>
              <a:cxn ang="0">
                <a:pos x="T8" y="T9"/>
              </a:cxn>
            </a:cxnLst>
            <a:rect l="0" t="0" r="r" b="b"/>
            <a:pathLst>
              <a:path w="4161" h="752">
                <a:moveTo>
                  <a:pt x="0" y="282"/>
                </a:moveTo>
                <a:lnTo>
                  <a:pt x="0" y="752"/>
                </a:lnTo>
                <a:lnTo>
                  <a:pt x="4161" y="447"/>
                </a:lnTo>
                <a:lnTo>
                  <a:pt x="4161" y="0"/>
                </a:lnTo>
                <a:lnTo>
                  <a:pt x="0" y="282"/>
                </a:lnTo>
                <a:close/>
              </a:path>
            </a:pathLst>
          </a:custGeom>
          <a:solidFill>
            <a:srgbClr val="C676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8" name="Freeform 10">
            <a:extLst>
              <a:ext uri="{FF2B5EF4-FFF2-40B4-BE49-F238E27FC236}">
                <a16:creationId xmlns:a16="http://schemas.microsoft.com/office/drawing/2014/main" id="{72004FBB-3036-4C38-A3F1-5A416D6DE3E1}"/>
              </a:ext>
            </a:extLst>
          </p:cNvPr>
          <p:cNvSpPr>
            <a:spLocks/>
          </p:cNvSpPr>
          <p:nvPr/>
        </p:nvSpPr>
        <p:spPr bwMode="auto">
          <a:xfrm>
            <a:off x="3390900" y="3711576"/>
            <a:ext cx="6605588" cy="969963"/>
          </a:xfrm>
          <a:custGeom>
            <a:avLst/>
            <a:gdLst>
              <a:gd name="T0" fmla="*/ 0 w 4161"/>
              <a:gd name="T1" fmla="*/ 282 h 670"/>
              <a:gd name="T2" fmla="*/ 0 w 4161"/>
              <a:gd name="T3" fmla="*/ 670 h 670"/>
              <a:gd name="T4" fmla="*/ 4161 w 4161"/>
              <a:gd name="T5" fmla="*/ 470 h 670"/>
              <a:gd name="T6" fmla="*/ 4161 w 4161"/>
              <a:gd name="T7" fmla="*/ 0 h 670"/>
              <a:gd name="T8" fmla="*/ 0 w 4161"/>
              <a:gd name="T9" fmla="*/ 282 h 670"/>
            </a:gdLst>
            <a:ahLst/>
            <a:cxnLst>
              <a:cxn ang="0">
                <a:pos x="T0" y="T1"/>
              </a:cxn>
              <a:cxn ang="0">
                <a:pos x="T2" y="T3"/>
              </a:cxn>
              <a:cxn ang="0">
                <a:pos x="T4" y="T5"/>
              </a:cxn>
              <a:cxn ang="0">
                <a:pos x="T6" y="T7"/>
              </a:cxn>
              <a:cxn ang="0">
                <a:pos x="T8" y="T9"/>
              </a:cxn>
            </a:cxnLst>
            <a:rect l="0" t="0" r="r" b="b"/>
            <a:pathLst>
              <a:path w="4161" h="670">
                <a:moveTo>
                  <a:pt x="0" y="282"/>
                </a:moveTo>
                <a:lnTo>
                  <a:pt x="0" y="670"/>
                </a:lnTo>
                <a:lnTo>
                  <a:pt x="4161" y="470"/>
                </a:lnTo>
                <a:lnTo>
                  <a:pt x="4161" y="0"/>
                </a:lnTo>
                <a:lnTo>
                  <a:pt x="0" y="282"/>
                </a:lnTo>
                <a:close/>
              </a:path>
            </a:pathLst>
          </a:custGeom>
          <a:solidFill>
            <a:schemeClr val="hlink"/>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 name="Freeform 12">
            <a:extLst>
              <a:ext uri="{FF2B5EF4-FFF2-40B4-BE49-F238E27FC236}">
                <a16:creationId xmlns:a16="http://schemas.microsoft.com/office/drawing/2014/main" id="{2BB72D8B-1432-4399-90E3-85046284A90F}"/>
              </a:ext>
            </a:extLst>
          </p:cNvPr>
          <p:cNvSpPr>
            <a:spLocks/>
          </p:cNvSpPr>
          <p:nvPr/>
        </p:nvSpPr>
        <p:spPr bwMode="auto">
          <a:xfrm>
            <a:off x="3390900" y="4310063"/>
            <a:ext cx="6605588" cy="876300"/>
          </a:xfrm>
          <a:custGeom>
            <a:avLst/>
            <a:gdLst>
              <a:gd name="T0" fmla="*/ 0 w 4161"/>
              <a:gd name="T1" fmla="*/ 200 h 482"/>
              <a:gd name="T2" fmla="*/ 0 w 4161"/>
              <a:gd name="T3" fmla="*/ 482 h 482"/>
              <a:gd name="T4" fmla="*/ 4161 w 4161"/>
              <a:gd name="T5" fmla="*/ 365 h 482"/>
              <a:gd name="T6" fmla="*/ 4161 w 4161"/>
              <a:gd name="T7" fmla="*/ 0 h 482"/>
              <a:gd name="T8" fmla="*/ 0 w 4161"/>
              <a:gd name="T9" fmla="*/ 200 h 482"/>
            </a:gdLst>
            <a:ahLst/>
            <a:cxnLst>
              <a:cxn ang="0">
                <a:pos x="T0" y="T1"/>
              </a:cxn>
              <a:cxn ang="0">
                <a:pos x="T2" y="T3"/>
              </a:cxn>
              <a:cxn ang="0">
                <a:pos x="T4" y="T5"/>
              </a:cxn>
              <a:cxn ang="0">
                <a:pos x="T6" y="T7"/>
              </a:cxn>
              <a:cxn ang="0">
                <a:pos x="T8" y="T9"/>
              </a:cxn>
            </a:cxnLst>
            <a:rect l="0" t="0" r="r" b="b"/>
            <a:pathLst>
              <a:path w="4161" h="482">
                <a:moveTo>
                  <a:pt x="0" y="200"/>
                </a:moveTo>
                <a:lnTo>
                  <a:pt x="0" y="482"/>
                </a:lnTo>
                <a:lnTo>
                  <a:pt x="4161" y="365"/>
                </a:lnTo>
                <a:lnTo>
                  <a:pt x="4161" y="0"/>
                </a:lnTo>
                <a:lnTo>
                  <a:pt x="0" y="200"/>
                </a:lnTo>
                <a:close/>
              </a:path>
            </a:pathLst>
          </a:custGeom>
          <a:solidFill>
            <a:srgbClr val="31750B"/>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0" name="Freeform 13">
            <a:extLst>
              <a:ext uri="{FF2B5EF4-FFF2-40B4-BE49-F238E27FC236}">
                <a16:creationId xmlns:a16="http://schemas.microsoft.com/office/drawing/2014/main" id="{47A67315-4C97-4C0E-ACB0-8FA4DBB9879E}"/>
              </a:ext>
            </a:extLst>
          </p:cNvPr>
          <p:cNvSpPr>
            <a:spLocks/>
          </p:cNvSpPr>
          <p:nvPr/>
        </p:nvSpPr>
        <p:spPr bwMode="auto">
          <a:xfrm>
            <a:off x="3390900" y="4964113"/>
            <a:ext cx="6605588" cy="671512"/>
          </a:xfrm>
          <a:custGeom>
            <a:avLst/>
            <a:gdLst>
              <a:gd name="T0" fmla="*/ 0 w 4161"/>
              <a:gd name="T1" fmla="*/ 117 h 376"/>
              <a:gd name="T2" fmla="*/ 0 w 4161"/>
              <a:gd name="T3" fmla="*/ 376 h 376"/>
              <a:gd name="T4" fmla="*/ 4161 w 4161"/>
              <a:gd name="T5" fmla="*/ 329 h 376"/>
              <a:gd name="T6" fmla="*/ 4161 w 4161"/>
              <a:gd name="T7" fmla="*/ 0 h 376"/>
              <a:gd name="T8" fmla="*/ 0 w 4161"/>
              <a:gd name="T9" fmla="*/ 117 h 376"/>
            </a:gdLst>
            <a:ahLst/>
            <a:cxnLst>
              <a:cxn ang="0">
                <a:pos x="T0" y="T1"/>
              </a:cxn>
              <a:cxn ang="0">
                <a:pos x="T2" y="T3"/>
              </a:cxn>
              <a:cxn ang="0">
                <a:pos x="T4" y="T5"/>
              </a:cxn>
              <a:cxn ang="0">
                <a:pos x="T6" y="T7"/>
              </a:cxn>
              <a:cxn ang="0">
                <a:pos x="T8" y="T9"/>
              </a:cxn>
            </a:cxnLst>
            <a:rect l="0" t="0" r="r" b="b"/>
            <a:pathLst>
              <a:path w="4161" h="376">
                <a:moveTo>
                  <a:pt x="0" y="117"/>
                </a:moveTo>
                <a:lnTo>
                  <a:pt x="0" y="376"/>
                </a:lnTo>
                <a:lnTo>
                  <a:pt x="4161" y="329"/>
                </a:lnTo>
                <a:lnTo>
                  <a:pt x="4161" y="0"/>
                </a:lnTo>
                <a:lnTo>
                  <a:pt x="0" y="117"/>
                </a:lnTo>
                <a:close/>
              </a:path>
            </a:pathLst>
          </a:custGeom>
          <a:solidFill>
            <a:srgbClr val="0050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1" name="Freeform 14">
            <a:extLst>
              <a:ext uri="{FF2B5EF4-FFF2-40B4-BE49-F238E27FC236}">
                <a16:creationId xmlns:a16="http://schemas.microsoft.com/office/drawing/2014/main" id="{5299A4EC-BF72-444D-A9B5-BDE1CA85AE66}"/>
              </a:ext>
            </a:extLst>
          </p:cNvPr>
          <p:cNvSpPr>
            <a:spLocks/>
          </p:cNvSpPr>
          <p:nvPr/>
        </p:nvSpPr>
        <p:spPr bwMode="auto">
          <a:xfrm>
            <a:off x="3390901" y="5541964"/>
            <a:ext cx="6588125" cy="579437"/>
          </a:xfrm>
          <a:custGeom>
            <a:avLst/>
            <a:gdLst>
              <a:gd name="T0" fmla="*/ 0 w 4150"/>
              <a:gd name="T1" fmla="*/ 47 h 353"/>
              <a:gd name="T2" fmla="*/ 0 w 4150"/>
              <a:gd name="T3" fmla="*/ 353 h 353"/>
              <a:gd name="T4" fmla="*/ 4150 w 4150"/>
              <a:gd name="T5" fmla="*/ 353 h 353"/>
              <a:gd name="T6" fmla="*/ 4150 w 4150"/>
              <a:gd name="T7" fmla="*/ 0 h 353"/>
              <a:gd name="T8" fmla="*/ 0 w 4150"/>
              <a:gd name="T9" fmla="*/ 47 h 353"/>
            </a:gdLst>
            <a:ahLst/>
            <a:cxnLst>
              <a:cxn ang="0">
                <a:pos x="T0" y="T1"/>
              </a:cxn>
              <a:cxn ang="0">
                <a:pos x="T2" y="T3"/>
              </a:cxn>
              <a:cxn ang="0">
                <a:pos x="T4" y="T5"/>
              </a:cxn>
              <a:cxn ang="0">
                <a:pos x="T6" y="T7"/>
              </a:cxn>
              <a:cxn ang="0">
                <a:pos x="T8" y="T9"/>
              </a:cxn>
            </a:cxnLst>
            <a:rect l="0" t="0" r="r" b="b"/>
            <a:pathLst>
              <a:path w="4150" h="353">
                <a:moveTo>
                  <a:pt x="0" y="47"/>
                </a:moveTo>
                <a:lnTo>
                  <a:pt x="0" y="353"/>
                </a:lnTo>
                <a:lnTo>
                  <a:pt x="4150" y="353"/>
                </a:lnTo>
                <a:lnTo>
                  <a:pt x="4150" y="0"/>
                </a:lnTo>
                <a:lnTo>
                  <a:pt x="0" y="47"/>
                </a:lnTo>
                <a:close/>
              </a:path>
            </a:pathLst>
          </a:custGeom>
          <a:solidFill>
            <a:srgbClr val="002200"/>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2" name="Text Box 16">
            <a:extLst>
              <a:ext uri="{FF2B5EF4-FFF2-40B4-BE49-F238E27FC236}">
                <a16:creationId xmlns:a16="http://schemas.microsoft.com/office/drawing/2014/main" id="{C7D30164-8813-41E9-AB8F-4749CCA6DD91}"/>
              </a:ext>
            </a:extLst>
          </p:cNvPr>
          <p:cNvSpPr txBox="1">
            <a:spLocks noChangeArrowheads="1"/>
          </p:cNvSpPr>
          <p:nvPr/>
        </p:nvSpPr>
        <p:spPr bwMode="auto">
          <a:xfrm>
            <a:off x="4305300" y="2109789"/>
            <a:ext cx="2687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solidFill>
                  <a:srgbClr val="FF0000"/>
                </a:solidFill>
                <a:latin typeface="Arial" panose="020B0604020202020204" pitchFamily="34" charset="0"/>
              </a:rPr>
              <a:t>n - Paraffins</a:t>
            </a:r>
          </a:p>
        </p:txBody>
      </p:sp>
      <p:sp>
        <p:nvSpPr>
          <p:cNvPr id="13" name="Text Box 17">
            <a:extLst>
              <a:ext uri="{FF2B5EF4-FFF2-40B4-BE49-F238E27FC236}">
                <a16:creationId xmlns:a16="http://schemas.microsoft.com/office/drawing/2014/main" id="{9DDF6197-17FD-4D04-AB28-E14AB17497DF}"/>
              </a:ext>
            </a:extLst>
          </p:cNvPr>
          <p:cNvSpPr txBox="1">
            <a:spLocks noChangeArrowheads="1"/>
          </p:cNvSpPr>
          <p:nvPr/>
        </p:nvSpPr>
        <p:spPr bwMode="auto">
          <a:xfrm>
            <a:off x="4325066" y="2820989"/>
            <a:ext cx="2687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err="1">
                <a:solidFill>
                  <a:schemeClr val="bg1"/>
                </a:solidFill>
                <a:latin typeface="Arial" panose="020B0604020202020204" pitchFamily="34" charset="0"/>
              </a:rPr>
              <a:t>i</a:t>
            </a:r>
            <a:r>
              <a:rPr lang="en-US" altLang="en-US" sz="2000" b="1" dirty="0">
                <a:solidFill>
                  <a:schemeClr val="bg1"/>
                </a:solidFill>
                <a:latin typeface="Arial" panose="020B0604020202020204" pitchFamily="34" charset="0"/>
              </a:rPr>
              <a:t> - Paraffins</a:t>
            </a:r>
          </a:p>
        </p:txBody>
      </p:sp>
      <p:sp>
        <p:nvSpPr>
          <p:cNvPr id="14" name="Text Box 18">
            <a:extLst>
              <a:ext uri="{FF2B5EF4-FFF2-40B4-BE49-F238E27FC236}">
                <a16:creationId xmlns:a16="http://schemas.microsoft.com/office/drawing/2014/main" id="{1C725B69-BFF2-4207-A854-7F1E36BD037E}"/>
              </a:ext>
            </a:extLst>
          </p:cNvPr>
          <p:cNvSpPr txBox="1">
            <a:spLocks noChangeArrowheads="1"/>
          </p:cNvSpPr>
          <p:nvPr/>
        </p:nvSpPr>
        <p:spPr bwMode="auto">
          <a:xfrm>
            <a:off x="4329114" y="3516314"/>
            <a:ext cx="2687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FCF8EE"/>
                </a:solidFill>
                <a:latin typeface="Arial" panose="020B0604020202020204" pitchFamily="34" charset="0"/>
              </a:rPr>
              <a:t>mono - Naphthenes</a:t>
            </a:r>
          </a:p>
        </p:txBody>
      </p:sp>
      <p:sp>
        <p:nvSpPr>
          <p:cNvPr id="15" name="Text Box 19">
            <a:extLst>
              <a:ext uri="{FF2B5EF4-FFF2-40B4-BE49-F238E27FC236}">
                <a16:creationId xmlns:a16="http://schemas.microsoft.com/office/drawing/2014/main" id="{14CB8B5C-1E80-41A1-9417-69EB034CCCBD}"/>
              </a:ext>
            </a:extLst>
          </p:cNvPr>
          <p:cNvSpPr txBox="1">
            <a:spLocks noChangeArrowheads="1"/>
          </p:cNvSpPr>
          <p:nvPr/>
        </p:nvSpPr>
        <p:spPr bwMode="auto">
          <a:xfrm>
            <a:off x="4295775" y="4079876"/>
            <a:ext cx="384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FCF8EE"/>
                </a:solidFill>
                <a:latin typeface="Arial" panose="020B0604020202020204" pitchFamily="34" charset="0"/>
              </a:rPr>
              <a:t>di &amp; higher Naphthenes</a:t>
            </a:r>
          </a:p>
        </p:txBody>
      </p:sp>
      <p:sp>
        <p:nvSpPr>
          <p:cNvPr id="16" name="Text Box 20">
            <a:extLst>
              <a:ext uri="{FF2B5EF4-FFF2-40B4-BE49-F238E27FC236}">
                <a16:creationId xmlns:a16="http://schemas.microsoft.com/office/drawing/2014/main" id="{A8433410-D80D-4490-845A-31954DB01FD1}"/>
              </a:ext>
            </a:extLst>
          </p:cNvPr>
          <p:cNvSpPr txBox="1">
            <a:spLocks noChangeArrowheads="1"/>
          </p:cNvSpPr>
          <p:nvPr/>
        </p:nvSpPr>
        <p:spPr bwMode="auto">
          <a:xfrm>
            <a:off x="7299325" y="4564064"/>
            <a:ext cx="2687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FCF8EE"/>
                </a:solidFill>
                <a:latin typeface="Arial" panose="020B0604020202020204" pitchFamily="34" charset="0"/>
              </a:rPr>
              <a:t>mono - Aromatics</a:t>
            </a:r>
          </a:p>
        </p:txBody>
      </p:sp>
      <p:sp>
        <p:nvSpPr>
          <p:cNvPr id="17" name="Text Box 21">
            <a:extLst>
              <a:ext uri="{FF2B5EF4-FFF2-40B4-BE49-F238E27FC236}">
                <a16:creationId xmlns:a16="http://schemas.microsoft.com/office/drawing/2014/main" id="{C26E25B0-521F-4E89-991D-B2E604B8FCF1}"/>
              </a:ext>
            </a:extLst>
          </p:cNvPr>
          <p:cNvSpPr txBox="1">
            <a:spLocks noChangeArrowheads="1"/>
          </p:cNvSpPr>
          <p:nvPr/>
        </p:nvSpPr>
        <p:spPr bwMode="auto">
          <a:xfrm>
            <a:off x="7283450" y="5106989"/>
            <a:ext cx="2687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FCF8EE"/>
                </a:solidFill>
                <a:latin typeface="Arial" panose="020B0604020202020204" pitchFamily="34" charset="0"/>
              </a:rPr>
              <a:t>di - Aromatics</a:t>
            </a:r>
          </a:p>
        </p:txBody>
      </p:sp>
      <p:sp>
        <p:nvSpPr>
          <p:cNvPr id="18" name="Text Box 22">
            <a:extLst>
              <a:ext uri="{FF2B5EF4-FFF2-40B4-BE49-F238E27FC236}">
                <a16:creationId xmlns:a16="http://schemas.microsoft.com/office/drawing/2014/main" id="{DF646CDF-15AC-437E-ABCF-B5322F893992}"/>
              </a:ext>
            </a:extLst>
          </p:cNvPr>
          <p:cNvSpPr txBox="1">
            <a:spLocks noChangeArrowheads="1"/>
          </p:cNvSpPr>
          <p:nvPr/>
        </p:nvSpPr>
        <p:spPr bwMode="auto">
          <a:xfrm>
            <a:off x="6819901" y="5613401"/>
            <a:ext cx="315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FCF8EE"/>
                </a:solidFill>
                <a:latin typeface="Arial" panose="020B0604020202020204" pitchFamily="34" charset="0"/>
              </a:rPr>
              <a:t>tri  &amp; higher- Aromatics</a:t>
            </a:r>
          </a:p>
        </p:txBody>
      </p:sp>
      <p:sp>
        <p:nvSpPr>
          <p:cNvPr id="19" name="Line 23">
            <a:extLst>
              <a:ext uri="{FF2B5EF4-FFF2-40B4-BE49-F238E27FC236}">
                <a16:creationId xmlns:a16="http://schemas.microsoft.com/office/drawing/2014/main" id="{BD295423-0475-4137-9E1F-8779C41E52D1}"/>
              </a:ext>
            </a:extLst>
          </p:cNvPr>
          <p:cNvSpPr>
            <a:spLocks noChangeShapeType="1"/>
          </p:cNvSpPr>
          <p:nvPr/>
        </p:nvSpPr>
        <p:spPr bwMode="auto">
          <a:xfrm>
            <a:off x="6640514" y="6419850"/>
            <a:ext cx="1716087" cy="0"/>
          </a:xfrm>
          <a:prstGeom prst="line">
            <a:avLst/>
          </a:prstGeom>
          <a:noFill/>
          <a:ln w="76200">
            <a:solidFill>
              <a:srgbClr val="99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0" name="Text Box 24">
            <a:extLst>
              <a:ext uri="{FF2B5EF4-FFF2-40B4-BE49-F238E27FC236}">
                <a16:creationId xmlns:a16="http://schemas.microsoft.com/office/drawing/2014/main" id="{0A11ED3B-279F-4C61-A9C2-9ED483D82398}"/>
              </a:ext>
            </a:extLst>
          </p:cNvPr>
          <p:cNvSpPr txBox="1">
            <a:spLocks noChangeArrowheads="1"/>
          </p:cNvSpPr>
          <p:nvPr/>
        </p:nvSpPr>
        <p:spPr bwMode="auto">
          <a:xfrm>
            <a:off x="3881439" y="6203950"/>
            <a:ext cx="2687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800000"/>
                </a:solidFill>
                <a:latin typeface="Arial" panose="020B0604020202020204" pitchFamily="34" charset="0"/>
              </a:rPr>
              <a:t>Molecular weight</a:t>
            </a:r>
          </a:p>
        </p:txBody>
      </p:sp>
      <p:sp>
        <p:nvSpPr>
          <p:cNvPr id="21" name="Line 25">
            <a:extLst>
              <a:ext uri="{FF2B5EF4-FFF2-40B4-BE49-F238E27FC236}">
                <a16:creationId xmlns:a16="http://schemas.microsoft.com/office/drawing/2014/main" id="{E6909BDF-79EA-400A-A59F-0D0DA0BD9A07}"/>
              </a:ext>
            </a:extLst>
          </p:cNvPr>
          <p:cNvSpPr>
            <a:spLocks noChangeShapeType="1"/>
          </p:cNvSpPr>
          <p:nvPr/>
        </p:nvSpPr>
        <p:spPr bwMode="auto">
          <a:xfrm flipV="1">
            <a:off x="3414714" y="1778000"/>
            <a:ext cx="6473825" cy="19050"/>
          </a:xfrm>
          <a:prstGeom prst="line">
            <a:avLst/>
          </a:prstGeom>
          <a:noFill/>
          <a:ln w="76200">
            <a:solidFill>
              <a:srgbClr val="99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2" name="Text Box 26">
            <a:extLst>
              <a:ext uri="{FF2B5EF4-FFF2-40B4-BE49-F238E27FC236}">
                <a16:creationId xmlns:a16="http://schemas.microsoft.com/office/drawing/2014/main" id="{86E1E1E8-0DEF-42D2-9805-371A4F8C8C0D}"/>
              </a:ext>
            </a:extLst>
          </p:cNvPr>
          <p:cNvSpPr txBox="1">
            <a:spLocks noChangeArrowheads="1"/>
          </p:cNvSpPr>
          <p:nvPr/>
        </p:nvSpPr>
        <p:spPr bwMode="auto">
          <a:xfrm>
            <a:off x="2784476" y="1538288"/>
            <a:ext cx="7477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800000"/>
                </a:solidFill>
                <a:latin typeface="Arial" panose="020B0604020202020204" pitchFamily="34" charset="0"/>
              </a:rPr>
              <a:t>KV</a:t>
            </a:r>
          </a:p>
        </p:txBody>
      </p:sp>
      <p:sp>
        <p:nvSpPr>
          <p:cNvPr id="23" name="Line 28">
            <a:extLst>
              <a:ext uri="{FF2B5EF4-FFF2-40B4-BE49-F238E27FC236}">
                <a16:creationId xmlns:a16="http://schemas.microsoft.com/office/drawing/2014/main" id="{9CCAC8EC-B5D9-4CCF-BE1C-9FF65F743222}"/>
              </a:ext>
            </a:extLst>
          </p:cNvPr>
          <p:cNvSpPr>
            <a:spLocks noChangeShapeType="1"/>
          </p:cNvSpPr>
          <p:nvPr/>
        </p:nvSpPr>
        <p:spPr bwMode="auto">
          <a:xfrm flipH="1" flipV="1">
            <a:off x="3379789" y="1389063"/>
            <a:ext cx="6175375" cy="19050"/>
          </a:xfrm>
          <a:prstGeom prst="line">
            <a:avLst/>
          </a:prstGeom>
          <a:noFill/>
          <a:ln w="76200">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4" name="Text Box 29">
            <a:extLst>
              <a:ext uri="{FF2B5EF4-FFF2-40B4-BE49-F238E27FC236}">
                <a16:creationId xmlns:a16="http://schemas.microsoft.com/office/drawing/2014/main" id="{C173B42D-A2FD-40C6-B26E-F38F3FD82182}"/>
              </a:ext>
            </a:extLst>
          </p:cNvPr>
          <p:cNvSpPr txBox="1">
            <a:spLocks noChangeArrowheads="1"/>
          </p:cNvSpPr>
          <p:nvPr/>
        </p:nvSpPr>
        <p:spPr bwMode="auto">
          <a:xfrm>
            <a:off x="9542463" y="1133475"/>
            <a:ext cx="747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dirty="0">
                <a:latin typeface="Arial" panose="020B0604020202020204" pitchFamily="34" charset="0"/>
              </a:rPr>
              <a:t>VI</a:t>
            </a:r>
          </a:p>
        </p:txBody>
      </p:sp>
      <p:sp>
        <p:nvSpPr>
          <p:cNvPr id="25" name="Line 30">
            <a:extLst>
              <a:ext uri="{FF2B5EF4-FFF2-40B4-BE49-F238E27FC236}">
                <a16:creationId xmlns:a16="http://schemas.microsoft.com/office/drawing/2014/main" id="{A369C7CF-7138-41A1-B5A6-6E14B6E7AD52}"/>
              </a:ext>
            </a:extLst>
          </p:cNvPr>
          <p:cNvSpPr>
            <a:spLocks noChangeShapeType="1"/>
          </p:cNvSpPr>
          <p:nvPr/>
        </p:nvSpPr>
        <p:spPr bwMode="auto">
          <a:xfrm rot="16200000" flipV="1">
            <a:off x="8184357" y="4040982"/>
            <a:ext cx="4159250" cy="1587"/>
          </a:xfrm>
          <a:prstGeom prst="line">
            <a:avLst/>
          </a:prstGeom>
          <a:noFill/>
          <a:ln w="76200">
            <a:solidFill>
              <a:schemeClr val="tx2">
                <a:lumMod val="7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6" name="Text Box 31">
            <a:extLst>
              <a:ext uri="{FF2B5EF4-FFF2-40B4-BE49-F238E27FC236}">
                <a16:creationId xmlns:a16="http://schemas.microsoft.com/office/drawing/2014/main" id="{CCD4717C-8657-4B89-A892-C5C714A62C08}"/>
              </a:ext>
            </a:extLst>
          </p:cNvPr>
          <p:cNvSpPr txBox="1">
            <a:spLocks noChangeArrowheads="1"/>
          </p:cNvSpPr>
          <p:nvPr/>
        </p:nvSpPr>
        <p:spPr bwMode="auto">
          <a:xfrm>
            <a:off x="9640888" y="6073776"/>
            <a:ext cx="10271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dirty="0">
                <a:latin typeface="Arial" panose="020B0604020202020204" pitchFamily="34" charset="0"/>
              </a:rPr>
              <a:t>Pour Point</a:t>
            </a:r>
          </a:p>
        </p:txBody>
      </p:sp>
      <p:sp>
        <p:nvSpPr>
          <p:cNvPr id="27" name="Line 32">
            <a:extLst>
              <a:ext uri="{FF2B5EF4-FFF2-40B4-BE49-F238E27FC236}">
                <a16:creationId xmlns:a16="http://schemas.microsoft.com/office/drawing/2014/main" id="{7E394F0B-B3FC-48C7-AE49-685CF3BAF45C}"/>
              </a:ext>
            </a:extLst>
          </p:cNvPr>
          <p:cNvSpPr>
            <a:spLocks noChangeShapeType="1"/>
          </p:cNvSpPr>
          <p:nvPr/>
        </p:nvSpPr>
        <p:spPr bwMode="auto">
          <a:xfrm rot="5400000" flipH="1" flipV="1">
            <a:off x="450852" y="4016377"/>
            <a:ext cx="4159250" cy="15875"/>
          </a:xfrm>
          <a:prstGeom prst="line">
            <a:avLst/>
          </a:prstGeom>
          <a:noFill/>
          <a:ln w="76200">
            <a:solidFill>
              <a:schemeClr val="tx2">
                <a:lumMod val="7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8" name="Text Box 33">
            <a:extLst>
              <a:ext uri="{FF2B5EF4-FFF2-40B4-BE49-F238E27FC236}">
                <a16:creationId xmlns:a16="http://schemas.microsoft.com/office/drawing/2014/main" id="{CE230DB9-6598-41D9-8FB0-C63319E0B741}"/>
              </a:ext>
            </a:extLst>
          </p:cNvPr>
          <p:cNvSpPr txBox="1">
            <a:spLocks noChangeArrowheads="1"/>
          </p:cNvSpPr>
          <p:nvPr/>
        </p:nvSpPr>
        <p:spPr bwMode="auto">
          <a:xfrm>
            <a:off x="2266951" y="6072188"/>
            <a:ext cx="1027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dirty="0">
                <a:latin typeface="Arial" panose="020B0604020202020204" pitchFamily="34" charset="0"/>
              </a:rPr>
              <a:t>VI</a:t>
            </a:r>
          </a:p>
        </p:txBody>
      </p:sp>
      <p:sp>
        <p:nvSpPr>
          <p:cNvPr id="29" name="Line 34">
            <a:extLst>
              <a:ext uri="{FF2B5EF4-FFF2-40B4-BE49-F238E27FC236}">
                <a16:creationId xmlns:a16="http://schemas.microsoft.com/office/drawing/2014/main" id="{0B768B09-7E92-4560-A0C3-E2233B35CC07}"/>
              </a:ext>
            </a:extLst>
          </p:cNvPr>
          <p:cNvSpPr>
            <a:spLocks noChangeShapeType="1"/>
          </p:cNvSpPr>
          <p:nvPr/>
        </p:nvSpPr>
        <p:spPr bwMode="auto">
          <a:xfrm rot="16200000" flipH="1">
            <a:off x="956469" y="4072732"/>
            <a:ext cx="4159250" cy="17462"/>
          </a:xfrm>
          <a:prstGeom prst="line">
            <a:avLst/>
          </a:prstGeom>
          <a:noFill/>
          <a:ln w="76200">
            <a:solidFill>
              <a:srgbClr val="99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Tree>
    <p:extLst>
      <p:ext uri="{BB962C8B-B14F-4D97-AF65-F5344CB8AC3E}">
        <p14:creationId xmlns:p14="http://schemas.microsoft.com/office/powerpoint/2010/main" val="274586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3C308C-1604-4334-A681-649BBFEA5BEC}"/>
              </a:ext>
            </a:extLst>
          </p:cNvPr>
          <p:cNvSpPr txBox="1">
            <a:spLocks noChangeArrowheads="1"/>
          </p:cNvSpPr>
          <p:nvPr/>
        </p:nvSpPr>
        <p:spPr>
          <a:xfrm>
            <a:off x="2590800" y="44624"/>
            <a:ext cx="77724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Processing</a:t>
            </a:r>
          </a:p>
        </p:txBody>
      </p:sp>
      <p:sp>
        <p:nvSpPr>
          <p:cNvPr id="3" name="Rectangle 3">
            <a:extLst>
              <a:ext uri="{FF2B5EF4-FFF2-40B4-BE49-F238E27FC236}">
                <a16:creationId xmlns:a16="http://schemas.microsoft.com/office/drawing/2014/main" id="{56E99ED5-D0DD-431E-A622-D0BC0806DD2F}"/>
              </a:ext>
            </a:extLst>
          </p:cNvPr>
          <p:cNvSpPr>
            <a:spLocks noChangeArrowheads="1"/>
          </p:cNvSpPr>
          <p:nvPr/>
        </p:nvSpPr>
        <p:spPr bwMode="auto">
          <a:xfrm>
            <a:off x="2322514" y="1087120"/>
            <a:ext cx="8345487" cy="5791200"/>
          </a:xfrm>
          <a:prstGeom prst="rect">
            <a:avLst/>
          </a:prstGeom>
          <a:noFill/>
          <a:ln>
            <a:noFill/>
          </a:ln>
          <a:effectLst/>
        </p:spPr>
        <p:txBody>
          <a:bodyPr wrap="none" anchor="ctr"/>
          <a:lstStyle/>
          <a:p>
            <a:endParaRPr lang="en-IN"/>
          </a:p>
        </p:txBody>
      </p:sp>
      <p:sp>
        <p:nvSpPr>
          <p:cNvPr id="4" name="Rectangle 30">
            <a:extLst>
              <a:ext uri="{FF2B5EF4-FFF2-40B4-BE49-F238E27FC236}">
                <a16:creationId xmlns:a16="http://schemas.microsoft.com/office/drawing/2014/main" id="{88E33067-16A6-472C-BD75-6F5285378F76}"/>
              </a:ext>
            </a:extLst>
          </p:cNvPr>
          <p:cNvSpPr>
            <a:spLocks noChangeArrowheads="1"/>
          </p:cNvSpPr>
          <p:nvPr/>
        </p:nvSpPr>
        <p:spPr bwMode="auto">
          <a:xfrm rot="10800000">
            <a:off x="2400300" y="2168525"/>
            <a:ext cx="560388" cy="3621088"/>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1"/>
          <a:lstStyle/>
          <a:p>
            <a:r>
              <a:rPr lang="en-US" altLang="en-US">
                <a:solidFill>
                  <a:schemeClr val="bg2"/>
                </a:solidFill>
              </a:rPr>
              <a:t>Atmospheric distillation</a:t>
            </a:r>
          </a:p>
        </p:txBody>
      </p:sp>
      <p:sp>
        <p:nvSpPr>
          <p:cNvPr id="5" name="Line 31">
            <a:extLst>
              <a:ext uri="{FF2B5EF4-FFF2-40B4-BE49-F238E27FC236}">
                <a16:creationId xmlns:a16="http://schemas.microsoft.com/office/drawing/2014/main" id="{1E03057A-9AF3-4FE6-9178-EF0DADD964D4}"/>
              </a:ext>
            </a:extLst>
          </p:cNvPr>
          <p:cNvSpPr>
            <a:spLocks noChangeShapeType="1"/>
          </p:cNvSpPr>
          <p:nvPr/>
        </p:nvSpPr>
        <p:spPr bwMode="auto">
          <a:xfrm>
            <a:off x="1676400" y="4754564"/>
            <a:ext cx="660400" cy="158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6" name="Text Box 32">
            <a:extLst>
              <a:ext uri="{FF2B5EF4-FFF2-40B4-BE49-F238E27FC236}">
                <a16:creationId xmlns:a16="http://schemas.microsoft.com/office/drawing/2014/main" id="{D4CCA001-05E9-4AE6-841C-6BD1765BFF58}"/>
              </a:ext>
            </a:extLst>
          </p:cNvPr>
          <p:cNvSpPr txBox="1">
            <a:spLocks noChangeArrowheads="1"/>
          </p:cNvSpPr>
          <p:nvPr/>
        </p:nvSpPr>
        <p:spPr bwMode="auto">
          <a:xfrm>
            <a:off x="1524001" y="4254500"/>
            <a:ext cx="784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7" name="Text Box 33">
            <a:extLst>
              <a:ext uri="{FF2B5EF4-FFF2-40B4-BE49-F238E27FC236}">
                <a16:creationId xmlns:a16="http://schemas.microsoft.com/office/drawing/2014/main" id="{69625A97-EC00-4E37-8D88-0B45AC268269}"/>
              </a:ext>
            </a:extLst>
          </p:cNvPr>
          <p:cNvSpPr txBox="1">
            <a:spLocks noChangeArrowheads="1"/>
          </p:cNvSpPr>
          <p:nvPr/>
        </p:nvSpPr>
        <p:spPr bwMode="auto">
          <a:xfrm>
            <a:off x="1524000" y="3917951"/>
            <a:ext cx="915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b="1"/>
              <a:t>Crude oil</a:t>
            </a:r>
          </a:p>
        </p:txBody>
      </p:sp>
      <p:sp>
        <p:nvSpPr>
          <p:cNvPr id="8" name="Line 34">
            <a:extLst>
              <a:ext uri="{FF2B5EF4-FFF2-40B4-BE49-F238E27FC236}">
                <a16:creationId xmlns:a16="http://schemas.microsoft.com/office/drawing/2014/main" id="{FA026665-C5A8-43DB-A5FF-01B9B4B8C329}"/>
              </a:ext>
            </a:extLst>
          </p:cNvPr>
          <p:cNvSpPr>
            <a:spLocks noChangeShapeType="1"/>
          </p:cNvSpPr>
          <p:nvPr/>
        </p:nvSpPr>
        <p:spPr bwMode="auto">
          <a:xfrm flipV="1">
            <a:off x="2681288" y="1703389"/>
            <a:ext cx="0" cy="465137"/>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9" name="Line 36">
            <a:extLst>
              <a:ext uri="{FF2B5EF4-FFF2-40B4-BE49-F238E27FC236}">
                <a16:creationId xmlns:a16="http://schemas.microsoft.com/office/drawing/2014/main" id="{FD7C3D9C-580E-4BB0-A72B-9906ADBB0B92}"/>
              </a:ext>
            </a:extLst>
          </p:cNvPr>
          <p:cNvSpPr>
            <a:spLocks noChangeShapeType="1"/>
          </p:cNvSpPr>
          <p:nvPr/>
        </p:nvSpPr>
        <p:spPr bwMode="auto">
          <a:xfrm>
            <a:off x="2681289" y="1720850"/>
            <a:ext cx="4286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0" name="Line 37">
            <a:extLst>
              <a:ext uri="{FF2B5EF4-FFF2-40B4-BE49-F238E27FC236}">
                <a16:creationId xmlns:a16="http://schemas.microsoft.com/office/drawing/2014/main" id="{2F10A620-03FA-47FB-A7B1-80D8DED0377B}"/>
              </a:ext>
            </a:extLst>
          </p:cNvPr>
          <p:cNvSpPr>
            <a:spLocks noChangeShapeType="1"/>
          </p:cNvSpPr>
          <p:nvPr/>
        </p:nvSpPr>
        <p:spPr bwMode="auto">
          <a:xfrm>
            <a:off x="2960689" y="2430463"/>
            <a:ext cx="4857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1" name="Line 38">
            <a:extLst>
              <a:ext uri="{FF2B5EF4-FFF2-40B4-BE49-F238E27FC236}">
                <a16:creationId xmlns:a16="http://schemas.microsoft.com/office/drawing/2014/main" id="{CDC0A7B6-232F-4B6C-8821-004829E3881E}"/>
              </a:ext>
            </a:extLst>
          </p:cNvPr>
          <p:cNvSpPr>
            <a:spLocks noChangeShapeType="1"/>
          </p:cNvSpPr>
          <p:nvPr/>
        </p:nvSpPr>
        <p:spPr bwMode="auto">
          <a:xfrm>
            <a:off x="2960689" y="2803525"/>
            <a:ext cx="4857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2" name="Line 39">
            <a:extLst>
              <a:ext uri="{FF2B5EF4-FFF2-40B4-BE49-F238E27FC236}">
                <a16:creationId xmlns:a16="http://schemas.microsoft.com/office/drawing/2014/main" id="{9A71FC70-D6F9-444B-A5FA-2856A4DAA4CF}"/>
              </a:ext>
            </a:extLst>
          </p:cNvPr>
          <p:cNvSpPr>
            <a:spLocks noChangeShapeType="1"/>
          </p:cNvSpPr>
          <p:nvPr/>
        </p:nvSpPr>
        <p:spPr bwMode="auto">
          <a:xfrm>
            <a:off x="2960689" y="3157538"/>
            <a:ext cx="44767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3" name="Line 41">
            <a:extLst>
              <a:ext uri="{FF2B5EF4-FFF2-40B4-BE49-F238E27FC236}">
                <a16:creationId xmlns:a16="http://schemas.microsoft.com/office/drawing/2014/main" id="{B1640404-94BC-4115-8829-4EE3C2863FF9}"/>
              </a:ext>
            </a:extLst>
          </p:cNvPr>
          <p:cNvSpPr>
            <a:spLocks noChangeShapeType="1"/>
          </p:cNvSpPr>
          <p:nvPr/>
        </p:nvSpPr>
        <p:spPr bwMode="auto">
          <a:xfrm>
            <a:off x="2681288" y="5789613"/>
            <a:ext cx="0" cy="6159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4" name="Line 43">
            <a:extLst>
              <a:ext uri="{FF2B5EF4-FFF2-40B4-BE49-F238E27FC236}">
                <a16:creationId xmlns:a16="http://schemas.microsoft.com/office/drawing/2014/main" id="{C447E83E-8337-4B50-8D2E-945F584164FB}"/>
              </a:ext>
            </a:extLst>
          </p:cNvPr>
          <p:cNvSpPr>
            <a:spLocks noChangeShapeType="1"/>
          </p:cNvSpPr>
          <p:nvPr/>
        </p:nvSpPr>
        <p:spPr bwMode="auto">
          <a:xfrm flipV="1">
            <a:off x="2681289" y="6403975"/>
            <a:ext cx="839787"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5" name="Line 44">
            <a:extLst>
              <a:ext uri="{FF2B5EF4-FFF2-40B4-BE49-F238E27FC236}">
                <a16:creationId xmlns:a16="http://schemas.microsoft.com/office/drawing/2014/main" id="{215D7203-8E7D-46D0-9135-7357E7DCB04F}"/>
              </a:ext>
            </a:extLst>
          </p:cNvPr>
          <p:cNvSpPr>
            <a:spLocks noChangeShapeType="1"/>
          </p:cNvSpPr>
          <p:nvPr/>
        </p:nvSpPr>
        <p:spPr bwMode="auto">
          <a:xfrm flipV="1">
            <a:off x="3521075" y="3773489"/>
            <a:ext cx="0" cy="26320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6" name="Line 46">
            <a:extLst>
              <a:ext uri="{FF2B5EF4-FFF2-40B4-BE49-F238E27FC236}">
                <a16:creationId xmlns:a16="http://schemas.microsoft.com/office/drawing/2014/main" id="{E709088F-EED0-4D12-98D2-5D1FC6C8B9DD}"/>
              </a:ext>
            </a:extLst>
          </p:cNvPr>
          <p:cNvSpPr>
            <a:spLocks noChangeShapeType="1"/>
          </p:cNvSpPr>
          <p:nvPr/>
        </p:nvSpPr>
        <p:spPr bwMode="auto">
          <a:xfrm>
            <a:off x="3521076" y="3792538"/>
            <a:ext cx="39211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7" name="Rectangle 47">
            <a:extLst>
              <a:ext uri="{FF2B5EF4-FFF2-40B4-BE49-F238E27FC236}">
                <a16:creationId xmlns:a16="http://schemas.microsoft.com/office/drawing/2014/main" id="{DF20B6BF-F916-4DCB-9BFA-C1B26F02A393}"/>
              </a:ext>
            </a:extLst>
          </p:cNvPr>
          <p:cNvSpPr>
            <a:spLocks noChangeArrowheads="1"/>
          </p:cNvSpPr>
          <p:nvPr/>
        </p:nvSpPr>
        <p:spPr bwMode="auto">
          <a:xfrm rot="10800000">
            <a:off x="3935414" y="2693989"/>
            <a:ext cx="560387" cy="2706687"/>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1"/>
          <a:lstStyle/>
          <a:p>
            <a:r>
              <a:rPr lang="en-US" altLang="en-US">
                <a:solidFill>
                  <a:schemeClr val="bg2"/>
                </a:solidFill>
              </a:rPr>
              <a:t>Vacuum distillation</a:t>
            </a:r>
          </a:p>
        </p:txBody>
      </p:sp>
      <p:sp>
        <p:nvSpPr>
          <p:cNvPr id="18" name="Line 48">
            <a:extLst>
              <a:ext uri="{FF2B5EF4-FFF2-40B4-BE49-F238E27FC236}">
                <a16:creationId xmlns:a16="http://schemas.microsoft.com/office/drawing/2014/main" id="{5598190E-E649-4965-8410-AAEE02ABC378}"/>
              </a:ext>
            </a:extLst>
          </p:cNvPr>
          <p:cNvSpPr>
            <a:spLocks noChangeShapeType="1"/>
          </p:cNvSpPr>
          <p:nvPr/>
        </p:nvSpPr>
        <p:spPr bwMode="auto">
          <a:xfrm flipV="1">
            <a:off x="4252913" y="2408238"/>
            <a:ext cx="0" cy="277812"/>
          </a:xfrm>
          <a:prstGeom prst="line">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19" name="Line 50">
            <a:extLst>
              <a:ext uri="{FF2B5EF4-FFF2-40B4-BE49-F238E27FC236}">
                <a16:creationId xmlns:a16="http://schemas.microsoft.com/office/drawing/2014/main" id="{EC3B2481-1F49-454D-AF04-C8A97EC3F353}"/>
              </a:ext>
            </a:extLst>
          </p:cNvPr>
          <p:cNvSpPr>
            <a:spLocks noChangeShapeType="1"/>
          </p:cNvSpPr>
          <p:nvPr/>
        </p:nvSpPr>
        <p:spPr bwMode="auto">
          <a:xfrm>
            <a:off x="4491038" y="3344863"/>
            <a:ext cx="7286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0" name="Rectangle 51">
            <a:extLst>
              <a:ext uri="{FF2B5EF4-FFF2-40B4-BE49-F238E27FC236}">
                <a16:creationId xmlns:a16="http://schemas.microsoft.com/office/drawing/2014/main" id="{A943EDD7-D624-482C-92A8-717F7A948EB5}"/>
              </a:ext>
            </a:extLst>
          </p:cNvPr>
          <p:cNvSpPr>
            <a:spLocks noChangeArrowheads="1"/>
          </p:cNvSpPr>
          <p:nvPr/>
        </p:nvSpPr>
        <p:spPr bwMode="auto">
          <a:xfrm rot="10800000">
            <a:off x="5245100" y="2697164"/>
            <a:ext cx="596900" cy="2613025"/>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1"/>
          <a:lstStyle/>
          <a:p>
            <a:r>
              <a:rPr lang="en-US" altLang="en-US">
                <a:solidFill>
                  <a:schemeClr val="bg2"/>
                </a:solidFill>
              </a:rPr>
              <a:t>Solvent Extraction</a:t>
            </a:r>
          </a:p>
        </p:txBody>
      </p:sp>
      <p:sp>
        <p:nvSpPr>
          <p:cNvPr id="21" name="Rectangle 52">
            <a:extLst>
              <a:ext uri="{FF2B5EF4-FFF2-40B4-BE49-F238E27FC236}">
                <a16:creationId xmlns:a16="http://schemas.microsoft.com/office/drawing/2014/main" id="{62E124B3-1577-4558-91F1-93A3281E8C69}"/>
              </a:ext>
            </a:extLst>
          </p:cNvPr>
          <p:cNvSpPr>
            <a:spLocks noChangeArrowheads="1"/>
          </p:cNvSpPr>
          <p:nvPr/>
        </p:nvSpPr>
        <p:spPr bwMode="auto">
          <a:xfrm rot="10800000">
            <a:off x="6716713" y="2701926"/>
            <a:ext cx="1193800" cy="2613025"/>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altLang="en-US">
                <a:solidFill>
                  <a:schemeClr val="bg2"/>
                </a:solidFill>
              </a:rPr>
              <a:t>Solvent De-waxing or </a:t>
            </a:r>
          </a:p>
          <a:p>
            <a:r>
              <a:rPr lang="en-US" altLang="en-US">
                <a:solidFill>
                  <a:schemeClr val="bg2"/>
                </a:solidFill>
              </a:rPr>
              <a:t>Catalytic De-waxing</a:t>
            </a:r>
          </a:p>
        </p:txBody>
      </p:sp>
      <p:sp>
        <p:nvSpPr>
          <p:cNvPr id="22" name="Rectangle 53">
            <a:extLst>
              <a:ext uri="{FF2B5EF4-FFF2-40B4-BE49-F238E27FC236}">
                <a16:creationId xmlns:a16="http://schemas.microsoft.com/office/drawing/2014/main" id="{5B878044-72E3-4B63-ABD3-71AFF1534890}"/>
              </a:ext>
            </a:extLst>
          </p:cNvPr>
          <p:cNvSpPr>
            <a:spLocks noChangeArrowheads="1"/>
          </p:cNvSpPr>
          <p:nvPr/>
        </p:nvSpPr>
        <p:spPr bwMode="auto">
          <a:xfrm rot="10800000">
            <a:off x="8788400" y="2700339"/>
            <a:ext cx="596900" cy="2613025"/>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1"/>
          <a:lstStyle/>
          <a:p>
            <a:r>
              <a:rPr lang="en-US" altLang="en-US">
                <a:solidFill>
                  <a:schemeClr val="bg2"/>
                </a:solidFill>
              </a:rPr>
              <a:t>Hydrofinishing</a:t>
            </a:r>
          </a:p>
        </p:txBody>
      </p:sp>
      <p:sp>
        <p:nvSpPr>
          <p:cNvPr id="23" name="Line 54">
            <a:extLst>
              <a:ext uri="{FF2B5EF4-FFF2-40B4-BE49-F238E27FC236}">
                <a16:creationId xmlns:a16="http://schemas.microsoft.com/office/drawing/2014/main" id="{EC087884-9D6F-4992-8FC8-CAB435AAB161}"/>
              </a:ext>
            </a:extLst>
          </p:cNvPr>
          <p:cNvSpPr>
            <a:spLocks noChangeShapeType="1"/>
          </p:cNvSpPr>
          <p:nvPr/>
        </p:nvSpPr>
        <p:spPr bwMode="auto">
          <a:xfrm>
            <a:off x="4491039" y="3754438"/>
            <a:ext cx="746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4" name="Line 55">
            <a:extLst>
              <a:ext uri="{FF2B5EF4-FFF2-40B4-BE49-F238E27FC236}">
                <a16:creationId xmlns:a16="http://schemas.microsoft.com/office/drawing/2014/main" id="{EEB8A893-A9FB-4EB4-BDD0-6BAE893CE761}"/>
              </a:ext>
            </a:extLst>
          </p:cNvPr>
          <p:cNvSpPr>
            <a:spLocks noChangeShapeType="1"/>
          </p:cNvSpPr>
          <p:nvPr/>
        </p:nvSpPr>
        <p:spPr bwMode="auto">
          <a:xfrm>
            <a:off x="4491039" y="4221163"/>
            <a:ext cx="746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5" name="Line 56">
            <a:extLst>
              <a:ext uri="{FF2B5EF4-FFF2-40B4-BE49-F238E27FC236}">
                <a16:creationId xmlns:a16="http://schemas.microsoft.com/office/drawing/2014/main" id="{1D1DFC44-5D59-4C17-950D-9176EE9A85C4}"/>
              </a:ext>
            </a:extLst>
          </p:cNvPr>
          <p:cNvSpPr>
            <a:spLocks noChangeShapeType="1"/>
          </p:cNvSpPr>
          <p:nvPr/>
        </p:nvSpPr>
        <p:spPr bwMode="auto">
          <a:xfrm>
            <a:off x="4211638" y="5397500"/>
            <a:ext cx="0" cy="6159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6" name="Line 57">
            <a:extLst>
              <a:ext uri="{FF2B5EF4-FFF2-40B4-BE49-F238E27FC236}">
                <a16:creationId xmlns:a16="http://schemas.microsoft.com/office/drawing/2014/main" id="{4B0EDC17-19AA-4517-ACBA-CA9683A99F19}"/>
              </a:ext>
            </a:extLst>
          </p:cNvPr>
          <p:cNvSpPr>
            <a:spLocks noChangeShapeType="1"/>
          </p:cNvSpPr>
          <p:nvPr/>
        </p:nvSpPr>
        <p:spPr bwMode="auto">
          <a:xfrm flipV="1">
            <a:off x="4733925" y="5043488"/>
            <a:ext cx="0" cy="9509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7" name="Line 58">
            <a:extLst>
              <a:ext uri="{FF2B5EF4-FFF2-40B4-BE49-F238E27FC236}">
                <a16:creationId xmlns:a16="http://schemas.microsoft.com/office/drawing/2014/main" id="{4C5A086C-DF82-4E78-8ED6-3EB208C4B379}"/>
              </a:ext>
            </a:extLst>
          </p:cNvPr>
          <p:cNvSpPr>
            <a:spLocks noChangeShapeType="1"/>
          </p:cNvSpPr>
          <p:nvPr/>
        </p:nvSpPr>
        <p:spPr bwMode="auto">
          <a:xfrm>
            <a:off x="4733925" y="5043488"/>
            <a:ext cx="50323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28" name="Rectangle 59">
            <a:extLst>
              <a:ext uri="{FF2B5EF4-FFF2-40B4-BE49-F238E27FC236}">
                <a16:creationId xmlns:a16="http://schemas.microsoft.com/office/drawing/2014/main" id="{93BF53A7-5861-41F3-9B11-6153235D0E3F}"/>
              </a:ext>
            </a:extLst>
          </p:cNvPr>
          <p:cNvSpPr>
            <a:spLocks noChangeArrowheads="1"/>
          </p:cNvSpPr>
          <p:nvPr/>
        </p:nvSpPr>
        <p:spPr bwMode="auto">
          <a:xfrm>
            <a:off x="3913188" y="6013450"/>
            <a:ext cx="1751012" cy="801688"/>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solidFill>
                  <a:schemeClr val="bg2"/>
                </a:solidFill>
              </a:rPr>
              <a:t>Propane </a:t>
            </a:r>
          </a:p>
          <a:p>
            <a:r>
              <a:rPr lang="en-US" altLang="en-US">
                <a:solidFill>
                  <a:schemeClr val="bg2"/>
                </a:solidFill>
              </a:rPr>
              <a:t>De-Asphalting</a:t>
            </a:r>
          </a:p>
        </p:txBody>
      </p:sp>
      <p:grpSp>
        <p:nvGrpSpPr>
          <p:cNvPr id="29" name="Group 65">
            <a:extLst>
              <a:ext uri="{FF2B5EF4-FFF2-40B4-BE49-F238E27FC236}">
                <a16:creationId xmlns:a16="http://schemas.microsoft.com/office/drawing/2014/main" id="{BAC71299-F808-4BB6-81B6-5217D3470EBF}"/>
              </a:ext>
            </a:extLst>
          </p:cNvPr>
          <p:cNvGrpSpPr>
            <a:grpSpLocks/>
          </p:cNvGrpSpPr>
          <p:nvPr/>
        </p:nvGrpSpPr>
        <p:grpSpPr bwMode="auto">
          <a:xfrm>
            <a:off x="5827713" y="3367089"/>
            <a:ext cx="849312" cy="1698625"/>
            <a:chOff x="2711" y="1989"/>
            <a:chExt cx="747" cy="1070"/>
          </a:xfrm>
        </p:grpSpPr>
        <p:sp>
          <p:nvSpPr>
            <p:cNvPr id="30" name="Line 60">
              <a:extLst>
                <a:ext uri="{FF2B5EF4-FFF2-40B4-BE49-F238E27FC236}">
                  <a16:creationId xmlns:a16="http://schemas.microsoft.com/office/drawing/2014/main" id="{21215D10-BE03-4DFA-9DBE-D7F5103D70AE}"/>
                </a:ext>
              </a:extLst>
            </p:cNvPr>
            <p:cNvSpPr>
              <a:spLocks noChangeShapeType="1"/>
            </p:cNvSpPr>
            <p:nvPr/>
          </p:nvSpPr>
          <p:spPr bwMode="auto">
            <a:xfrm>
              <a:off x="2717" y="1989"/>
              <a:ext cx="7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1" name="Line 61">
              <a:extLst>
                <a:ext uri="{FF2B5EF4-FFF2-40B4-BE49-F238E27FC236}">
                  <a16:creationId xmlns:a16="http://schemas.microsoft.com/office/drawing/2014/main" id="{882DB3C3-09D2-4011-B352-2550FAFAF685}"/>
                </a:ext>
              </a:extLst>
            </p:cNvPr>
            <p:cNvSpPr>
              <a:spLocks noChangeShapeType="1"/>
            </p:cNvSpPr>
            <p:nvPr/>
          </p:nvSpPr>
          <p:spPr bwMode="auto">
            <a:xfrm>
              <a:off x="2717" y="2247"/>
              <a:ext cx="74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2" name="Line 62">
              <a:extLst>
                <a:ext uri="{FF2B5EF4-FFF2-40B4-BE49-F238E27FC236}">
                  <a16:creationId xmlns:a16="http://schemas.microsoft.com/office/drawing/2014/main" id="{B15B5763-EB7A-4EB3-A46C-5E12D2A721A8}"/>
                </a:ext>
              </a:extLst>
            </p:cNvPr>
            <p:cNvSpPr>
              <a:spLocks noChangeShapeType="1"/>
            </p:cNvSpPr>
            <p:nvPr/>
          </p:nvSpPr>
          <p:spPr bwMode="auto">
            <a:xfrm>
              <a:off x="2717" y="2541"/>
              <a:ext cx="74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3" name="Line 63">
              <a:extLst>
                <a:ext uri="{FF2B5EF4-FFF2-40B4-BE49-F238E27FC236}">
                  <a16:creationId xmlns:a16="http://schemas.microsoft.com/office/drawing/2014/main" id="{67B894F8-AB58-42B4-BAB1-B0DAFBF2F5FB}"/>
                </a:ext>
              </a:extLst>
            </p:cNvPr>
            <p:cNvSpPr>
              <a:spLocks noChangeShapeType="1"/>
            </p:cNvSpPr>
            <p:nvPr/>
          </p:nvSpPr>
          <p:spPr bwMode="auto">
            <a:xfrm>
              <a:off x="2711" y="3059"/>
              <a:ext cx="74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grpSp>
      <p:grpSp>
        <p:nvGrpSpPr>
          <p:cNvPr id="34" name="Group 66">
            <a:extLst>
              <a:ext uri="{FF2B5EF4-FFF2-40B4-BE49-F238E27FC236}">
                <a16:creationId xmlns:a16="http://schemas.microsoft.com/office/drawing/2014/main" id="{8751E4E1-983F-4F4D-883A-A8A92108B16D}"/>
              </a:ext>
            </a:extLst>
          </p:cNvPr>
          <p:cNvGrpSpPr>
            <a:grpSpLocks/>
          </p:cNvGrpSpPr>
          <p:nvPr/>
        </p:nvGrpSpPr>
        <p:grpSpPr bwMode="auto">
          <a:xfrm>
            <a:off x="7932738" y="3370264"/>
            <a:ext cx="869950" cy="1698625"/>
            <a:chOff x="2711" y="1989"/>
            <a:chExt cx="747" cy="1070"/>
          </a:xfrm>
        </p:grpSpPr>
        <p:sp>
          <p:nvSpPr>
            <p:cNvPr id="35" name="Line 67">
              <a:extLst>
                <a:ext uri="{FF2B5EF4-FFF2-40B4-BE49-F238E27FC236}">
                  <a16:creationId xmlns:a16="http://schemas.microsoft.com/office/drawing/2014/main" id="{3B9ADE08-E168-4809-8580-4B9841B25546}"/>
                </a:ext>
              </a:extLst>
            </p:cNvPr>
            <p:cNvSpPr>
              <a:spLocks noChangeShapeType="1"/>
            </p:cNvSpPr>
            <p:nvPr/>
          </p:nvSpPr>
          <p:spPr bwMode="auto">
            <a:xfrm>
              <a:off x="2717" y="1989"/>
              <a:ext cx="7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6" name="Line 68">
              <a:extLst>
                <a:ext uri="{FF2B5EF4-FFF2-40B4-BE49-F238E27FC236}">
                  <a16:creationId xmlns:a16="http://schemas.microsoft.com/office/drawing/2014/main" id="{9DFDE91F-F503-4E2E-8C0A-6EAB83A43F52}"/>
                </a:ext>
              </a:extLst>
            </p:cNvPr>
            <p:cNvSpPr>
              <a:spLocks noChangeShapeType="1"/>
            </p:cNvSpPr>
            <p:nvPr/>
          </p:nvSpPr>
          <p:spPr bwMode="auto">
            <a:xfrm>
              <a:off x="2717" y="2247"/>
              <a:ext cx="74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7" name="Line 69">
              <a:extLst>
                <a:ext uri="{FF2B5EF4-FFF2-40B4-BE49-F238E27FC236}">
                  <a16:creationId xmlns:a16="http://schemas.microsoft.com/office/drawing/2014/main" id="{D3D94816-4E0A-4126-8DCC-654D0DC31FAF}"/>
                </a:ext>
              </a:extLst>
            </p:cNvPr>
            <p:cNvSpPr>
              <a:spLocks noChangeShapeType="1"/>
            </p:cNvSpPr>
            <p:nvPr/>
          </p:nvSpPr>
          <p:spPr bwMode="auto">
            <a:xfrm>
              <a:off x="2717" y="2541"/>
              <a:ext cx="74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38" name="Line 70">
              <a:extLst>
                <a:ext uri="{FF2B5EF4-FFF2-40B4-BE49-F238E27FC236}">
                  <a16:creationId xmlns:a16="http://schemas.microsoft.com/office/drawing/2014/main" id="{C51DF778-DED7-471E-9B02-45DEC0194912}"/>
                </a:ext>
              </a:extLst>
            </p:cNvPr>
            <p:cNvSpPr>
              <a:spLocks noChangeShapeType="1"/>
            </p:cNvSpPr>
            <p:nvPr/>
          </p:nvSpPr>
          <p:spPr bwMode="auto">
            <a:xfrm>
              <a:off x="2711" y="3059"/>
              <a:ext cx="74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grpSp>
      <p:grpSp>
        <p:nvGrpSpPr>
          <p:cNvPr id="39" name="Group 71">
            <a:extLst>
              <a:ext uri="{FF2B5EF4-FFF2-40B4-BE49-F238E27FC236}">
                <a16:creationId xmlns:a16="http://schemas.microsoft.com/office/drawing/2014/main" id="{266259CB-7570-494D-9F2B-6E63B2D96E33}"/>
              </a:ext>
            </a:extLst>
          </p:cNvPr>
          <p:cNvGrpSpPr>
            <a:grpSpLocks/>
          </p:cNvGrpSpPr>
          <p:nvPr/>
        </p:nvGrpSpPr>
        <p:grpSpPr bwMode="auto">
          <a:xfrm>
            <a:off x="9410700" y="3355976"/>
            <a:ext cx="869950" cy="1698625"/>
            <a:chOff x="2711" y="1989"/>
            <a:chExt cx="747" cy="1070"/>
          </a:xfrm>
        </p:grpSpPr>
        <p:sp>
          <p:nvSpPr>
            <p:cNvPr id="40" name="Line 72">
              <a:extLst>
                <a:ext uri="{FF2B5EF4-FFF2-40B4-BE49-F238E27FC236}">
                  <a16:creationId xmlns:a16="http://schemas.microsoft.com/office/drawing/2014/main" id="{0F856281-D490-41B1-A9D8-C0443FACDA34}"/>
                </a:ext>
              </a:extLst>
            </p:cNvPr>
            <p:cNvSpPr>
              <a:spLocks noChangeShapeType="1"/>
            </p:cNvSpPr>
            <p:nvPr/>
          </p:nvSpPr>
          <p:spPr bwMode="auto">
            <a:xfrm>
              <a:off x="2717" y="1989"/>
              <a:ext cx="7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41" name="Line 73">
              <a:extLst>
                <a:ext uri="{FF2B5EF4-FFF2-40B4-BE49-F238E27FC236}">
                  <a16:creationId xmlns:a16="http://schemas.microsoft.com/office/drawing/2014/main" id="{8544C6F7-2073-4772-AB55-18333F27CBD1}"/>
                </a:ext>
              </a:extLst>
            </p:cNvPr>
            <p:cNvSpPr>
              <a:spLocks noChangeShapeType="1"/>
            </p:cNvSpPr>
            <p:nvPr/>
          </p:nvSpPr>
          <p:spPr bwMode="auto">
            <a:xfrm>
              <a:off x="2717" y="2247"/>
              <a:ext cx="74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42" name="Line 74">
              <a:extLst>
                <a:ext uri="{FF2B5EF4-FFF2-40B4-BE49-F238E27FC236}">
                  <a16:creationId xmlns:a16="http://schemas.microsoft.com/office/drawing/2014/main" id="{B9417674-0133-416F-A0CC-A6A03FA54ED1}"/>
                </a:ext>
              </a:extLst>
            </p:cNvPr>
            <p:cNvSpPr>
              <a:spLocks noChangeShapeType="1"/>
            </p:cNvSpPr>
            <p:nvPr/>
          </p:nvSpPr>
          <p:spPr bwMode="auto">
            <a:xfrm>
              <a:off x="2717" y="2541"/>
              <a:ext cx="74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sp>
          <p:nvSpPr>
            <p:cNvPr id="43" name="Line 75">
              <a:extLst>
                <a:ext uri="{FF2B5EF4-FFF2-40B4-BE49-F238E27FC236}">
                  <a16:creationId xmlns:a16="http://schemas.microsoft.com/office/drawing/2014/main" id="{0353B755-FA64-41AD-B5B1-FCC57DBC1A90}"/>
                </a:ext>
              </a:extLst>
            </p:cNvPr>
            <p:cNvSpPr>
              <a:spLocks noChangeShapeType="1"/>
            </p:cNvSpPr>
            <p:nvPr/>
          </p:nvSpPr>
          <p:spPr bwMode="auto">
            <a:xfrm>
              <a:off x="2711" y="3059"/>
              <a:ext cx="74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IN"/>
            </a:p>
          </p:txBody>
        </p:sp>
      </p:grpSp>
      <p:sp>
        <p:nvSpPr>
          <p:cNvPr id="44" name="Text Box 76">
            <a:extLst>
              <a:ext uri="{FF2B5EF4-FFF2-40B4-BE49-F238E27FC236}">
                <a16:creationId xmlns:a16="http://schemas.microsoft.com/office/drawing/2014/main" id="{D8726260-B935-4B44-A53F-BFFA85647342}"/>
              </a:ext>
            </a:extLst>
          </p:cNvPr>
          <p:cNvSpPr txBox="1">
            <a:spLocks noChangeArrowheads="1"/>
          </p:cNvSpPr>
          <p:nvPr/>
        </p:nvSpPr>
        <p:spPr bwMode="auto">
          <a:xfrm>
            <a:off x="2590800" y="1350964"/>
            <a:ext cx="915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Gas</a:t>
            </a:r>
          </a:p>
        </p:txBody>
      </p:sp>
      <p:sp>
        <p:nvSpPr>
          <p:cNvPr id="45" name="Text Box 77">
            <a:extLst>
              <a:ext uri="{FF2B5EF4-FFF2-40B4-BE49-F238E27FC236}">
                <a16:creationId xmlns:a16="http://schemas.microsoft.com/office/drawing/2014/main" id="{C3DEE416-184F-4126-BF7A-39FB225894E1}"/>
              </a:ext>
            </a:extLst>
          </p:cNvPr>
          <p:cNvSpPr txBox="1">
            <a:spLocks noChangeArrowheads="1"/>
          </p:cNvSpPr>
          <p:nvPr/>
        </p:nvSpPr>
        <p:spPr bwMode="auto">
          <a:xfrm>
            <a:off x="3003551" y="2062163"/>
            <a:ext cx="1084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Naphtha</a:t>
            </a:r>
          </a:p>
        </p:txBody>
      </p:sp>
      <p:sp>
        <p:nvSpPr>
          <p:cNvPr id="46" name="Text Box 78">
            <a:extLst>
              <a:ext uri="{FF2B5EF4-FFF2-40B4-BE49-F238E27FC236}">
                <a16:creationId xmlns:a16="http://schemas.microsoft.com/office/drawing/2014/main" id="{54452AF8-1F9D-4F95-A5EB-C5F77109A5C2}"/>
              </a:ext>
            </a:extLst>
          </p:cNvPr>
          <p:cNvSpPr txBox="1">
            <a:spLocks noChangeArrowheads="1"/>
          </p:cNvSpPr>
          <p:nvPr/>
        </p:nvSpPr>
        <p:spPr bwMode="auto">
          <a:xfrm>
            <a:off x="3027363" y="2438401"/>
            <a:ext cx="1084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Kero</a:t>
            </a:r>
          </a:p>
        </p:txBody>
      </p:sp>
      <p:sp>
        <p:nvSpPr>
          <p:cNvPr id="47" name="Text Box 79">
            <a:extLst>
              <a:ext uri="{FF2B5EF4-FFF2-40B4-BE49-F238E27FC236}">
                <a16:creationId xmlns:a16="http://schemas.microsoft.com/office/drawing/2014/main" id="{D11EAA21-E999-4D69-B54B-A2E864C042FC}"/>
              </a:ext>
            </a:extLst>
          </p:cNvPr>
          <p:cNvSpPr txBox="1">
            <a:spLocks noChangeArrowheads="1"/>
          </p:cNvSpPr>
          <p:nvPr/>
        </p:nvSpPr>
        <p:spPr bwMode="auto">
          <a:xfrm>
            <a:off x="3011488" y="2816226"/>
            <a:ext cx="1084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Diesel</a:t>
            </a:r>
          </a:p>
        </p:txBody>
      </p:sp>
      <p:sp>
        <p:nvSpPr>
          <p:cNvPr id="48" name="Text Box 80">
            <a:extLst>
              <a:ext uri="{FF2B5EF4-FFF2-40B4-BE49-F238E27FC236}">
                <a16:creationId xmlns:a16="http://schemas.microsoft.com/office/drawing/2014/main" id="{7D0DD79B-6741-48E1-BB23-8973AE8C8F0D}"/>
              </a:ext>
            </a:extLst>
          </p:cNvPr>
          <p:cNvSpPr txBox="1">
            <a:spLocks noChangeArrowheads="1"/>
          </p:cNvSpPr>
          <p:nvPr/>
        </p:nvSpPr>
        <p:spPr bwMode="auto">
          <a:xfrm>
            <a:off x="2754313" y="6046789"/>
            <a:ext cx="1084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RCO</a:t>
            </a:r>
          </a:p>
        </p:txBody>
      </p:sp>
      <p:sp>
        <p:nvSpPr>
          <p:cNvPr id="49" name="Text Box 81">
            <a:extLst>
              <a:ext uri="{FF2B5EF4-FFF2-40B4-BE49-F238E27FC236}">
                <a16:creationId xmlns:a16="http://schemas.microsoft.com/office/drawing/2014/main" id="{82721990-5519-4BB5-BABD-E560DC9D32E1}"/>
              </a:ext>
            </a:extLst>
          </p:cNvPr>
          <p:cNvSpPr txBox="1">
            <a:spLocks noChangeArrowheads="1"/>
          </p:cNvSpPr>
          <p:nvPr/>
        </p:nvSpPr>
        <p:spPr bwMode="auto">
          <a:xfrm>
            <a:off x="3786189" y="5546726"/>
            <a:ext cx="58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VR</a:t>
            </a:r>
          </a:p>
        </p:txBody>
      </p:sp>
      <p:sp>
        <p:nvSpPr>
          <p:cNvPr id="50" name="Text Box 82">
            <a:extLst>
              <a:ext uri="{FF2B5EF4-FFF2-40B4-BE49-F238E27FC236}">
                <a16:creationId xmlns:a16="http://schemas.microsoft.com/office/drawing/2014/main" id="{7EEF5A7C-95E0-421B-8620-64C39357A0BA}"/>
              </a:ext>
            </a:extLst>
          </p:cNvPr>
          <p:cNvSpPr txBox="1">
            <a:spLocks noChangeArrowheads="1"/>
          </p:cNvSpPr>
          <p:nvPr/>
        </p:nvSpPr>
        <p:spPr bwMode="auto">
          <a:xfrm>
            <a:off x="4740275" y="5440363"/>
            <a:ext cx="9236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DAO</a:t>
            </a:r>
          </a:p>
        </p:txBody>
      </p:sp>
      <p:sp>
        <p:nvSpPr>
          <p:cNvPr id="51" name="Text Box 83">
            <a:extLst>
              <a:ext uri="{FF2B5EF4-FFF2-40B4-BE49-F238E27FC236}">
                <a16:creationId xmlns:a16="http://schemas.microsoft.com/office/drawing/2014/main" id="{DD626491-A08E-41CA-8724-559EDFE378F3}"/>
              </a:ext>
            </a:extLst>
          </p:cNvPr>
          <p:cNvSpPr txBox="1">
            <a:spLocks noChangeArrowheads="1"/>
          </p:cNvSpPr>
          <p:nvPr/>
        </p:nvSpPr>
        <p:spPr bwMode="auto">
          <a:xfrm>
            <a:off x="4537076" y="2047876"/>
            <a:ext cx="119888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Vacuum Distillates</a:t>
            </a:r>
          </a:p>
        </p:txBody>
      </p:sp>
      <p:sp>
        <p:nvSpPr>
          <p:cNvPr id="52" name="Text Box 86">
            <a:extLst>
              <a:ext uri="{FF2B5EF4-FFF2-40B4-BE49-F238E27FC236}">
                <a16:creationId xmlns:a16="http://schemas.microsoft.com/office/drawing/2014/main" id="{4D0A9AEF-482B-4584-B0F9-03E0BABBEFF3}"/>
              </a:ext>
            </a:extLst>
          </p:cNvPr>
          <p:cNvSpPr txBox="1">
            <a:spLocks noChangeArrowheads="1"/>
          </p:cNvSpPr>
          <p:nvPr/>
        </p:nvSpPr>
        <p:spPr bwMode="auto">
          <a:xfrm>
            <a:off x="5770563" y="2032001"/>
            <a:ext cx="12615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Waxy </a:t>
            </a:r>
            <a:r>
              <a:rPr lang="en-US" altLang="en-US" sz="2000" dirty="0" err="1"/>
              <a:t>Raffinates</a:t>
            </a:r>
            <a:endParaRPr lang="en-US" altLang="en-US" sz="2000" dirty="0"/>
          </a:p>
        </p:txBody>
      </p:sp>
      <p:sp>
        <p:nvSpPr>
          <p:cNvPr id="53" name="Text Box 88">
            <a:extLst>
              <a:ext uri="{FF2B5EF4-FFF2-40B4-BE49-F238E27FC236}">
                <a16:creationId xmlns:a16="http://schemas.microsoft.com/office/drawing/2014/main" id="{5ED5D14B-D733-47C5-BA16-26CA989523FD}"/>
              </a:ext>
            </a:extLst>
          </p:cNvPr>
          <p:cNvSpPr txBox="1">
            <a:spLocks noChangeArrowheads="1"/>
          </p:cNvSpPr>
          <p:nvPr/>
        </p:nvSpPr>
        <p:spPr bwMode="auto">
          <a:xfrm>
            <a:off x="7829550" y="2051051"/>
            <a:ext cx="12525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De-waxed oils</a:t>
            </a:r>
          </a:p>
        </p:txBody>
      </p:sp>
      <p:sp>
        <p:nvSpPr>
          <p:cNvPr id="54" name="Text Box 90">
            <a:extLst>
              <a:ext uri="{FF2B5EF4-FFF2-40B4-BE49-F238E27FC236}">
                <a16:creationId xmlns:a16="http://schemas.microsoft.com/office/drawing/2014/main" id="{9DE7589E-1D32-4E2D-BEA4-3BB0534CA4B6}"/>
              </a:ext>
            </a:extLst>
          </p:cNvPr>
          <p:cNvSpPr txBox="1">
            <a:spLocks noChangeArrowheads="1"/>
          </p:cNvSpPr>
          <p:nvPr/>
        </p:nvSpPr>
        <p:spPr bwMode="auto">
          <a:xfrm>
            <a:off x="9318626" y="2057401"/>
            <a:ext cx="11779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Lube Base Oils</a:t>
            </a:r>
          </a:p>
        </p:txBody>
      </p:sp>
      <p:sp>
        <p:nvSpPr>
          <p:cNvPr id="55" name="Text Box 92">
            <a:extLst>
              <a:ext uri="{FF2B5EF4-FFF2-40B4-BE49-F238E27FC236}">
                <a16:creationId xmlns:a16="http://schemas.microsoft.com/office/drawing/2014/main" id="{2C316B67-E98B-4E53-B535-03830033E0BC}"/>
              </a:ext>
            </a:extLst>
          </p:cNvPr>
          <p:cNvSpPr txBox="1">
            <a:spLocks noChangeArrowheads="1"/>
          </p:cNvSpPr>
          <p:nvPr/>
        </p:nvSpPr>
        <p:spPr bwMode="auto">
          <a:xfrm>
            <a:off x="9564688" y="3009901"/>
            <a:ext cx="80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150N</a:t>
            </a:r>
          </a:p>
        </p:txBody>
      </p:sp>
      <p:sp>
        <p:nvSpPr>
          <p:cNvPr id="56" name="Text Box 93">
            <a:extLst>
              <a:ext uri="{FF2B5EF4-FFF2-40B4-BE49-F238E27FC236}">
                <a16:creationId xmlns:a16="http://schemas.microsoft.com/office/drawing/2014/main" id="{6359C7E3-1D41-4D69-93A0-66C6EC5C98FD}"/>
              </a:ext>
            </a:extLst>
          </p:cNvPr>
          <p:cNvSpPr txBox="1">
            <a:spLocks noChangeArrowheads="1"/>
          </p:cNvSpPr>
          <p:nvPr/>
        </p:nvSpPr>
        <p:spPr bwMode="auto">
          <a:xfrm>
            <a:off x="9567863" y="3424239"/>
            <a:ext cx="80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500N</a:t>
            </a:r>
          </a:p>
        </p:txBody>
      </p:sp>
      <p:sp>
        <p:nvSpPr>
          <p:cNvPr id="57" name="Text Box 94">
            <a:extLst>
              <a:ext uri="{FF2B5EF4-FFF2-40B4-BE49-F238E27FC236}">
                <a16:creationId xmlns:a16="http://schemas.microsoft.com/office/drawing/2014/main" id="{93D67161-BA32-4368-B2DD-F3FCEA63AAC6}"/>
              </a:ext>
            </a:extLst>
          </p:cNvPr>
          <p:cNvSpPr txBox="1">
            <a:spLocks noChangeArrowheads="1"/>
          </p:cNvSpPr>
          <p:nvPr/>
        </p:nvSpPr>
        <p:spPr bwMode="auto">
          <a:xfrm>
            <a:off x="9588501" y="3875089"/>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HN</a:t>
            </a:r>
          </a:p>
        </p:txBody>
      </p:sp>
      <p:sp>
        <p:nvSpPr>
          <p:cNvPr id="58" name="Text Box 95">
            <a:extLst>
              <a:ext uri="{FF2B5EF4-FFF2-40B4-BE49-F238E27FC236}">
                <a16:creationId xmlns:a16="http://schemas.microsoft.com/office/drawing/2014/main" id="{242D536F-3978-45D1-84E0-97E6D679306B}"/>
              </a:ext>
            </a:extLst>
          </p:cNvPr>
          <p:cNvSpPr txBox="1">
            <a:spLocks noChangeArrowheads="1"/>
          </p:cNvSpPr>
          <p:nvPr/>
        </p:nvSpPr>
        <p:spPr bwMode="auto">
          <a:xfrm>
            <a:off x="9424988" y="4699000"/>
            <a:ext cx="12430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BN/150BS</a:t>
            </a:r>
          </a:p>
        </p:txBody>
      </p:sp>
      <p:sp>
        <p:nvSpPr>
          <p:cNvPr id="59" name="Text Box 96">
            <a:extLst>
              <a:ext uri="{FF2B5EF4-FFF2-40B4-BE49-F238E27FC236}">
                <a16:creationId xmlns:a16="http://schemas.microsoft.com/office/drawing/2014/main" id="{C68E9894-98A4-4042-BAB7-1AB8FF70E9F3}"/>
              </a:ext>
            </a:extLst>
          </p:cNvPr>
          <p:cNvSpPr txBox="1">
            <a:spLocks noChangeArrowheads="1"/>
          </p:cNvSpPr>
          <p:nvPr/>
        </p:nvSpPr>
        <p:spPr bwMode="auto">
          <a:xfrm>
            <a:off x="3881439" y="2101851"/>
            <a:ext cx="91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VGO</a:t>
            </a:r>
          </a:p>
        </p:txBody>
      </p:sp>
      <p:sp>
        <p:nvSpPr>
          <p:cNvPr id="60" name="Text Box 97">
            <a:extLst>
              <a:ext uri="{FF2B5EF4-FFF2-40B4-BE49-F238E27FC236}">
                <a16:creationId xmlns:a16="http://schemas.microsoft.com/office/drawing/2014/main" id="{4E4DA249-8DB0-427A-81D6-62618F19A703}"/>
              </a:ext>
            </a:extLst>
          </p:cNvPr>
          <p:cNvSpPr txBox="1">
            <a:spLocks noChangeArrowheads="1"/>
          </p:cNvSpPr>
          <p:nvPr/>
        </p:nvSpPr>
        <p:spPr bwMode="auto">
          <a:xfrm>
            <a:off x="3883025" y="1039813"/>
            <a:ext cx="5583238" cy="406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Properties controlled by Process Units</a:t>
            </a:r>
          </a:p>
        </p:txBody>
      </p:sp>
      <p:sp>
        <p:nvSpPr>
          <p:cNvPr id="61" name="AutoShape 101">
            <a:extLst>
              <a:ext uri="{FF2B5EF4-FFF2-40B4-BE49-F238E27FC236}">
                <a16:creationId xmlns:a16="http://schemas.microsoft.com/office/drawing/2014/main" id="{CA9FD166-D1FB-4E65-9CE7-8C5C28AA684E}"/>
              </a:ext>
            </a:extLst>
          </p:cNvPr>
          <p:cNvSpPr>
            <a:spLocks noChangeArrowheads="1"/>
          </p:cNvSpPr>
          <p:nvPr/>
        </p:nvSpPr>
        <p:spPr bwMode="auto">
          <a:xfrm rot="5400000">
            <a:off x="4068763" y="1257304"/>
            <a:ext cx="652463" cy="1008062"/>
          </a:xfrm>
          <a:prstGeom prst="homePlate">
            <a:avLst>
              <a:gd name="adj" fmla="val 25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r>
              <a:rPr lang="en-US" altLang="en-US" sz="1600"/>
              <a:t>KV, </a:t>
            </a:r>
          </a:p>
          <a:p>
            <a:r>
              <a:rPr lang="en-US" altLang="en-US" sz="1600"/>
              <a:t>Flash Point</a:t>
            </a:r>
          </a:p>
        </p:txBody>
      </p:sp>
      <p:sp>
        <p:nvSpPr>
          <p:cNvPr id="62" name="AutoShape 102">
            <a:extLst>
              <a:ext uri="{FF2B5EF4-FFF2-40B4-BE49-F238E27FC236}">
                <a16:creationId xmlns:a16="http://schemas.microsoft.com/office/drawing/2014/main" id="{0C695B3C-15A1-4341-AE65-E894D7FB568D}"/>
              </a:ext>
            </a:extLst>
          </p:cNvPr>
          <p:cNvSpPr>
            <a:spLocks noChangeArrowheads="1"/>
          </p:cNvSpPr>
          <p:nvPr/>
        </p:nvSpPr>
        <p:spPr bwMode="auto">
          <a:xfrm rot="5400000">
            <a:off x="5279232" y="1045373"/>
            <a:ext cx="652463" cy="1438275"/>
          </a:xfrm>
          <a:prstGeom prst="homePlate">
            <a:avLst>
              <a:gd name="adj" fmla="val 25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r>
              <a:rPr lang="en-US" altLang="en-US"/>
              <a:t>VI, CCR</a:t>
            </a:r>
          </a:p>
        </p:txBody>
      </p:sp>
      <p:sp>
        <p:nvSpPr>
          <p:cNvPr id="63" name="AutoShape 103">
            <a:extLst>
              <a:ext uri="{FF2B5EF4-FFF2-40B4-BE49-F238E27FC236}">
                <a16:creationId xmlns:a16="http://schemas.microsoft.com/office/drawing/2014/main" id="{D152D30A-83F2-4CE5-AB03-1F2AC31EB919}"/>
              </a:ext>
            </a:extLst>
          </p:cNvPr>
          <p:cNvSpPr>
            <a:spLocks noChangeArrowheads="1"/>
          </p:cNvSpPr>
          <p:nvPr/>
        </p:nvSpPr>
        <p:spPr bwMode="auto">
          <a:xfrm rot="5400000">
            <a:off x="7082632" y="685009"/>
            <a:ext cx="652463" cy="2165350"/>
          </a:xfrm>
          <a:prstGeom prst="homePlate">
            <a:avLst>
              <a:gd name="adj" fmla="val 25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r>
              <a:rPr lang="en-US" altLang="en-US"/>
              <a:t>Pour Point</a:t>
            </a:r>
          </a:p>
        </p:txBody>
      </p:sp>
      <p:sp>
        <p:nvSpPr>
          <p:cNvPr id="64" name="AutoShape 104">
            <a:extLst>
              <a:ext uri="{FF2B5EF4-FFF2-40B4-BE49-F238E27FC236}">
                <a16:creationId xmlns:a16="http://schemas.microsoft.com/office/drawing/2014/main" id="{912A7465-5336-4C44-A24C-4188C81164F1}"/>
              </a:ext>
            </a:extLst>
          </p:cNvPr>
          <p:cNvSpPr>
            <a:spLocks noChangeArrowheads="1"/>
          </p:cNvSpPr>
          <p:nvPr/>
        </p:nvSpPr>
        <p:spPr bwMode="auto">
          <a:xfrm rot="5400000">
            <a:off x="8651082" y="1281908"/>
            <a:ext cx="652463" cy="971550"/>
          </a:xfrm>
          <a:prstGeom prst="homePlate">
            <a:avLst>
              <a:gd name="adj" fmla="val 25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r>
              <a:rPr lang="en-US" altLang="en-US" sz="1600"/>
              <a:t>Colour &amp; </a:t>
            </a:r>
          </a:p>
          <a:p>
            <a:r>
              <a:rPr lang="en-US" altLang="en-US" sz="1600"/>
              <a:t>Stability</a:t>
            </a:r>
          </a:p>
        </p:txBody>
      </p:sp>
      <p:pic>
        <p:nvPicPr>
          <p:cNvPr id="66" name="Picture 65">
            <a:extLst>
              <a:ext uri="{FF2B5EF4-FFF2-40B4-BE49-F238E27FC236}">
                <a16:creationId xmlns:a16="http://schemas.microsoft.com/office/drawing/2014/main" id="{DE943C19-BE3C-4974-BEFB-CA1256D6BFC1}"/>
              </a:ext>
            </a:extLst>
          </p:cNvPr>
          <p:cNvPicPr>
            <a:picLocks noChangeAspect="1"/>
          </p:cNvPicPr>
          <p:nvPr/>
        </p:nvPicPr>
        <p:blipFill>
          <a:blip r:embed="rId2"/>
          <a:stretch>
            <a:fillRect/>
          </a:stretch>
        </p:blipFill>
        <p:spPr>
          <a:xfrm>
            <a:off x="4569306" y="3207420"/>
            <a:ext cx="570577" cy="1529681"/>
          </a:xfrm>
          <a:prstGeom prst="rect">
            <a:avLst/>
          </a:prstGeom>
        </p:spPr>
      </p:pic>
    </p:spTree>
    <p:extLst>
      <p:ext uri="{BB962C8B-B14F-4D97-AF65-F5344CB8AC3E}">
        <p14:creationId xmlns:p14="http://schemas.microsoft.com/office/powerpoint/2010/main" val="264534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BB4E16-97DE-4CCD-87BB-D2E29653D7AF}"/>
              </a:ext>
            </a:extLst>
          </p:cNvPr>
          <p:cNvSpPr txBox="1">
            <a:spLocks noChangeArrowheads="1"/>
          </p:cNvSpPr>
          <p:nvPr/>
        </p:nvSpPr>
        <p:spPr>
          <a:xfrm>
            <a:off x="2311400" y="304800"/>
            <a:ext cx="80518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API Base Oil Characterization Groups</a:t>
            </a:r>
            <a:br>
              <a:rPr lang="en-AU" altLang="en-US" sz="2800" b="1" dirty="0">
                <a:latin typeface="Times New Roman" panose="02020603050405020304" pitchFamily="18" charset="0"/>
              </a:rPr>
            </a:br>
            <a:endParaRPr lang="en-US" altLang="en-US" sz="2800" b="1" dirty="0">
              <a:latin typeface="Times New Roman" panose="02020603050405020304" pitchFamily="18" charset="0"/>
            </a:endParaRPr>
          </a:p>
        </p:txBody>
      </p:sp>
      <p:graphicFrame>
        <p:nvGraphicFramePr>
          <p:cNvPr id="3" name="Group 43">
            <a:extLst>
              <a:ext uri="{FF2B5EF4-FFF2-40B4-BE49-F238E27FC236}">
                <a16:creationId xmlns:a16="http://schemas.microsoft.com/office/drawing/2014/main" id="{DDADBCCB-EB09-4611-B0D5-6A6232D8634E}"/>
              </a:ext>
            </a:extLst>
          </p:cNvPr>
          <p:cNvGraphicFramePr>
            <a:graphicFrameLocks noGrp="1"/>
          </p:cNvGraphicFramePr>
          <p:nvPr/>
        </p:nvGraphicFramePr>
        <p:xfrm>
          <a:off x="2430464" y="1827214"/>
          <a:ext cx="7958137" cy="3155951"/>
        </p:xfrm>
        <a:graphic>
          <a:graphicData uri="http://schemas.openxmlformats.org/drawingml/2006/table">
            <a:tbl>
              <a:tblPr/>
              <a:tblGrid>
                <a:gridCol w="2024062">
                  <a:extLst>
                    <a:ext uri="{9D8B030D-6E8A-4147-A177-3AD203B41FA5}">
                      <a16:colId xmlns:a16="http://schemas.microsoft.com/office/drawing/2014/main" val="2483329103"/>
                    </a:ext>
                  </a:extLst>
                </a:gridCol>
                <a:gridCol w="1287463">
                  <a:extLst>
                    <a:ext uri="{9D8B030D-6E8A-4147-A177-3AD203B41FA5}">
                      <a16:colId xmlns:a16="http://schemas.microsoft.com/office/drawing/2014/main" val="399452917"/>
                    </a:ext>
                  </a:extLst>
                </a:gridCol>
                <a:gridCol w="2444750">
                  <a:extLst>
                    <a:ext uri="{9D8B030D-6E8A-4147-A177-3AD203B41FA5}">
                      <a16:colId xmlns:a16="http://schemas.microsoft.com/office/drawing/2014/main" val="3699009968"/>
                    </a:ext>
                  </a:extLst>
                </a:gridCol>
                <a:gridCol w="2201862">
                  <a:extLst>
                    <a:ext uri="{9D8B030D-6E8A-4147-A177-3AD203B41FA5}">
                      <a16:colId xmlns:a16="http://schemas.microsoft.com/office/drawing/2014/main" val="1210575695"/>
                    </a:ext>
                  </a:extLst>
                </a:gridCol>
              </a:tblGrid>
              <a:tr h="1231900">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VI</a:t>
                      </a:r>
                      <a:endParaRPr kumimoji="0" lang="en-AU"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SATURATES</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a:t>
                      </a:r>
                      <a:endParaRPr kumimoji="0" lang="en-AU"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SULPHER</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a:t>
                      </a:r>
                      <a:endParaRPr kumimoji="0" lang="en-AU"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7077409"/>
                  </a:ext>
                </a:extLst>
              </a:tr>
              <a:tr h="636588">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GROUP I</a:t>
                      </a:r>
                      <a:endParaRPr kumimoji="0" lang="en-AU"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80-120</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&lt;90</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&gt;0.03</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8385446"/>
                  </a:ext>
                </a:extLst>
              </a:tr>
              <a:tr h="654050">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GROUP II</a:t>
                      </a:r>
                      <a:endParaRPr kumimoji="0" lang="en-AU"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80-120</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&gt;90</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&lt;0.03</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2986146"/>
                  </a:ext>
                </a:extLst>
              </a:tr>
              <a:tr h="633413">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GROUP III</a:t>
                      </a:r>
                      <a:endParaRPr kumimoji="0" lang="en-AU"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&gt;120</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a:ln>
                            <a:noFill/>
                          </a:ln>
                          <a:solidFill>
                            <a:schemeClr val="tx1"/>
                          </a:solidFill>
                          <a:effectLst/>
                          <a:latin typeface="Arial" panose="020B0604020202020204" pitchFamily="34" charset="0"/>
                        </a:rPr>
                        <a:t>&gt;90</a:t>
                      </a:r>
                      <a:endParaRPr kumimoji="0" lang="en-AU"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rPr>
                        <a:t>&lt;0.03</a:t>
                      </a:r>
                      <a:endParaRPr kumimoji="0" lang="en-AU"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5437937"/>
                  </a:ext>
                </a:extLst>
              </a:tr>
            </a:tbl>
          </a:graphicData>
        </a:graphic>
      </p:graphicFrame>
    </p:spTree>
    <p:extLst>
      <p:ext uri="{BB962C8B-B14F-4D97-AF65-F5344CB8AC3E}">
        <p14:creationId xmlns:p14="http://schemas.microsoft.com/office/powerpoint/2010/main" val="2373471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260648"/>
            <a:ext cx="77724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 Qualities</a:t>
            </a:r>
          </a:p>
        </p:txBody>
      </p:sp>
      <p:graphicFrame>
        <p:nvGraphicFramePr>
          <p:cNvPr id="3" name="Group 177">
            <a:extLst>
              <a:ext uri="{FF2B5EF4-FFF2-40B4-BE49-F238E27FC236}">
                <a16:creationId xmlns:a16="http://schemas.microsoft.com/office/drawing/2014/main" id="{C1D38EBF-01C1-4956-9825-75A7D53C873F}"/>
              </a:ext>
            </a:extLst>
          </p:cNvPr>
          <p:cNvGraphicFramePr>
            <a:graphicFrameLocks/>
          </p:cNvGraphicFramePr>
          <p:nvPr/>
        </p:nvGraphicFramePr>
        <p:xfrm>
          <a:off x="2608263" y="950913"/>
          <a:ext cx="7732712" cy="5568952"/>
        </p:xfrm>
        <a:graphic>
          <a:graphicData uri="http://schemas.openxmlformats.org/drawingml/2006/table">
            <a:tbl>
              <a:tblPr/>
              <a:tblGrid>
                <a:gridCol w="762000">
                  <a:extLst>
                    <a:ext uri="{9D8B030D-6E8A-4147-A177-3AD203B41FA5}">
                      <a16:colId xmlns:a16="http://schemas.microsoft.com/office/drawing/2014/main" val="1563956214"/>
                    </a:ext>
                  </a:extLst>
                </a:gridCol>
                <a:gridCol w="1997075">
                  <a:extLst>
                    <a:ext uri="{9D8B030D-6E8A-4147-A177-3AD203B41FA5}">
                      <a16:colId xmlns:a16="http://schemas.microsoft.com/office/drawing/2014/main" val="3953253690"/>
                    </a:ext>
                  </a:extLst>
                </a:gridCol>
                <a:gridCol w="2024062">
                  <a:extLst>
                    <a:ext uri="{9D8B030D-6E8A-4147-A177-3AD203B41FA5}">
                      <a16:colId xmlns:a16="http://schemas.microsoft.com/office/drawing/2014/main" val="1424682254"/>
                    </a:ext>
                  </a:extLst>
                </a:gridCol>
                <a:gridCol w="1403350">
                  <a:extLst>
                    <a:ext uri="{9D8B030D-6E8A-4147-A177-3AD203B41FA5}">
                      <a16:colId xmlns:a16="http://schemas.microsoft.com/office/drawing/2014/main" val="779906518"/>
                    </a:ext>
                  </a:extLst>
                </a:gridCol>
                <a:gridCol w="1546225">
                  <a:extLst>
                    <a:ext uri="{9D8B030D-6E8A-4147-A177-3AD203B41FA5}">
                      <a16:colId xmlns:a16="http://schemas.microsoft.com/office/drawing/2014/main" val="2925215057"/>
                    </a:ext>
                  </a:extLst>
                </a:gridCol>
              </a:tblGrid>
              <a:tr h="523875">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Grade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KV (cSt)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VI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Pour Point (max)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2673851"/>
                  </a:ext>
                </a:extLst>
              </a:tr>
              <a:tr h="525463">
                <a:tc rowSpan="4">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GR</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I</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150N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28-32 (40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0933344"/>
                  </a:ext>
                </a:extLst>
              </a:tr>
              <a:tr h="523875">
                <a:tc vMerge="1">
                  <a:txBody>
                    <a:bodyPr/>
                    <a:lstStyle/>
                    <a:p>
                      <a:endParaRPr lang="en-IN"/>
                    </a:p>
                  </a:txBody>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500N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10    (100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4352536"/>
                  </a:ext>
                </a:extLst>
              </a:tr>
              <a:tr h="525463">
                <a:tc vMerge="1">
                  <a:txBody>
                    <a:bodyPr/>
                    <a:lstStyle/>
                    <a:p>
                      <a:endParaRPr lang="en-IN"/>
                    </a:p>
                  </a:txBody>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13.5 (100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0883187"/>
                  </a:ext>
                </a:extLst>
              </a:tr>
              <a:tr h="525463">
                <a:tc vMerge="1">
                  <a:txBody>
                    <a:bodyPr/>
                    <a:lstStyle/>
                    <a:p>
                      <a:endParaRPr lang="en-IN"/>
                    </a:p>
                  </a:txBody>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BN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32    (100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1885141"/>
                  </a:ext>
                </a:extLst>
              </a:tr>
              <a:tr h="523875">
                <a:tc rowSpan="4">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GR</a:t>
                      </a:r>
                    </a:p>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70N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9.5-15.5 (40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8115872"/>
                  </a:ext>
                </a:extLst>
              </a:tr>
              <a:tr h="525463">
                <a:tc vMerge="1">
                  <a:txBody>
                    <a:bodyPr/>
                    <a:lstStyle/>
                    <a:p>
                      <a:endParaRPr lang="en-IN"/>
                    </a:p>
                  </a:txBody>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150N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28.8-32 (40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1274616"/>
                  </a:ext>
                </a:extLst>
              </a:tr>
              <a:tr h="523875">
                <a:tc vMerge="1">
                  <a:txBody>
                    <a:bodyPr/>
                    <a:lstStyle/>
                    <a:p>
                      <a:endParaRPr lang="en-IN"/>
                    </a:p>
                  </a:txBody>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500N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90-105 (40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95 (105)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9408749"/>
                  </a:ext>
                </a:extLst>
              </a:tr>
              <a:tr h="523875">
                <a:tc vMerge="1">
                  <a:txBody>
                    <a:bodyPr/>
                    <a:lstStyle/>
                    <a:p>
                      <a:endParaRPr lang="en-IN"/>
                    </a:p>
                  </a:txBody>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Arial" panose="020B0604020202020204" pitchFamily="34" charset="0"/>
                        </a:rPr>
                        <a:t>150BS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30 (100</a:t>
                      </a:r>
                      <a:r>
                        <a:rPr kumimoji="0" lang="en-US" altLang="en-US" sz="2000" b="0" i="0" u="none" strike="noStrike" cap="none" normalizeH="0" baseline="30000" dirty="0">
                          <a:ln>
                            <a:noFill/>
                          </a:ln>
                          <a:solidFill>
                            <a:schemeClr val="tx1"/>
                          </a:solidFill>
                          <a:effectLst/>
                          <a:latin typeface="Arial" panose="020B0604020202020204" pitchFamily="34" charset="0"/>
                        </a:rPr>
                        <a:t>o</a:t>
                      </a:r>
                      <a:r>
                        <a:rPr kumimoji="0" lang="en-US" altLang="en-US" sz="2000" b="0" i="0" u="none" strike="noStrike" cap="none" normalizeH="0" baseline="0" dirty="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FF00"/>
                        </a:buClr>
                        <a:buSzPct val="80000"/>
                        <a:buFont typeface="Wingdings" panose="05000000000000000000" pitchFamily="2" charset="2"/>
                        <a:defRPr sz="2800">
                          <a:solidFill>
                            <a:schemeClr val="tx1"/>
                          </a:solidFill>
                          <a:latin typeface="Arial" panose="020B0604020202020204" pitchFamily="34" charset="0"/>
                        </a:defRPr>
                      </a:lvl1pPr>
                      <a:lvl2pPr algn="l">
                        <a:spcBef>
                          <a:spcPct val="20000"/>
                        </a:spcBef>
                        <a:buClr>
                          <a:srgbClr val="CC0000"/>
                        </a:buClr>
                        <a:buSzPct val="70000"/>
                        <a:buFont typeface="Wingdings" panose="05000000000000000000" pitchFamily="2" charset="2"/>
                        <a:defRPr sz="2400">
                          <a:solidFill>
                            <a:schemeClr val="tx1"/>
                          </a:solidFill>
                          <a:latin typeface="Arial" panose="020B0604020202020204" pitchFamily="34" charset="0"/>
                        </a:defRPr>
                      </a:lvl2pPr>
                      <a:lvl3pPr algn="l">
                        <a:spcBef>
                          <a:spcPct val="20000"/>
                        </a:spcBef>
                        <a:buClr>
                          <a:srgbClr val="009900"/>
                        </a:buClr>
                        <a:buSzPct val="60000"/>
                        <a:buFont typeface="Wingdings" panose="05000000000000000000" pitchFamily="2" charset="2"/>
                        <a:defRPr sz="2000">
                          <a:solidFill>
                            <a:schemeClr val="tx1"/>
                          </a:solidFill>
                          <a:latin typeface="Arial" panose="020B0604020202020204" pitchFamily="34" charset="0"/>
                        </a:defRPr>
                      </a:lvl3pPr>
                      <a:lvl4pPr algn="l">
                        <a:spcBef>
                          <a:spcPct val="20000"/>
                        </a:spcBef>
                        <a:buClr>
                          <a:schemeClr val="hlink"/>
                        </a:buClr>
                        <a:buSzPct val="60000"/>
                        <a:buFont typeface="Wingdings" panose="05000000000000000000" pitchFamily="2" charset="2"/>
                        <a:defRPr>
                          <a:solidFill>
                            <a:schemeClr val="tx1"/>
                          </a:solidFill>
                          <a:latin typeface="Arial" panose="020B0604020202020204" pitchFamily="34" charset="0"/>
                        </a:defRPr>
                      </a:lvl4pPr>
                      <a:lvl5pPr algn="l">
                        <a:spcBef>
                          <a:spcPct val="20000"/>
                        </a:spcBef>
                        <a:buClr>
                          <a:schemeClr val="accent2"/>
                        </a:buClr>
                        <a:buSzPct val="55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55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FFFF00"/>
                        </a:buClr>
                        <a:buSzPct val="8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8902162"/>
                  </a:ext>
                </a:extLst>
              </a:tr>
            </a:tbl>
          </a:graphicData>
        </a:graphic>
      </p:graphicFrame>
    </p:spTree>
    <p:extLst>
      <p:ext uri="{BB962C8B-B14F-4D97-AF65-F5344CB8AC3E}">
        <p14:creationId xmlns:p14="http://schemas.microsoft.com/office/powerpoint/2010/main" val="381902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AE2CEE-47DD-4E1C-BCCE-F95C60E77215}"/>
              </a:ext>
            </a:extLst>
          </p:cNvPr>
          <p:cNvPicPr>
            <a:picLocks noChangeAspect="1"/>
          </p:cNvPicPr>
          <p:nvPr/>
        </p:nvPicPr>
        <p:blipFill rotWithShape="1">
          <a:blip r:embed="rId2" cstate="print"/>
          <a:srcRect l="30313" t="29001" r="30915" b="45800"/>
          <a:stretch/>
        </p:blipFill>
        <p:spPr>
          <a:xfrm>
            <a:off x="2783632" y="2132856"/>
            <a:ext cx="7560840" cy="2808312"/>
          </a:xfrm>
          <a:prstGeom prst="rect">
            <a:avLst/>
          </a:prstGeom>
        </p:spPr>
      </p:pic>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772400"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Step-1</a:t>
            </a:r>
          </a:p>
        </p:txBody>
      </p:sp>
      <p:sp>
        <p:nvSpPr>
          <p:cNvPr id="5" name="Rectangle 4"/>
          <p:cNvSpPr/>
          <p:nvPr/>
        </p:nvSpPr>
        <p:spPr>
          <a:xfrm>
            <a:off x="2639616" y="980728"/>
            <a:ext cx="7344816" cy="923330"/>
          </a:xfrm>
          <a:prstGeom prst="rect">
            <a:avLst/>
          </a:prstGeom>
        </p:spPr>
        <p:txBody>
          <a:bodyPr wrap="square">
            <a:spAutoFit/>
          </a:bodyPr>
          <a:lstStyle/>
          <a:p>
            <a:r>
              <a:rPr lang="en-US" b="1" u="sng" dirty="0"/>
              <a:t>Production of Vacuum Gas oils of suitable viscosity Grades</a:t>
            </a:r>
          </a:p>
          <a:p>
            <a:endParaRPr lang="en-US" b="1" u="sng" dirty="0"/>
          </a:p>
          <a:p>
            <a:r>
              <a:rPr lang="en-US" b="1" dirty="0"/>
              <a:t>Cuts obtained in the vacuum distillation unit as VGOs </a:t>
            </a:r>
          </a:p>
        </p:txBody>
      </p:sp>
      <p:sp>
        <p:nvSpPr>
          <p:cNvPr id="7" name="Rectangle 6"/>
          <p:cNvSpPr/>
          <p:nvPr/>
        </p:nvSpPr>
        <p:spPr>
          <a:xfrm>
            <a:off x="2567608" y="5445225"/>
            <a:ext cx="7776864" cy="1200329"/>
          </a:xfrm>
          <a:prstGeom prst="rect">
            <a:avLst/>
          </a:prstGeom>
        </p:spPr>
        <p:txBody>
          <a:bodyPr wrap="square">
            <a:spAutoFit/>
          </a:bodyPr>
          <a:lstStyle/>
          <a:p>
            <a:r>
              <a:rPr lang="en-US" b="1" dirty="0"/>
              <a:t>These VGOs have high flash points and thus very low volatility</a:t>
            </a:r>
          </a:p>
          <a:p>
            <a:r>
              <a:rPr lang="en-US" b="1" dirty="0"/>
              <a:t>They consists of Waxy </a:t>
            </a:r>
            <a:r>
              <a:rPr lang="en-US" b="1" dirty="0" err="1"/>
              <a:t>Paraffins</a:t>
            </a:r>
            <a:r>
              <a:rPr lang="en-US" b="1" dirty="0"/>
              <a:t>,  Aromatics and Naphthenic Oils.</a:t>
            </a:r>
          </a:p>
          <a:p>
            <a:endParaRPr lang="en-US" b="1" dirty="0"/>
          </a:p>
          <a:p>
            <a:r>
              <a:rPr lang="en-US" b="1" dirty="0"/>
              <a:t>VI of aromatics very low, they need to be separated.</a:t>
            </a:r>
          </a:p>
        </p:txBody>
      </p:sp>
    </p:spTree>
    <p:extLst>
      <p:ext uri="{BB962C8B-B14F-4D97-AF65-F5344CB8AC3E}">
        <p14:creationId xmlns:p14="http://schemas.microsoft.com/office/powerpoint/2010/main" val="1551071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2A8FA-CE48-4A82-A246-6847E3EF0B89}"/>
              </a:ext>
            </a:extLst>
          </p:cNvPr>
          <p:cNvSpPr>
            <a:spLocks noGrp="1"/>
          </p:cNvSpPr>
          <p:nvPr>
            <p:ph type="sldNum" sz="quarter" idx="12"/>
          </p:nvPr>
        </p:nvSpPr>
        <p:spPr/>
        <p:txBody>
          <a:bodyPr/>
          <a:lstStyle/>
          <a:p>
            <a:fld id="{B6F15528-21DE-4FAA-801E-634DDDAF4B2B}" type="slidenum">
              <a:rPr lang="en-US" smtClean="0"/>
              <a:pPr/>
              <a:t>46</a:t>
            </a:fld>
            <a:endParaRPr lang="en-US"/>
          </a:p>
        </p:txBody>
      </p:sp>
      <p:pic>
        <p:nvPicPr>
          <p:cNvPr id="8" name="Picture 7">
            <a:extLst>
              <a:ext uri="{FF2B5EF4-FFF2-40B4-BE49-F238E27FC236}">
                <a16:creationId xmlns:a16="http://schemas.microsoft.com/office/drawing/2014/main" id="{0B725AB0-DA61-4FFC-BE74-4537198D6CB4}"/>
              </a:ext>
            </a:extLst>
          </p:cNvPr>
          <p:cNvPicPr>
            <a:picLocks noChangeAspect="1"/>
          </p:cNvPicPr>
          <p:nvPr/>
        </p:nvPicPr>
        <p:blipFill>
          <a:blip r:embed="rId2"/>
          <a:stretch>
            <a:fillRect/>
          </a:stretch>
        </p:blipFill>
        <p:spPr>
          <a:xfrm>
            <a:off x="1524000" y="1"/>
            <a:ext cx="9144000" cy="6857999"/>
          </a:xfrm>
          <a:prstGeom prst="rect">
            <a:avLst/>
          </a:prstGeom>
        </p:spPr>
      </p:pic>
      <p:sp>
        <p:nvSpPr>
          <p:cNvPr id="9" name="TextBox 8">
            <a:extLst>
              <a:ext uri="{FF2B5EF4-FFF2-40B4-BE49-F238E27FC236}">
                <a16:creationId xmlns:a16="http://schemas.microsoft.com/office/drawing/2014/main" id="{98C206E2-EB8A-4ED3-85B7-4D75EBFA6AEF}"/>
              </a:ext>
            </a:extLst>
          </p:cNvPr>
          <p:cNvSpPr txBox="1"/>
          <p:nvPr/>
        </p:nvSpPr>
        <p:spPr>
          <a:xfrm>
            <a:off x="3962400" y="990601"/>
            <a:ext cx="1598002" cy="276999"/>
          </a:xfrm>
          <a:prstGeom prst="rect">
            <a:avLst/>
          </a:prstGeom>
          <a:noFill/>
        </p:spPr>
        <p:txBody>
          <a:bodyPr wrap="none" rtlCol="0">
            <a:spAutoFit/>
          </a:bodyPr>
          <a:lstStyle/>
          <a:p>
            <a:r>
              <a:rPr lang="en-US" sz="1200" dirty="0">
                <a:solidFill>
                  <a:srgbClr val="0070C0"/>
                </a:solidFill>
              </a:rPr>
              <a:t>Oil with 85% propane</a:t>
            </a:r>
          </a:p>
        </p:txBody>
      </p:sp>
      <p:sp>
        <p:nvSpPr>
          <p:cNvPr id="10" name="TextBox 9">
            <a:extLst>
              <a:ext uri="{FF2B5EF4-FFF2-40B4-BE49-F238E27FC236}">
                <a16:creationId xmlns:a16="http://schemas.microsoft.com/office/drawing/2014/main" id="{7FB99C61-FD8B-42AE-A1CF-50C6ACA4F9C4}"/>
              </a:ext>
            </a:extLst>
          </p:cNvPr>
          <p:cNvSpPr txBox="1"/>
          <p:nvPr/>
        </p:nvSpPr>
        <p:spPr>
          <a:xfrm>
            <a:off x="3622098" y="5029201"/>
            <a:ext cx="1189749" cy="430887"/>
          </a:xfrm>
          <a:prstGeom prst="rect">
            <a:avLst/>
          </a:prstGeom>
          <a:noFill/>
        </p:spPr>
        <p:txBody>
          <a:bodyPr wrap="none" rtlCol="0">
            <a:spAutoFit/>
          </a:bodyPr>
          <a:lstStyle/>
          <a:p>
            <a:r>
              <a:rPr lang="en-US" sz="1100" dirty="0">
                <a:solidFill>
                  <a:srgbClr val="0070C0"/>
                </a:solidFill>
              </a:rPr>
              <a:t>Residue with </a:t>
            </a:r>
          </a:p>
          <a:p>
            <a:r>
              <a:rPr lang="en-US" sz="1100" dirty="0">
                <a:solidFill>
                  <a:srgbClr val="0070C0"/>
                </a:solidFill>
              </a:rPr>
              <a:t>30-50% propane</a:t>
            </a:r>
          </a:p>
        </p:txBody>
      </p:sp>
      <p:sp>
        <p:nvSpPr>
          <p:cNvPr id="11" name="TextBox 10">
            <a:extLst>
              <a:ext uri="{FF2B5EF4-FFF2-40B4-BE49-F238E27FC236}">
                <a16:creationId xmlns:a16="http://schemas.microsoft.com/office/drawing/2014/main" id="{88B9D894-8B27-42AD-9E0C-D3149D3FA3FB}"/>
              </a:ext>
            </a:extLst>
          </p:cNvPr>
          <p:cNvSpPr txBox="1"/>
          <p:nvPr/>
        </p:nvSpPr>
        <p:spPr>
          <a:xfrm rot="16200000">
            <a:off x="3209368" y="3136612"/>
            <a:ext cx="2243243" cy="584775"/>
          </a:xfrm>
          <a:prstGeom prst="rect">
            <a:avLst/>
          </a:prstGeom>
          <a:noFill/>
        </p:spPr>
        <p:txBody>
          <a:bodyPr wrap="none" rtlCol="0">
            <a:spAutoFit/>
          </a:bodyPr>
          <a:lstStyle/>
          <a:p>
            <a:pPr algn="ctr"/>
            <a:r>
              <a:rPr lang="en-US" sz="1600" dirty="0">
                <a:solidFill>
                  <a:srgbClr val="7030A0"/>
                </a:solidFill>
              </a:rPr>
              <a:t>Rotating disc contactor</a:t>
            </a:r>
          </a:p>
          <a:p>
            <a:pPr algn="ctr"/>
            <a:r>
              <a:rPr lang="en-US" sz="1600" dirty="0">
                <a:solidFill>
                  <a:srgbClr val="7030A0"/>
                </a:solidFill>
              </a:rPr>
              <a:t>Extractor</a:t>
            </a:r>
          </a:p>
        </p:txBody>
      </p:sp>
      <p:sp>
        <p:nvSpPr>
          <p:cNvPr id="12" name="TextBox 11">
            <a:extLst>
              <a:ext uri="{FF2B5EF4-FFF2-40B4-BE49-F238E27FC236}">
                <a16:creationId xmlns:a16="http://schemas.microsoft.com/office/drawing/2014/main" id="{8125441B-AC4E-4F88-939B-DAB34A968DEB}"/>
              </a:ext>
            </a:extLst>
          </p:cNvPr>
          <p:cNvSpPr txBox="1"/>
          <p:nvPr/>
        </p:nvSpPr>
        <p:spPr>
          <a:xfrm rot="16200000">
            <a:off x="3323914" y="3765666"/>
            <a:ext cx="853529" cy="584775"/>
          </a:xfrm>
          <a:prstGeom prst="rect">
            <a:avLst/>
          </a:prstGeom>
          <a:noFill/>
        </p:spPr>
        <p:txBody>
          <a:bodyPr wrap="square" rtlCol="0">
            <a:spAutoFit/>
          </a:bodyPr>
          <a:lstStyle/>
          <a:p>
            <a:r>
              <a:rPr lang="en-US" sz="1600" dirty="0">
                <a:solidFill>
                  <a:srgbClr val="C00000"/>
                </a:solidFill>
              </a:rPr>
              <a:t>40-90°C</a:t>
            </a:r>
          </a:p>
        </p:txBody>
      </p:sp>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D245AE2C-DA23-490D-863C-6E96EBFCC5C0}"/>
                  </a:ext>
                </a:extLst>
              </p14:cNvPr>
              <p14:cNvContentPartPr/>
              <p14:nvPr/>
            </p14:nvContentPartPr>
            <p14:xfrm>
              <a:off x="7846320" y="3994920"/>
              <a:ext cx="1958040" cy="1129320"/>
            </p14:xfrm>
          </p:contentPart>
        </mc:Choice>
        <mc:Fallback>
          <p:pic>
            <p:nvPicPr>
              <p:cNvPr id="13" name="Ink 12">
                <a:extLst>
                  <a:ext uri="{FF2B5EF4-FFF2-40B4-BE49-F238E27FC236}">
                    <a16:creationId xmlns:a16="http://schemas.microsoft.com/office/drawing/2014/main" id="{D245AE2C-DA23-490D-863C-6E96EBFCC5C0}"/>
                  </a:ext>
                </a:extLst>
              </p:cNvPr>
              <p:cNvPicPr/>
              <p:nvPr/>
            </p:nvPicPr>
            <p:blipFill>
              <a:blip r:embed="rId4"/>
              <a:stretch>
                <a:fillRect/>
              </a:stretch>
            </p:blipFill>
            <p:spPr>
              <a:xfrm>
                <a:off x="7836960" y="3985560"/>
                <a:ext cx="1976760" cy="1148040"/>
              </a:xfrm>
              <a:prstGeom prst="rect">
                <a:avLst/>
              </a:prstGeom>
            </p:spPr>
          </p:pic>
        </mc:Fallback>
      </mc:AlternateContent>
    </p:spTree>
    <p:extLst>
      <p:ext uri="{BB962C8B-B14F-4D97-AF65-F5344CB8AC3E}">
        <p14:creationId xmlns:p14="http://schemas.microsoft.com/office/powerpoint/2010/main" val="525478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Step-2</a:t>
            </a:r>
          </a:p>
        </p:txBody>
      </p:sp>
      <p:sp>
        <p:nvSpPr>
          <p:cNvPr id="5" name="Rectangle 4"/>
          <p:cNvSpPr/>
          <p:nvPr/>
        </p:nvSpPr>
        <p:spPr>
          <a:xfrm>
            <a:off x="2639616" y="980728"/>
            <a:ext cx="7776864" cy="2862322"/>
          </a:xfrm>
          <a:prstGeom prst="rect">
            <a:avLst/>
          </a:prstGeom>
        </p:spPr>
        <p:txBody>
          <a:bodyPr wrap="square">
            <a:spAutoFit/>
          </a:bodyPr>
          <a:lstStyle/>
          <a:p>
            <a:r>
              <a:rPr lang="en-US" b="1" u="sng" dirty="0"/>
              <a:t>Separation of Aromatics from the Vacuum Gas Oil Distillates</a:t>
            </a:r>
          </a:p>
          <a:p>
            <a:endParaRPr lang="en-US" b="1" u="sng" dirty="0"/>
          </a:p>
          <a:p>
            <a:r>
              <a:rPr lang="en-US" b="1" dirty="0"/>
              <a:t>Aromatics Extraction by using solvents like Furfural / NMP (n-methyl </a:t>
            </a:r>
            <a:r>
              <a:rPr lang="en-US" b="1" dirty="0" err="1"/>
              <a:t>Pyrollidone</a:t>
            </a:r>
            <a:r>
              <a:rPr lang="en-US" b="1" dirty="0"/>
              <a:t>)</a:t>
            </a:r>
          </a:p>
          <a:p>
            <a:endParaRPr lang="en-US" b="1" dirty="0"/>
          </a:p>
          <a:p>
            <a:r>
              <a:rPr lang="en-US" b="1" dirty="0"/>
              <a:t>The process is a liquid-liquid extraction process. </a:t>
            </a:r>
          </a:p>
          <a:p>
            <a:endParaRPr lang="en-US" b="1" dirty="0"/>
          </a:p>
          <a:p>
            <a:r>
              <a:rPr lang="en-US" b="1" dirty="0"/>
              <a:t>The solvent have relatively more solubility for the Aromatics and this 2 phases are created in the extractor column</a:t>
            </a:r>
          </a:p>
          <a:p>
            <a:endParaRPr lang="en-US" b="1" dirty="0"/>
          </a:p>
        </p:txBody>
      </p:sp>
      <p:sp>
        <p:nvSpPr>
          <p:cNvPr id="6" name="Flowchart: Terminator 5"/>
          <p:cNvSpPr/>
          <p:nvPr/>
        </p:nvSpPr>
        <p:spPr>
          <a:xfrm rot="5400000">
            <a:off x="3827748" y="4617132"/>
            <a:ext cx="2088232" cy="8640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Extractor Column</a:t>
            </a:r>
          </a:p>
        </p:txBody>
      </p:sp>
      <p:cxnSp>
        <p:nvCxnSpPr>
          <p:cNvPr id="9" name="Straight Arrow Connector 8"/>
          <p:cNvCxnSpPr/>
          <p:nvPr/>
        </p:nvCxnSpPr>
        <p:spPr>
          <a:xfrm>
            <a:off x="3431704" y="5517232"/>
            <a:ext cx="1008112"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03912" y="4437112"/>
            <a:ext cx="864096"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stCxn id="6" idx="1"/>
          </p:cNvCxnSpPr>
          <p:nvPr/>
        </p:nvCxnSpPr>
        <p:spPr>
          <a:xfrm rot="5400000" flipH="1" flipV="1">
            <a:off x="5519936" y="3068960"/>
            <a:ext cx="288032" cy="1584176"/>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6" idx="3"/>
          </p:cNvCxnSpPr>
          <p:nvPr/>
        </p:nvCxnSpPr>
        <p:spPr>
          <a:xfrm rot="16200000" flipH="1">
            <a:off x="5591944" y="5373216"/>
            <a:ext cx="288032" cy="1728192"/>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79576" y="5013176"/>
            <a:ext cx="1944216" cy="923330"/>
          </a:xfrm>
          <a:prstGeom prst="rect">
            <a:avLst/>
          </a:prstGeom>
          <a:solidFill>
            <a:schemeClr val="accent2"/>
          </a:solidFill>
        </p:spPr>
        <p:txBody>
          <a:bodyPr wrap="square" rtlCol="0">
            <a:spAutoFit/>
          </a:bodyPr>
          <a:lstStyle/>
          <a:p>
            <a:r>
              <a:rPr lang="en-US" dirty="0"/>
              <a:t>VGO Feed Stock</a:t>
            </a:r>
          </a:p>
          <a:p>
            <a:endParaRPr lang="en-US" dirty="0"/>
          </a:p>
          <a:p>
            <a:r>
              <a:rPr lang="en-US" dirty="0"/>
              <a:t>Free of Moisture </a:t>
            </a:r>
          </a:p>
        </p:txBody>
      </p:sp>
      <p:sp>
        <p:nvSpPr>
          <p:cNvPr id="20" name="TextBox 19"/>
          <p:cNvSpPr txBox="1"/>
          <p:nvPr/>
        </p:nvSpPr>
        <p:spPr>
          <a:xfrm>
            <a:off x="6240016" y="4077073"/>
            <a:ext cx="1512168" cy="1200329"/>
          </a:xfrm>
          <a:prstGeom prst="rect">
            <a:avLst/>
          </a:prstGeom>
          <a:solidFill>
            <a:schemeClr val="accent1">
              <a:lumMod val="40000"/>
              <a:lumOff val="60000"/>
            </a:schemeClr>
          </a:solidFill>
        </p:spPr>
        <p:txBody>
          <a:bodyPr wrap="square" rtlCol="0">
            <a:spAutoFit/>
          </a:bodyPr>
          <a:lstStyle/>
          <a:p>
            <a:r>
              <a:rPr lang="en-US" dirty="0"/>
              <a:t>Dry Solvent</a:t>
            </a:r>
          </a:p>
          <a:p>
            <a:endParaRPr lang="en-US" dirty="0"/>
          </a:p>
          <a:p>
            <a:r>
              <a:rPr lang="en-US" dirty="0"/>
              <a:t>Furfural/ NMP</a:t>
            </a:r>
          </a:p>
        </p:txBody>
      </p:sp>
      <p:sp>
        <p:nvSpPr>
          <p:cNvPr id="21" name="TextBox 20"/>
          <p:cNvSpPr txBox="1"/>
          <p:nvPr/>
        </p:nvSpPr>
        <p:spPr>
          <a:xfrm>
            <a:off x="6672064" y="6165304"/>
            <a:ext cx="1296144" cy="369332"/>
          </a:xfrm>
          <a:prstGeom prst="rect">
            <a:avLst/>
          </a:prstGeom>
          <a:solidFill>
            <a:schemeClr val="tx2">
              <a:lumMod val="60000"/>
              <a:lumOff val="40000"/>
            </a:schemeClr>
          </a:solidFill>
        </p:spPr>
        <p:txBody>
          <a:bodyPr wrap="square" rtlCol="0">
            <a:spAutoFit/>
          </a:bodyPr>
          <a:lstStyle/>
          <a:p>
            <a:r>
              <a:rPr lang="en-US" dirty="0"/>
              <a:t>Extract Mix</a:t>
            </a:r>
          </a:p>
        </p:txBody>
      </p:sp>
      <p:sp>
        <p:nvSpPr>
          <p:cNvPr id="22" name="TextBox 21"/>
          <p:cNvSpPr txBox="1"/>
          <p:nvPr/>
        </p:nvSpPr>
        <p:spPr>
          <a:xfrm>
            <a:off x="6456040" y="3573017"/>
            <a:ext cx="1440160" cy="646331"/>
          </a:xfrm>
          <a:prstGeom prst="rect">
            <a:avLst/>
          </a:prstGeom>
          <a:solidFill>
            <a:schemeClr val="accent2">
              <a:lumMod val="60000"/>
              <a:lumOff val="40000"/>
            </a:schemeClr>
          </a:solidFill>
        </p:spPr>
        <p:txBody>
          <a:bodyPr wrap="square" rtlCol="0">
            <a:spAutoFit/>
          </a:bodyPr>
          <a:lstStyle/>
          <a:p>
            <a:r>
              <a:rPr lang="en-US" dirty="0"/>
              <a:t>Raffinate Mix</a:t>
            </a:r>
          </a:p>
        </p:txBody>
      </p:sp>
      <p:sp>
        <p:nvSpPr>
          <p:cNvPr id="24" name="TextBox 23"/>
          <p:cNvSpPr txBox="1"/>
          <p:nvPr/>
        </p:nvSpPr>
        <p:spPr>
          <a:xfrm>
            <a:off x="7968208" y="3429000"/>
            <a:ext cx="2448272" cy="923330"/>
          </a:xfrm>
          <a:prstGeom prst="rect">
            <a:avLst/>
          </a:prstGeom>
          <a:solidFill>
            <a:schemeClr val="accent4">
              <a:lumMod val="40000"/>
              <a:lumOff val="60000"/>
            </a:schemeClr>
          </a:solidFill>
        </p:spPr>
        <p:txBody>
          <a:bodyPr wrap="square" rtlCol="0">
            <a:spAutoFit/>
          </a:bodyPr>
          <a:lstStyle/>
          <a:p>
            <a:r>
              <a:rPr lang="en-US" dirty="0"/>
              <a:t>Low in Aromatics, Have High VI and high Pour Point </a:t>
            </a:r>
          </a:p>
        </p:txBody>
      </p:sp>
      <p:sp>
        <p:nvSpPr>
          <p:cNvPr id="25" name="TextBox 24"/>
          <p:cNvSpPr txBox="1"/>
          <p:nvPr/>
        </p:nvSpPr>
        <p:spPr>
          <a:xfrm>
            <a:off x="7968208" y="5949281"/>
            <a:ext cx="2520280" cy="646331"/>
          </a:xfrm>
          <a:prstGeom prst="rect">
            <a:avLst/>
          </a:prstGeom>
          <a:solidFill>
            <a:schemeClr val="accent4">
              <a:lumMod val="40000"/>
              <a:lumOff val="60000"/>
            </a:schemeClr>
          </a:solidFill>
        </p:spPr>
        <p:txBody>
          <a:bodyPr wrap="square" rtlCol="0">
            <a:spAutoFit/>
          </a:bodyPr>
          <a:lstStyle/>
          <a:p>
            <a:r>
              <a:rPr lang="en-US" dirty="0"/>
              <a:t>Rich in Aromatics, </a:t>
            </a:r>
          </a:p>
          <a:p>
            <a:r>
              <a:rPr lang="en-US" dirty="0"/>
              <a:t>Have very low VI</a:t>
            </a:r>
          </a:p>
        </p:txBody>
      </p:sp>
    </p:spTree>
    <p:extLst>
      <p:ext uri="{BB962C8B-B14F-4D97-AF65-F5344CB8AC3E}">
        <p14:creationId xmlns:p14="http://schemas.microsoft.com/office/powerpoint/2010/main" val="1862804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1DE4C7-2DBC-4278-8FC2-887B00D34BDF}"/>
              </a:ext>
            </a:extLst>
          </p:cNvPr>
          <p:cNvSpPr>
            <a:spLocks noGrp="1"/>
          </p:cNvSpPr>
          <p:nvPr>
            <p:ph type="title"/>
          </p:nvPr>
        </p:nvSpPr>
        <p:spPr>
          <a:xfrm>
            <a:off x="2408302" y="296544"/>
            <a:ext cx="8229600" cy="944562"/>
          </a:xfrm>
        </p:spPr>
        <p:txBody>
          <a:bodyPr/>
          <a:lstStyle/>
          <a:p>
            <a:r>
              <a:rPr lang="en-US" dirty="0"/>
              <a:t>Aromatic extraction solvents</a:t>
            </a:r>
          </a:p>
        </p:txBody>
      </p:sp>
      <p:sp>
        <p:nvSpPr>
          <p:cNvPr id="2" name="Slide Number Placeholder 1">
            <a:extLst>
              <a:ext uri="{FF2B5EF4-FFF2-40B4-BE49-F238E27FC236}">
                <a16:creationId xmlns:a16="http://schemas.microsoft.com/office/drawing/2014/main" id="{EBCC165F-1251-48E4-B4FE-0E316B5B61BF}"/>
              </a:ext>
            </a:extLst>
          </p:cNvPr>
          <p:cNvSpPr>
            <a:spLocks noGrp="1"/>
          </p:cNvSpPr>
          <p:nvPr>
            <p:ph type="sldNum" sz="quarter" idx="12"/>
          </p:nvPr>
        </p:nvSpPr>
        <p:spPr/>
        <p:txBody>
          <a:bodyPr/>
          <a:lstStyle/>
          <a:p>
            <a:fld id="{B6F15528-21DE-4FAA-801E-634DDDAF4B2B}" type="slidenum">
              <a:rPr lang="en-US" smtClean="0"/>
              <a:pPr/>
              <a:t>48</a:t>
            </a:fld>
            <a:endParaRPr lang="en-US"/>
          </a:p>
        </p:txBody>
      </p:sp>
      <p:pic>
        <p:nvPicPr>
          <p:cNvPr id="4" name="Picture 3">
            <a:extLst>
              <a:ext uri="{FF2B5EF4-FFF2-40B4-BE49-F238E27FC236}">
                <a16:creationId xmlns:a16="http://schemas.microsoft.com/office/drawing/2014/main" id="{F5BDCBD7-6D10-492D-BEEA-B35268A8B510}"/>
              </a:ext>
            </a:extLst>
          </p:cNvPr>
          <p:cNvPicPr>
            <a:picLocks noChangeAspect="1"/>
          </p:cNvPicPr>
          <p:nvPr/>
        </p:nvPicPr>
        <p:blipFill>
          <a:blip r:embed="rId2"/>
          <a:stretch>
            <a:fillRect/>
          </a:stretch>
        </p:blipFill>
        <p:spPr>
          <a:xfrm>
            <a:off x="3429000" y="1699528"/>
            <a:ext cx="6596168" cy="1577073"/>
          </a:xfrm>
          <a:prstGeom prst="rect">
            <a:avLst/>
          </a:prstGeom>
        </p:spPr>
      </p:pic>
      <p:pic>
        <p:nvPicPr>
          <p:cNvPr id="8" name="Picture 7">
            <a:extLst>
              <a:ext uri="{FF2B5EF4-FFF2-40B4-BE49-F238E27FC236}">
                <a16:creationId xmlns:a16="http://schemas.microsoft.com/office/drawing/2014/main" id="{DFD9A83E-DB11-4799-BD8E-4E8FE22F427C}"/>
              </a:ext>
            </a:extLst>
          </p:cNvPr>
          <p:cNvPicPr>
            <a:picLocks noChangeAspect="1"/>
          </p:cNvPicPr>
          <p:nvPr/>
        </p:nvPicPr>
        <p:blipFill>
          <a:blip r:embed="rId3"/>
          <a:stretch>
            <a:fillRect/>
          </a:stretch>
        </p:blipFill>
        <p:spPr>
          <a:xfrm>
            <a:off x="3425483" y="3153507"/>
            <a:ext cx="6559826" cy="2286000"/>
          </a:xfrm>
          <a:prstGeom prst="rect">
            <a:avLst/>
          </a:prstGeom>
        </p:spPr>
      </p:pic>
    </p:spTree>
    <p:extLst>
      <p:ext uri="{BB962C8B-B14F-4D97-AF65-F5344CB8AC3E}">
        <p14:creationId xmlns:p14="http://schemas.microsoft.com/office/powerpoint/2010/main" val="3462680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6F2E4A-254B-4200-A857-FB50C8AD59D5}"/>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6" name="Picture 5">
            <a:extLst>
              <a:ext uri="{FF2B5EF4-FFF2-40B4-BE49-F238E27FC236}">
                <a16:creationId xmlns:a16="http://schemas.microsoft.com/office/drawing/2014/main" id="{5E7A94EA-96A2-4176-A19E-859ABA5E3E65}"/>
              </a:ext>
            </a:extLst>
          </p:cNvPr>
          <p:cNvPicPr>
            <a:picLocks noChangeAspect="1"/>
          </p:cNvPicPr>
          <p:nvPr/>
        </p:nvPicPr>
        <p:blipFill>
          <a:blip r:embed="rId2"/>
          <a:stretch>
            <a:fillRect/>
          </a:stretch>
        </p:blipFill>
        <p:spPr>
          <a:xfrm>
            <a:off x="1524001" y="609601"/>
            <a:ext cx="8992491" cy="6125943"/>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4FD6EF31-6058-40D6-BF86-0DCF6285D464}"/>
                  </a:ext>
                </a:extLst>
              </p14:cNvPr>
              <p14:cNvContentPartPr/>
              <p14:nvPr/>
            </p14:nvContentPartPr>
            <p14:xfrm>
              <a:off x="4522440" y="3143520"/>
              <a:ext cx="1044360" cy="645840"/>
            </p14:xfrm>
          </p:contentPart>
        </mc:Choice>
        <mc:Fallback>
          <p:pic>
            <p:nvPicPr>
              <p:cNvPr id="7" name="Ink 6">
                <a:extLst>
                  <a:ext uri="{FF2B5EF4-FFF2-40B4-BE49-F238E27FC236}">
                    <a16:creationId xmlns:a16="http://schemas.microsoft.com/office/drawing/2014/main" id="{4FD6EF31-6058-40D6-BF86-0DCF6285D464}"/>
                  </a:ext>
                </a:extLst>
              </p:cNvPr>
              <p:cNvPicPr/>
              <p:nvPr/>
            </p:nvPicPr>
            <p:blipFill>
              <a:blip r:embed="rId4"/>
              <a:stretch>
                <a:fillRect/>
              </a:stretch>
            </p:blipFill>
            <p:spPr>
              <a:xfrm>
                <a:off x="4513080" y="3134160"/>
                <a:ext cx="1063080" cy="664560"/>
              </a:xfrm>
              <a:prstGeom prst="rect">
                <a:avLst/>
              </a:prstGeom>
            </p:spPr>
          </p:pic>
        </mc:Fallback>
      </mc:AlternateContent>
    </p:spTree>
    <p:extLst>
      <p:ext uri="{BB962C8B-B14F-4D97-AF65-F5344CB8AC3E}">
        <p14:creationId xmlns:p14="http://schemas.microsoft.com/office/powerpoint/2010/main" val="118908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Alkylation reactions</a:t>
            </a:r>
          </a:p>
        </p:txBody>
      </p:sp>
      <p:pic>
        <p:nvPicPr>
          <p:cNvPr id="2050" name="Picture 2"/>
          <p:cNvPicPr>
            <a:picLocks noGrp="1" noChangeAspect="1" noChangeArrowheads="1"/>
          </p:cNvPicPr>
          <p:nvPr>
            <p:ph idx="1"/>
          </p:nvPr>
        </p:nvPicPr>
        <p:blipFill>
          <a:blip r:embed="rId2"/>
          <a:srcRect/>
          <a:stretch>
            <a:fillRect/>
          </a:stretch>
        </p:blipFill>
        <p:spPr bwMode="auto">
          <a:xfrm>
            <a:off x="2133600" y="1219200"/>
            <a:ext cx="8149166" cy="2667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590801" y="4038600"/>
            <a:ext cx="6808039" cy="2362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Step-2</a:t>
            </a:r>
          </a:p>
        </p:txBody>
      </p:sp>
      <p:cxnSp>
        <p:nvCxnSpPr>
          <p:cNvPr id="16" name="Shape 15"/>
          <p:cNvCxnSpPr>
            <a:stCxn id="22" idx="3"/>
            <a:endCxn id="17" idx="2"/>
          </p:cNvCxnSpPr>
          <p:nvPr/>
        </p:nvCxnSpPr>
        <p:spPr>
          <a:xfrm flipV="1">
            <a:off x="3935760" y="3358324"/>
            <a:ext cx="617808" cy="312542"/>
          </a:xfrm>
          <a:prstGeom prst="bentConnector3">
            <a:avLst>
              <a:gd name="adj1" fmla="val 50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7" idx="6"/>
            <a:endCxn id="30" idx="1"/>
          </p:cNvCxnSpPr>
          <p:nvPr/>
        </p:nvCxnSpPr>
        <p:spPr>
          <a:xfrm>
            <a:off x="4954308" y="3358325"/>
            <a:ext cx="507430" cy="209901"/>
          </a:xfrm>
          <a:prstGeom prst="bentConnector3">
            <a:avLst>
              <a:gd name="adj1" fmla="val 50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88288" y="4427820"/>
            <a:ext cx="1152128" cy="369332"/>
          </a:xfrm>
          <a:prstGeom prst="rect">
            <a:avLst/>
          </a:prstGeom>
          <a:solidFill>
            <a:schemeClr val="accent2">
              <a:lumMod val="60000"/>
              <a:lumOff val="40000"/>
            </a:schemeClr>
          </a:solidFill>
        </p:spPr>
        <p:txBody>
          <a:bodyPr wrap="square" rtlCol="0">
            <a:spAutoFit/>
          </a:bodyPr>
          <a:lstStyle/>
          <a:p>
            <a:r>
              <a:rPr lang="en-US" dirty="0"/>
              <a:t>Raffinate</a:t>
            </a:r>
          </a:p>
        </p:txBody>
      </p:sp>
      <p:sp>
        <p:nvSpPr>
          <p:cNvPr id="22" name="TextBox 21"/>
          <p:cNvSpPr txBox="1"/>
          <p:nvPr/>
        </p:nvSpPr>
        <p:spPr>
          <a:xfrm>
            <a:off x="2495600" y="3347701"/>
            <a:ext cx="1440160" cy="646331"/>
          </a:xfrm>
          <a:prstGeom prst="rect">
            <a:avLst/>
          </a:prstGeom>
          <a:solidFill>
            <a:schemeClr val="accent2">
              <a:lumMod val="60000"/>
              <a:lumOff val="40000"/>
            </a:schemeClr>
          </a:solidFill>
        </p:spPr>
        <p:txBody>
          <a:bodyPr wrap="square" rtlCol="0">
            <a:spAutoFit/>
          </a:bodyPr>
          <a:lstStyle/>
          <a:p>
            <a:r>
              <a:rPr lang="en-US" dirty="0"/>
              <a:t>Raffinate Mix</a:t>
            </a:r>
          </a:p>
        </p:txBody>
      </p:sp>
      <p:grpSp>
        <p:nvGrpSpPr>
          <p:cNvPr id="15" name="Group 14"/>
          <p:cNvGrpSpPr/>
          <p:nvPr/>
        </p:nvGrpSpPr>
        <p:grpSpPr>
          <a:xfrm>
            <a:off x="4511824" y="3131676"/>
            <a:ext cx="576065" cy="432048"/>
            <a:chOff x="-1" y="0"/>
            <a:chExt cx="657226" cy="581025"/>
          </a:xfrm>
        </p:grpSpPr>
        <p:sp>
          <p:nvSpPr>
            <p:cNvPr id="17" name="Oval 16"/>
            <p:cNvSpPr>
              <a:spLocks noChangeArrowheads="1"/>
            </p:cNvSpPr>
            <p:nvPr/>
          </p:nvSpPr>
          <p:spPr bwMode="auto">
            <a:xfrm>
              <a:off x="47625" y="28575"/>
              <a:ext cx="457200" cy="552450"/>
            </a:xfrm>
            <a:prstGeom prst="ellipse">
              <a:avLst/>
            </a:prstGeom>
            <a:solidFill>
              <a:srgbClr val="CC3300"/>
            </a:solidFill>
            <a:ln w="28575">
              <a:solidFill>
                <a:srgbClr val="000000"/>
              </a:solidFill>
              <a:round/>
              <a:headEnd/>
              <a:tailEnd/>
            </a:ln>
          </p:spPr>
          <p:txBody>
            <a:bodyPr/>
            <a:lstStyle/>
            <a:p>
              <a:endParaRPr lang="en-US"/>
            </a:p>
          </p:txBody>
        </p:sp>
        <p:sp>
          <p:nvSpPr>
            <p:cNvPr id="23" name="Line 2269"/>
            <p:cNvSpPr>
              <a:spLocks noChangeShapeType="1"/>
            </p:cNvSpPr>
            <p:nvPr/>
          </p:nvSpPr>
          <p:spPr bwMode="auto">
            <a:xfrm flipH="1">
              <a:off x="-1" y="133351"/>
              <a:ext cx="285750" cy="350837"/>
            </a:xfrm>
            <a:prstGeom prst="line">
              <a:avLst/>
            </a:prstGeom>
            <a:noFill/>
            <a:ln w="28575">
              <a:solidFill>
                <a:srgbClr val="000000"/>
              </a:solidFill>
              <a:round/>
              <a:headEnd/>
              <a:tailEnd/>
            </a:ln>
          </p:spPr>
          <p:txBody>
            <a:bodyPr/>
            <a:lstStyle/>
            <a:p>
              <a:endParaRPr lang="en-US"/>
            </a:p>
          </p:txBody>
        </p:sp>
        <p:sp>
          <p:nvSpPr>
            <p:cNvPr id="26" name="Line 2270"/>
            <p:cNvSpPr>
              <a:spLocks noChangeShapeType="1"/>
            </p:cNvSpPr>
            <p:nvPr/>
          </p:nvSpPr>
          <p:spPr bwMode="auto">
            <a:xfrm flipV="1">
              <a:off x="276225" y="0"/>
              <a:ext cx="381000" cy="447675"/>
            </a:xfrm>
            <a:prstGeom prst="line">
              <a:avLst/>
            </a:prstGeom>
            <a:noFill/>
            <a:ln w="28575">
              <a:solidFill>
                <a:srgbClr val="000000"/>
              </a:solidFill>
              <a:round/>
              <a:headEnd/>
              <a:tailEnd type="triangle" w="med" len="med"/>
            </a:ln>
          </p:spPr>
          <p:txBody>
            <a:bodyPr/>
            <a:lstStyle/>
            <a:p>
              <a:endParaRPr lang="en-US"/>
            </a:p>
          </p:txBody>
        </p:sp>
        <p:sp>
          <p:nvSpPr>
            <p:cNvPr id="27" name="Line 2271"/>
            <p:cNvSpPr>
              <a:spLocks noChangeShapeType="1"/>
            </p:cNvSpPr>
            <p:nvPr/>
          </p:nvSpPr>
          <p:spPr bwMode="auto">
            <a:xfrm>
              <a:off x="276225" y="152400"/>
              <a:ext cx="0" cy="314325"/>
            </a:xfrm>
            <a:prstGeom prst="line">
              <a:avLst/>
            </a:prstGeom>
            <a:noFill/>
            <a:ln w="28575">
              <a:solidFill>
                <a:srgbClr val="000000"/>
              </a:solidFill>
              <a:round/>
              <a:headEnd/>
              <a:tailEnd/>
            </a:ln>
          </p:spPr>
          <p:txBody>
            <a:bodyPr/>
            <a:lstStyle/>
            <a:p>
              <a:endParaRPr lang="en-US"/>
            </a:p>
          </p:txBody>
        </p:sp>
      </p:grpSp>
      <p:grpSp>
        <p:nvGrpSpPr>
          <p:cNvPr id="28" name="Group 27"/>
          <p:cNvGrpSpPr>
            <a:grpSpLocks/>
          </p:cNvGrpSpPr>
          <p:nvPr/>
        </p:nvGrpSpPr>
        <p:grpSpPr bwMode="auto">
          <a:xfrm>
            <a:off x="5447928" y="2843644"/>
            <a:ext cx="504056" cy="936104"/>
            <a:chOff x="0" y="0"/>
            <a:chExt cx="73" cy="104"/>
          </a:xfrm>
        </p:grpSpPr>
        <p:grpSp>
          <p:nvGrpSpPr>
            <p:cNvPr id="29" name="Group 8"/>
            <p:cNvGrpSpPr>
              <a:grpSpLocks/>
            </p:cNvGrpSpPr>
            <p:nvPr/>
          </p:nvGrpSpPr>
          <p:grpSpPr bwMode="auto">
            <a:xfrm>
              <a:off x="0" y="0"/>
              <a:ext cx="73" cy="104"/>
              <a:chOff x="0" y="0"/>
              <a:chExt cx="73" cy="104"/>
            </a:xfrm>
          </p:grpSpPr>
          <p:sp>
            <p:nvSpPr>
              <p:cNvPr id="31" name="Rectangle 30"/>
              <p:cNvSpPr>
                <a:spLocks noChangeArrowheads="1"/>
              </p:cNvSpPr>
              <p:nvPr/>
            </p:nvSpPr>
            <p:spPr bwMode="auto">
              <a:xfrm>
                <a:off x="0" y="60"/>
                <a:ext cx="72" cy="44"/>
              </a:xfrm>
              <a:prstGeom prst="rect">
                <a:avLst/>
              </a:prstGeom>
              <a:gradFill rotWithShape="1">
                <a:gsLst>
                  <a:gs pos="0">
                    <a:srgbClr val="A50021"/>
                  </a:gs>
                  <a:gs pos="50000">
                    <a:srgbClr val="E1A9B4"/>
                  </a:gs>
                  <a:gs pos="100000">
                    <a:srgbClr val="A50021"/>
                  </a:gs>
                </a:gsLst>
                <a:lin ang="5400000" scaled="1"/>
              </a:gradFill>
              <a:ln w="6350">
                <a:solidFill>
                  <a:srgbClr val="000000"/>
                </a:solidFill>
                <a:miter lim="800000"/>
                <a:headEnd/>
                <a:tailEnd/>
              </a:ln>
            </p:spPr>
            <p:txBody>
              <a:bodyPr/>
              <a:lstStyle/>
              <a:p>
                <a:endParaRPr lang="en-US"/>
              </a:p>
            </p:txBody>
          </p:sp>
          <p:sp>
            <p:nvSpPr>
              <p:cNvPr id="32" name="AutoShape 2255"/>
              <p:cNvSpPr>
                <a:spLocks noChangeArrowheads="1"/>
              </p:cNvSpPr>
              <p:nvPr/>
            </p:nvSpPr>
            <p:spPr bwMode="auto">
              <a:xfrm rot="10800000">
                <a:off x="0" y="33"/>
                <a:ext cx="73" cy="29"/>
              </a:xfrm>
              <a:custGeom>
                <a:avLst/>
                <a:gdLst>
                  <a:gd name="T0" fmla="*/ 61 w 21600"/>
                  <a:gd name="T1" fmla="*/ 15 h 21600"/>
                  <a:gd name="T2" fmla="*/ 37 w 21600"/>
                  <a:gd name="T3" fmla="*/ 29 h 21600"/>
                  <a:gd name="T4" fmla="*/ 12 w 21600"/>
                  <a:gd name="T5" fmla="*/ 15 h 21600"/>
                  <a:gd name="T6" fmla="*/ 37 w 21600"/>
                  <a:gd name="T7" fmla="*/ 0 h 21600"/>
                  <a:gd name="T8" fmla="*/ 0 60000 65536"/>
                  <a:gd name="T9" fmla="*/ 0 60000 65536"/>
                  <a:gd name="T10" fmla="*/ 0 60000 65536"/>
                  <a:gd name="T11" fmla="*/ 0 60000 65536"/>
                  <a:gd name="T12" fmla="*/ 5326 w 21600"/>
                  <a:gd name="T13" fmla="*/ 5214 h 21600"/>
                  <a:gd name="T14" fmla="*/ 16274 w 21600"/>
                  <a:gd name="T15" fmla="*/ 16386 h 21600"/>
                </a:gdLst>
                <a:ahLst/>
                <a:cxnLst>
                  <a:cxn ang="T8">
                    <a:pos x="T0" y="T1"/>
                  </a:cxn>
                  <a:cxn ang="T9">
                    <a:pos x="T2" y="T3"/>
                  </a:cxn>
                  <a:cxn ang="T10">
                    <a:pos x="T4" y="T5"/>
                  </a:cxn>
                  <a:cxn ang="T11">
                    <a:pos x="T6" y="T7"/>
                  </a:cxn>
                </a:cxnLst>
                <a:rect l="T12" t="T13" r="T14" b="T15"/>
                <a:pathLst>
                  <a:path w="21600" h="21600">
                    <a:moveTo>
                      <a:pt x="0" y="0"/>
                    </a:moveTo>
                    <a:lnTo>
                      <a:pt x="7123" y="21600"/>
                    </a:lnTo>
                    <a:lnTo>
                      <a:pt x="14477" y="21600"/>
                    </a:lnTo>
                    <a:lnTo>
                      <a:pt x="21600" y="0"/>
                    </a:lnTo>
                    <a:close/>
                  </a:path>
                </a:pathLst>
              </a:custGeom>
              <a:gradFill rotWithShape="1">
                <a:gsLst>
                  <a:gs pos="0">
                    <a:srgbClr val="A50021"/>
                  </a:gs>
                  <a:gs pos="50000">
                    <a:srgbClr val="D78F9D"/>
                  </a:gs>
                  <a:gs pos="100000">
                    <a:srgbClr val="A50021"/>
                  </a:gs>
                </a:gsLst>
                <a:lin ang="0" scaled="1"/>
              </a:gradFill>
              <a:ln w="6350">
                <a:solidFill>
                  <a:srgbClr val="000000"/>
                </a:solidFill>
                <a:miter lim="800000"/>
                <a:headEnd/>
                <a:tailEnd/>
              </a:ln>
            </p:spPr>
            <p:txBody>
              <a:bodyPr/>
              <a:lstStyle/>
              <a:p>
                <a:endParaRPr lang="en-US"/>
              </a:p>
            </p:txBody>
          </p:sp>
          <p:sp>
            <p:nvSpPr>
              <p:cNvPr id="33" name="Rectangle 32"/>
              <p:cNvSpPr>
                <a:spLocks noChangeArrowheads="1"/>
              </p:cNvSpPr>
              <p:nvPr/>
            </p:nvSpPr>
            <p:spPr bwMode="auto">
              <a:xfrm>
                <a:off x="25" y="0"/>
                <a:ext cx="23" cy="33"/>
              </a:xfrm>
              <a:prstGeom prst="rect">
                <a:avLst/>
              </a:prstGeom>
              <a:solidFill>
                <a:srgbClr val="A50021"/>
              </a:solidFill>
              <a:ln w="6350">
                <a:solidFill>
                  <a:srgbClr val="000000"/>
                </a:solidFill>
                <a:miter lim="800000"/>
                <a:headEnd/>
                <a:tailEnd/>
              </a:ln>
            </p:spPr>
            <p:txBody>
              <a:bodyPr/>
              <a:lstStyle/>
              <a:p>
                <a:endParaRPr lang="en-US"/>
              </a:p>
            </p:txBody>
          </p:sp>
        </p:grpSp>
        <p:sp>
          <p:nvSpPr>
            <p:cNvPr id="30" name="Rectangle 29"/>
            <p:cNvSpPr>
              <a:spLocks noChangeArrowheads="1"/>
            </p:cNvSpPr>
            <p:nvPr/>
          </p:nvSpPr>
          <p:spPr bwMode="auto">
            <a:xfrm>
              <a:off x="2" y="71"/>
              <a:ext cx="67" cy="19"/>
            </a:xfrm>
            <a:prstGeom prst="rect">
              <a:avLst/>
            </a:prstGeom>
            <a:gradFill rotWithShape="1">
              <a:gsLst>
                <a:gs pos="0">
                  <a:srgbClr val="A50021"/>
                </a:gs>
                <a:gs pos="50000">
                  <a:srgbClr val="A50021">
                    <a:gamma/>
                    <a:tint val="0"/>
                    <a:invGamma/>
                  </a:srgbClr>
                </a:gs>
                <a:gs pos="100000">
                  <a:srgbClr val="A50021"/>
                </a:gs>
              </a:gsLst>
              <a:lin ang="5400000" scaled="1"/>
            </a:gradFill>
            <a:ln w="6350">
              <a:noFill/>
              <a:miter lim="800000"/>
              <a:headEnd/>
              <a:tailEnd/>
            </a:ln>
          </p:spPr>
          <p:txBody>
            <a:bodyPr wrap="square" lIns="27432"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IN" sz="1000" b="1" dirty="0">
                  <a:solidFill>
                    <a:srgbClr val="333399"/>
                  </a:solidFill>
                  <a:latin typeface="Trebuchet MS"/>
                </a:rPr>
                <a:t>Heater</a:t>
              </a:r>
            </a:p>
          </p:txBody>
        </p:sp>
      </p:grpSp>
      <p:grpSp>
        <p:nvGrpSpPr>
          <p:cNvPr id="34" name="Group 33"/>
          <p:cNvGrpSpPr/>
          <p:nvPr/>
        </p:nvGrpSpPr>
        <p:grpSpPr>
          <a:xfrm>
            <a:off x="6816080" y="2051556"/>
            <a:ext cx="504056" cy="2376264"/>
            <a:chOff x="2843808" y="1124744"/>
            <a:chExt cx="510158" cy="2520280"/>
          </a:xfrm>
        </p:grpSpPr>
        <p:sp>
          <p:nvSpPr>
            <p:cNvPr id="35"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36" name="Straight Connector 35"/>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 name="Shape 17"/>
          <p:cNvCxnSpPr>
            <a:stCxn id="31" idx="3"/>
            <a:endCxn id="35" idx="1"/>
          </p:cNvCxnSpPr>
          <p:nvPr/>
        </p:nvCxnSpPr>
        <p:spPr>
          <a:xfrm flipV="1">
            <a:off x="5945080" y="3239688"/>
            <a:ext cx="871001" cy="342038"/>
          </a:xfrm>
          <a:prstGeom prst="bentConnector3">
            <a:avLst>
              <a:gd name="adj1" fmla="val 50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hape 17"/>
          <p:cNvCxnSpPr>
            <a:stCxn id="35" idx="2"/>
            <a:endCxn id="73" idx="1"/>
          </p:cNvCxnSpPr>
          <p:nvPr/>
        </p:nvCxnSpPr>
        <p:spPr>
          <a:xfrm rot="5400000" flipH="1" flipV="1">
            <a:off x="6982744" y="3514364"/>
            <a:ext cx="998820" cy="828092"/>
          </a:xfrm>
          <a:prstGeom prst="bentConnector4">
            <a:avLst>
              <a:gd name="adj1" fmla="val -22887"/>
              <a:gd name="adj2" fmla="val 65217"/>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17"/>
          <p:cNvCxnSpPr>
            <a:stCxn id="35" idx="0"/>
            <a:endCxn id="68" idx="1"/>
          </p:cNvCxnSpPr>
          <p:nvPr/>
        </p:nvCxnSpPr>
        <p:spPr>
          <a:xfrm rot="16200000" flipH="1">
            <a:off x="7827386" y="1292278"/>
            <a:ext cx="101625" cy="1620180"/>
          </a:xfrm>
          <a:prstGeom prst="bentConnector4">
            <a:avLst>
              <a:gd name="adj1" fmla="val -224945"/>
              <a:gd name="adj2" fmla="val 57778"/>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688288" y="1691516"/>
            <a:ext cx="1728192" cy="923330"/>
          </a:xfrm>
          <a:prstGeom prst="rect">
            <a:avLst/>
          </a:prstGeom>
          <a:solidFill>
            <a:schemeClr val="accent1">
              <a:lumMod val="40000"/>
              <a:lumOff val="60000"/>
            </a:schemeClr>
          </a:solidFill>
        </p:spPr>
        <p:txBody>
          <a:bodyPr wrap="square" rtlCol="0">
            <a:spAutoFit/>
          </a:bodyPr>
          <a:lstStyle/>
          <a:p>
            <a:r>
              <a:rPr lang="en-US" dirty="0"/>
              <a:t>Solvent recovery and drying columns</a:t>
            </a:r>
          </a:p>
        </p:txBody>
      </p:sp>
      <p:grpSp>
        <p:nvGrpSpPr>
          <p:cNvPr id="72" name="Group 71"/>
          <p:cNvGrpSpPr/>
          <p:nvPr/>
        </p:nvGrpSpPr>
        <p:grpSpPr>
          <a:xfrm>
            <a:off x="7896200" y="2564904"/>
            <a:ext cx="504056" cy="1728192"/>
            <a:chOff x="2843808" y="1124744"/>
            <a:chExt cx="510158" cy="2520280"/>
          </a:xfrm>
        </p:grpSpPr>
        <p:sp>
          <p:nvSpPr>
            <p:cNvPr id="73"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74" name="Straight Connector 73"/>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6" name="Shape 17"/>
          <p:cNvCxnSpPr>
            <a:stCxn id="73" idx="2"/>
            <a:endCxn id="21" idx="1"/>
          </p:cNvCxnSpPr>
          <p:nvPr/>
        </p:nvCxnSpPr>
        <p:spPr>
          <a:xfrm rot="16200000" flipH="1">
            <a:off x="8258563" y="4182761"/>
            <a:ext cx="319390" cy="540060"/>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hape 17"/>
          <p:cNvCxnSpPr>
            <a:stCxn id="73" idx="0"/>
          </p:cNvCxnSpPr>
          <p:nvPr/>
        </p:nvCxnSpPr>
        <p:spPr>
          <a:xfrm rot="5400000" flipH="1" flipV="1">
            <a:off x="8310246" y="2186862"/>
            <a:ext cx="216024" cy="540060"/>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760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33"/>
          <p:cNvGrpSpPr/>
          <p:nvPr/>
        </p:nvGrpSpPr>
        <p:grpSpPr>
          <a:xfrm>
            <a:off x="7752184" y="3131676"/>
            <a:ext cx="360040" cy="1224136"/>
            <a:chOff x="2843808" y="1124744"/>
            <a:chExt cx="510158" cy="2520280"/>
          </a:xfrm>
        </p:grpSpPr>
        <p:sp>
          <p:nvSpPr>
            <p:cNvPr id="64"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65" name="Straight Connector 64"/>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Step-2</a:t>
            </a:r>
          </a:p>
        </p:txBody>
      </p:sp>
      <p:cxnSp>
        <p:nvCxnSpPr>
          <p:cNvPr id="16" name="Shape 15"/>
          <p:cNvCxnSpPr>
            <a:stCxn id="22" idx="3"/>
            <a:endCxn id="17" idx="2"/>
          </p:cNvCxnSpPr>
          <p:nvPr/>
        </p:nvCxnSpPr>
        <p:spPr>
          <a:xfrm flipV="1">
            <a:off x="3935760" y="3358324"/>
            <a:ext cx="617808" cy="174042"/>
          </a:xfrm>
          <a:prstGeom prst="bentConnector3">
            <a:avLst>
              <a:gd name="adj1" fmla="val 50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7" idx="6"/>
            <a:endCxn id="30" idx="1"/>
          </p:cNvCxnSpPr>
          <p:nvPr/>
        </p:nvCxnSpPr>
        <p:spPr>
          <a:xfrm>
            <a:off x="4954308" y="3358325"/>
            <a:ext cx="513348" cy="312027"/>
          </a:xfrm>
          <a:prstGeom prst="bentConnector3">
            <a:avLst>
              <a:gd name="adj1" fmla="val 50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88288" y="4427820"/>
            <a:ext cx="936104" cy="369332"/>
          </a:xfrm>
          <a:prstGeom prst="rect">
            <a:avLst/>
          </a:prstGeom>
          <a:solidFill>
            <a:schemeClr val="tx2">
              <a:lumMod val="60000"/>
              <a:lumOff val="40000"/>
            </a:schemeClr>
          </a:solidFill>
        </p:spPr>
        <p:txBody>
          <a:bodyPr wrap="square" rtlCol="0">
            <a:spAutoFit/>
          </a:bodyPr>
          <a:lstStyle/>
          <a:p>
            <a:r>
              <a:rPr lang="en-US" dirty="0"/>
              <a:t>Extract</a:t>
            </a:r>
          </a:p>
        </p:txBody>
      </p:sp>
      <p:sp>
        <p:nvSpPr>
          <p:cNvPr id="22" name="TextBox 21"/>
          <p:cNvSpPr txBox="1"/>
          <p:nvPr/>
        </p:nvSpPr>
        <p:spPr>
          <a:xfrm>
            <a:off x="2495600" y="3347700"/>
            <a:ext cx="1440160" cy="369332"/>
          </a:xfrm>
          <a:prstGeom prst="rect">
            <a:avLst/>
          </a:prstGeom>
          <a:solidFill>
            <a:schemeClr val="tx2">
              <a:lumMod val="60000"/>
              <a:lumOff val="40000"/>
            </a:schemeClr>
          </a:solidFill>
        </p:spPr>
        <p:txBody>
          <a:bodyPr wrap="square" rtlCol="0">
            <a:spAutoFit/>
          </a:bodyPr>
          <a:lstStyle/>
          <a:p>
            <a:r>
              <a:rPr lang="en-US" dirty="0"/>
              <a:t>Extract Mix</a:t>
            </a:r>
          </a:p>
        </p:txBody>
      </p:sp>
      <p:grpSp>
        <p:nvGrpSpPr>
          <p:cNvPr id="2" name="Group 14"/>
          <p:cNvGrpSpPr/>
          <p:nvPr/>
        </p:nvGrpSpPr>
        <p:grpSpPr>
          <a:xfrm>
            <a:off x="4511824" y="3131676"/>
            <a:ext cx="576065" cy="432048"/>
            <a:chOff x="-1" y="0"/>
            <a:chExt cx="657226" cy="581025"/>
          </a:xfrm>
        </p:grpSpPr>
        <p:sp>
          <p:nvSpPr>
            <p:cNvPr id="17" name="Oval 16"/>
            <p:cNvSpPr>
              <a:spLocks noChangeArrowheads="1"/>
            </p:cNvSpPr>
            <p:nvPr/>
          </p:nvSpPr>
          <p:spPr bwMode="auto">
            <a:xfrm>
              <a:off x="47625" y="28575"/>
              <a:ext cx="457200" cy="552450"/>
            </a:xfrm>
            <a:prstGeom prst="ellipse">
              <a:avLst/>
            </a:prstGeom>
            <a:solidFill>
              <a:srgbClr val="CC3300"/>
            </a:solidFill>
            <a:ln w="28575">
              <a:solidFill>
                <a:srgbClr val="000000"/>
              </a:solidFill>
              <a:round/>
              <a:headEnd/>
              <a:tailEnd/>
            </a:ln>
          </p:spPr>
          <p:txBody>
            <a:bodyPr/>
            <a:lstStyle/>
            <a:p>
              <a:endParaRPr lang="en-US"/>
            </a:p>
          </p:txBody>
        </p:sp>
        <p:sp>
          <p:nvSpPr>
            <p:cNvPr id="23" name="Line 2269"/>
            <p:cNvSpPr>
              <a:spLocks noChangeShapeType="1"/>
            </p:cNvSpPr>
            <p:nvPr/>
          </p:nvSpPr>
          <p:spPr bwMode="auto">
            <a:xfrm flipH="1">
              <a:off x="-1" y="133351"/>
              <a:ext cx="285750" cy="350837"/>
            </a:xfrm>
            <a:prstGeom prst="line">
              <a:avLst/>
            </a:prstGeom>
            <a:noFill/>
            <a:ln w="28575">
              <a:solidFill>
                <a:srgbClr val="000000"/>
              </a:solidFill>
              <a:round/>
              <a:headEnd/>
              <a:tailEnd/>
            </a:ln>
          </p:spPr>
          <p:txBody>
            <a:bodyPr/>
            <a:lstStyle/>
            <a:p>
              <a:endParaRPr lang="en-US"/>
            </a:p>
          </p:txBody>
        </p:sp>
        <p:sp>
          <p:nvSpPr>
            <p:cNvPr id="26" name="Line 2270"/>
            <p:cNvSpPr>
              <a:spLocks noChangeShapeType="1"/>
            </p:cNvSpPr>
            <p:nvPr/>
          </p:nvSpPr>
          <p:spPr bwMode="auto">
            <a:xfrm flipV="1">
              <a:off x="276225" y="0"/>
              <a:ext cx="381000" cy="447675"/>
            </a:xfrm>
            <a:prstGeom prst="line">
              <a:avLst/>
            </a:prstGeom>
            <a:noFill/>
            <a:ln w="28575">
              <a:solidFill>
                <a:srgbClr val="000000"/>
              </a:solidFill>
              <a:round/>
              <a:headEnd/>
              <a:tailEnd type="triangle" w="med" len="med"/>
            </a:ln>
          </p:spPr>
          <p:txBody>
            <a:bodyPr/>
            <a:lstStyle/>
            <a:p>
              <a:endParaRPr lang="en-US"/>
            </a:p>
          </p:txBody>
        </p:sp>
        <p:sp>
          <p:nvSpPr>
            <p:cNvPr id="27" name="Line 2271"/>
            <p:cNvSpPr>
              <a:spLocks noChangeShapeType="1"/>
            </p:cNvSpPr>
            <p:nvPr/>
          </p:nvSpPr>
          <p:spPr bwMode="auto">
            <a:xfrm>
              <a:off x="276225" y="152400"/>
              <a:ext cx="0" cy="314325"/>
            </a:xfrm>
            <a:prstGeom prst="line">
              <a:avLst/>
            </a:prstGeom>
            <a:noFill/>
            <a:ln w="28575">
              <a:solidFill>
                <a:srgbClr val="000000"/>
              </a:solidFill>
              <a:round/>
              <a:headEnd/>
              <a:tailEnd/>
            </a:ln>
          </p:spPr>
          <p:txBody>
            <a:bodyPr/>
            <a:lstStyle/>
            <a:p>
              <a:endParaRPr lang="en-US"/>
            </a:p>
          </p:txBody>
        </p:sp>
      </p:grpSp>
      <p:grpSp>
        <p:nvGrpSpPr>
          <p:cNvPr id="3" name="Group 27"/>
          <p:cNvGrpSpPr>
            <a:grpSpLocks/>
          </p:cNvGrpSpPr>
          <p:nvPr/>
        </p:nvGrpSpPr>
        <p:grpSpPr bwMode="auto">
          <a:xfrm>
            <a:off x="5447928" y="2555612"/>
            <a:ext cx="720080" cy="1440160"/>
            <a:chOff x="0" y="0"/>
            <a:chExt cx="73" cy="104"/>
          </a:xfrm>
        </p:grpSpPr>
        <p:grpSp>
          <p:nvGrpSpPr>
            <p:cNvPr id="5" name="Group 8"/>
            <p:cNvGrpSpPr>
              <a:grpSpLocks/>
            </p:cNvGrpSpPr>
            <p:nvPr/>
          </p:nvGrpSpPr>
          <p:grpSpPr bwMode="auto">
            <a:xfrm>
              <a:off x="0" y="0"/>
              <a:ext cx="73" cy="104"/>
              <a:chOff x="0" y="0"/>
              <a:chExt cx="73" cy="104"/>
            </a:xfrm>
          </p:grpSpPr>
          <p:sp>
            <p:nvSpPr>
              <p:cNvPr id="31" name="Rectangle 30"/>
              <p:cNvSpPr>
                <a:spLocks noChangeArrowheads="1"/>
              </p:cNvSpPr>
              <p:nvPr/>
            </p:nvSpPr>
            <p:spPr bwMode="auto">
              <a:xfrm>
                <a:off x="0" y="60"/>
                <a:ext cx="72" cy="44"/>
              </a:xfrm>
              <a:prstGeom prst="rect">
                <a:avLst/>
              </a:prstGeom>
              <a:gradFill rotWithShape="1">
                <a:gsLst>
                  <a:gs pos="0">
                    <a:srgbClr val="A50021"/>
                  </a:gs>
                  <a:gs pos="50000">
                    <a:srgbClr val="E1A9B4"/>
                  </a:gs>
                  <a:gs pos="100000">
                    <a:srgbClr val="A50021"/>
                  </a:gs>
                </a:gsLst>
                <a:lin ang="5400000" scaled="1"/>
              </a:gradFill>
              <a:ln w="6350">
                <a:solidFill>
                  <a:srgbClr val="000000"/>
                </a:solidFill>
                <a:miter lim="800000"/>
                <a:headEnd/>
                <a:tailEnd/>
              </a:ln>
            </p:spPr>
            <p:txBody>
              <a:bodyPr/>
              <a:lstStyle/>
              <a:p>
                <a:endParaRPr lang="en-US"/>
              </a:p>
            </p:txBody>
          </p:sp>
          <p:sp>
            <p:nvSpPr>
              <p:cNvPr id="32" name="AutoShape 2255"/>
              <p:cNvSpPr>
                <a:spLocks noChangeArrowheads="1"/>
              </p:cNvSpPr>
              <p:nvPr/>
            </p:nvSpPr>
            <p:spPr bwMode="auto">
              <a:xfrm rot="10800000">
                <a:off x="0" y="33"/>
                <a:ext cx="73" cy="29"/>
              </a:xfrm>
              <a:custGeom>
                <a:avLst/>
                <a:gdLst>
                  <a:gd name="T0" fmla="*/ 61 w 21600"/>
                  <a:gd name="T1" fmla="*/ 15 h 21600"/>
                  <a:gd name="T2" fmla="*/ 37 w 21600"/>
                  <a:gd name="T3" fmla="*/ 29 h 21600"/>
                  <a:gd name="T4" fmla="*/ 12 w 21600"/>
                  <a:gd name="T5" fmla="*/ 15 h 21600"/>
                  <a:gd name="T6" fmla="*/ 37 w 21600"/>
                  <a:gd name="T7" fmla="*/ 0 h 21600"/>
                  <a:gd name="T8" fmla="*/ 0 60000 65536"/>
                  <a:gd name="T9" fmla="*/ 0 60000 65536"/>
                  <a:gd name="T10" fmla="*/ 0 60000 65536"/>
                  <a:gd name="T11" fmla="*/ 0 60000 65536"/>
                  <a:gd name="T12" fmla="*/ 5326 w 21600"/>
                  <a:gd name="T13" fmla="*/ 5214 h 21600"/>
                  <a:gd name="T14" fmla="*/ 16274 w 21600"/>
                  <a:gd name="T15" fmla="*/ 16386 h 21600"/>
                </a:gdLst>
                <a:ahLst/>
                <a:cxnLst>
                  <a:cxn ang="T8">
                    <a:pos x="T0" y="T1"/>
                  </a:cxn>
                  <a:cxn ang="T9">
                    <a:pos x="T2" y="T3"/>
                  </a:cxn>
                  <a:cxn ang="T10">
                    <a:pos x="T4" y="T5"/>
                  </a:cxn>
                  <a:cxn ang="T11">
                    <a:pos x="T6" y="T7"/>
                  </a:cxn>
                </a:cxnLst>
                <a:rect l="T12" t="T13" r="T14" b="T15"/>
                <a:pathLst>
                  <a:path w="21600" h="21600">
                    <a:moveTo>
                      <a:pt x="0" y="0"/>
                    </a:moveTo>
                    <a:lnTo>
                      <a:pt x="7123" y="21600"/>
                    </a:lnTo>
                    <a:lnTo>
                      <a:pt x="14477" y="21600"/>
                    </a:lnTo>
                    <a:lnTo>
                      <a:pt x="21600" y="0"/>
                    </a:lnTo>
                    <a:close/>
                  </a:path>
                </a:pathLst>
              </a:custGeom>
              <a:gradFill rotWithShape="1">
                <a:gsLst>
                  <a:gs pos="0">
                    <a:srgbClr val="A50021"/>
                  </a:gs>
                  <a:gs pos="50000">
                    <a:srgbClr val="D78F9D"/>
                  </a:gs>
                  <a:gs pos="100000">
                    <a:srgbClr val="A50021"/>
                  </a:gs>
                </a:gsLst>
                <a:lin ang="0" scaled="1"/>
              </a:gradFill>
              <a:ln w="6350">
                <a:solidFill>
                  <a:srgbClr val="000000"/>
                </a:solidFill>
                <a:miter lim="800000"/>
                <a:headEnd/>
                <a:tailEnd/>
              </a:ln>
            </p:spPr>
            <p:txBody>
              <a:bodyPr/>
              <a:lstStyle/>
              <a:p>
                <a:endParaRPr lang="en-US"/>
              </a:p>
            </p:txBody>
          </p:sp>
          <p:sp>
            <p:nvSpPr>
              <p:cNvPr id="33" name="Rectangle 32"/>
              <p:cNvSpPr>
                <a:spLocks noChangeArrowheads="1"/>
              </p:cNvSpPr>
              <p:nvPr/>
            </p:nvSpPr>
            <p:spPr bwMode="auto">
              <a:xfrm>
                <a:off x="25" y="0"/>
                <a:ext cx="23" cy="33"/>
              </a:xfrm>
              <a:prstGeom prst="rect">
                <a:avLst/>
              </a:prstGeom>
              <a:solidFill>
                <a:srgbClr val="A50021"/>
              </a:solidFill>
              <a:ln w="6350">
                <a:solidFill>
                  <a:srgbClr val="000000"/>
                </a:solidFill>
                <a:miter lim="800000"/>
                <a:headEnd/>
                <a:tailEnd/>
              </a:ln>
            </p:spPr>
            <p:txBody>
              <a:bodyPr/>
              <a:lstStyle/>
              <a:p>
                <a:endParaRPr lang="en-US"/>
              </a:p>
            </p:txBody>
          </p:sp>
        </p:grpSp>
        <p:sp>
          <p:nvSpPr>
            <p:cNvPr id="30" name="Rectangle 29"/>
            <p:cNvSpPr>
              <a:spLocks noChangeArrowheads="1"/>
            </p:cNvSpPr>
            <p:nvPr/>
          </p:nvSpPr>
          <p:spPr bwMode="auto">
            <a:xfrm>
              <a:off x="2" y="71"/>
              <a:ext cx="67" cy="19"/>
            </a:xfrm>
            <a:prstGeom prst="rect">
              <a:avLst/>
            </a:prstGeom>
            <a:gradFill rotWithShape="1">
              <a:gsLst>
                <a:gs pos="0">
                  <a:srgbClr val="A50021"/>
                </a:gs>
                <a:gs pos="50000">
                  <a:srgbClr val="A50021">
                    <a:gamma/>
                    <a:tint val="0"/>
                    <a:invGamma/>
                  </a:srgbClr>
                </a:gs>
                <a:gs pos="100000">
                  <a:srgbClr val="A50021"/>
                </a:gs>
              </a:gsLst>
              <a:lin ang="5400000" scaled="1"/>
            </a:gradFill>
            <a:ln w="6350">
              <a:noFill/>
              <a:miter lim="800000"/>
              <a:headEnd/>
              <a:tailEnd/>
            </a:ln>
          </p:spPr>
          <p:txBody>
            <a:bodyPr wrap="square" lIns="27432"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IN" sz="1000" b="1" dirty="0">
                  <a:solidFill>
                    <a:srgbClr val="333399"/>
                  </a:solidFill>
                  <a:latin typeface="Trebuchet MS"/>
                </a:rPr>
                <a:t>Heater</a:t>
              </a:r>
            </a:p>
          </p:txBody>
        </p:sp>
      </p:grpSp>
      <p:grpSp>
        <p:nvGrpSpPr>
          <p:cNvPr id="7" name="Group 33"/>
          <p:cNvGrpSpPr/>
          <p:nvPr/>
        </p:nvGrpSpPr>
        <p:grpSpPr>
          <a:xfrm>
            <a:off x="6816080" y="2051556"/>
            <a:ext cx="360040" cy="2376264"/>
            <a:chOff x="2843808" y="1124744"/>
            <a:chExt cx="510158" cy="2520280"/>
          </a:xfrm>
        </p:grpSpPr>
        <p:sp>
          <p:nvSpPr>
            <p:cNvPr id="35"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36" name="Straight Connector 35"/>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 name="Shape 17"/>
          <p:cNvCxnSpPr>
            <a:stCxn id="31" idx="3"/>
            <a:endCxn id="35" idx="1"/>
          </p:cNvCxnSpPr>
          <p:nvPr/>
        </p:nvCxnSpPr>
        <p:spPr>
          <a:xfrm flipV="1">
            <a:off x="6158144" y="3239689"/>
            <a:ext cx="657936" cy="451435"/>
          </a:xfrm>
          <a:prstGeom prst="bentConnector3">
            <a:avLst>
              <a:gd name="adj1" fmla="val 50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hape 17"/>
          <p:cNvCxnSpPr>
            <a:stCxn id="35" idx="2"/>
            <a:endCxn id="48" idx="1"/>
          </p:cNvCxnSpPr>
          <p:nvPr/>
        </p:nvCxnSpPr>
        <p:spPr>
          <a:xfrm rot="5400000" flipH="1" flipV="1">
            <a:off x="6528048" y="3203684"/>
            <a:ext cx="1692188" cy="756084"/>
          </a:xfrm>
          <a:prstGeom prst="bentConnector4">
            <a:avLst>
              <a:gd name="adj1" fmla="val -13509"/>
              <a:gd name="adj2" fmla="val 61905"/>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17"/>
          <p:cNvCxnSpPr>
            <a:stCxn id="35" idx="0"/>
            <a:endCxn id="68" idx="1"/>
          </p:cNvCxnSpPr>
          <p:nvPr/>
        </p:nvCxnSpPr>
        <p:spPr>
          <a:xfrm rot="5400000" flipH="1" flipV="1">
            <a:off x="7784996" y="1148263"/>
            <a:ext cx="114399" cy="1692188"/>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688288" y="1475492"/>
            <a:ext cx="1728192" cy="923330"/>
          </a:xfrm>
          <a:prstGeom prst="rect">
            <a:avLst/>
          </a:prstGeom>
          <a:solidFill>
            <a:schemeClr val="accent1">
              <a:lumMod val="40000"/>
              <a:lumOff val="60000"/>
            </a:schemeClr>
          </a:solidFill>
        </p:spPr>
        <p:txBody>
          <a:bodyPr wrap="square" rtlCol="0">
            <a:spAutoFit/>
          </a:bodyPr>
          <a:lstStyle/>
          <a:p>
            <a:r>
              <a:rPr lang="en-US" dirty="0"/>
              <a:t>Solvent recovery and drying columns</a:t>
            </a:r>
          </a:p>
        </p:txBody>
      </p:sp>
      <p:grpSp>
        <p:nvGrpSpPr>
          <p:cNvPr id="47" name="Group 33"/>
          <p:cNvGrpSpPr/>
          <p:nvPr/>
        </p:nvGrpSpPr>
        <p:grpSpPr>
          <a:xfrm>
            <a:off x="7752184" y="2123564"/>
            <a:ext cx="360040" cy="1224136"/>
            <a:chOff x="2843808" y="1124744"/>
            <a:chExt cx="510158" cy="2520280"/>
          </a:xfrm>
        </p:grpSpPr>
        <p:sp>
          <p:nvSpPr>
            <p:cNvPr id="48"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49" name="Straight Connector 48"/>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9" name="Shape 17"/>
          <p:cNvCxnSpPr>
            <a:stCxn id="64" idx="2"/>
            <a:endCxn id="21" idx="1"/>
          </p:cNvCxnSpPr>
          <p:nvPr/>
        </p:nvCxnSpPr>
        <p:spPr>
          <a:xfrm rot="16200000" flipH="1">
            <a:off x="8181909" y="4106107"/>
            <a:ext cx="256674" cy="756084"/>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hape 17"/>
          <p:cNvCxnSpPr>
            <a:stCxn id="48" idx="0"/>
          </p:cNvCxnSpPr>
          <p:nvPr/>
        </p:nvCxnSpPr>
        <p:spPr>
          <a:xfrm rot="5400000" flipH="1" flipV="1">
            <a:off x="8274242" y="1709518"/>
            <a:ext cx="72008" cy="756084"/>
          </a:xfrm>
          <a:prstGeom prst="bentConnector2">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639616" y="5517233"/>
            <a:ext cx="7776864" cy="646331"/>
          </a:xfrm>
          <a:prstGeom prst="rect">
            <a:avLst/>
          </a:prstGeom>
          <a:noFill/>
        </p:spPr>
        <p:txBody>
          <a:bodyPr wrap="square" rtlCol="0">
            <a:spAutoFit/>
          </a:bodyPr>
          <a:lstStyle/>
          <a:p>
            <a:r>
              <a:rPr lang="en-US" dirty="0"/>
              <a:t>Solvent with water makes an </a:t>
            </a:r>
            <a:r>
              <a:rPr lang="en-US" dirty="0" err="1"/>
              <a:t>azeotropic</a:t>
            </a:r>
            <a:r>
              <a:rPr lang="en-US" dirty="0"/>
              <a:t> mixture and thus drying operation requires an </a:t>
            </a:r>
            <a:r>
              <a:rPr lang="en-US" dirty="0" err="1"/>
              <a:t>azeotropic</a:t>
            </a:r>
            <a:r>
              <a:rPr lang="en-US" dirty="0"/>
              <a:t> distillation column. Steam is used as a ternary solvent.   </a:t>
            </a:r>
          </a:p>
        </p:txBody>
      </p:sp>
    </p:spTree>
    <p:extLst>
      <p:ext uri="{BB962C8B-B14F-4D97-AF65-F5344CB8AC3E}">
        <p14:creationId xmlns:p14="http://schemas.microsoft.com/office/powerpoint/2010/main" val="2757233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Step-3</a:t>
            </a:r>
          </a:p>
        </p:txBody>
      </p:sp>
      <p:sp>
        <p:nvSpPr>
          <p:cNvPr id="5" name="Rectangle 4"/>
          <p:cNvSpPr/>
          <p:nvPr/>
        </p:nvSpPr>
        <p:spPr>
          <a:xfrm>
            <a:off x="2639616" y="980729"/>
            <a:ext cx="7776864" cy="3139321"/>
          </a:xfrm>
          <a:prstGeom prst="rect">
            <a:avLst/>
          </a:prstGeom>
        </p:spPr>
        <p:txBody>
          <a:bodyPr wrap="square">
            <a:spAutoFit/>
          </a:bodyPr>
          <a:lstStyle/>
          <a:p>
            <a:r>
              <a:rPr lang="en-US" b="1" u="sng" dirty="0"/>
              <a:t>De-waxing of the </a:t>
            </a:r>
            <a:r>
              <a:rPr lang="en-US" b="1" u="sng" dirty="0" err="1"/>
              <a:t>Raffinates</a:t>
            </a:r>
            <a:r>
              <a:rPr lang="en-US" b="1" u="sng" dirty="0"/>
              <a:t> to lower the pour point</a:t>
            </a:r>
          </a:p>
          <a:p>
            <a:endParaRPr lang="en-US" b="1" u="sng" dirty="0"/>
          </a:p>
          <a:p>
            <a:r>
              <a:rPr lang="en-US" b="1" dirty="0"/>
              <a:t>There are two methods.</a:t>
            </a:r>
          </a:p>
          <a:p>
            <a:endParaRPr lang="en-US" b="1" dirty="0"/>
          </a:p>
          <a:p>
            <a:r>
              <a:rPr lang="en-US" b="1" dirty="0"/>
              <a:t>1. Solvent De-waxing (SDU)</a:t>
            </a:r>
          </a:p>
          <a:p>
            <a:r>
              <a:rPr lang="en-US" b="1" dirty="0"/>
              <a:t>	</a:t>
            </a:r>
            <a:r>
              <a:rPr lang="en-US" dirty="0"/>
              <a:t>Involves physical separation of the wax molecules from the </a:t>
            </a:r>
            <a:r>
              <a:rPr lang="en-US" dirty="0" err="1"/>
              <a:t>Raffinate</a:t>
            </a:r>
            <a:endParaRPr lang="en-US" dirty="0"/>
          </a:p>
          <a:p>
            <a:r>
              <a:rPr lang="en-US" dirty="0"/>
              <a:t>	Employs operations like solvent extraction, crystallization and filtration</a:t>
            </a:r>
          </a:p>
          <a:p>
            <a:r>
              <a:rPr lang="en-US" dirty="0"/>
              <a:t>	Solvents used are Methyl-Ethyl </a:t>
            </a:r>
            <a:r>
              <a:rPr lang="en-US" dirty="0" err="1"/>
              <a:t>Ketone</a:t>
            </a:r>
            <a:r>
              <a:rPr lang="en-US" dirty="0"/>
              <a:t> (MEK), Toluene, Methyl Isobutyl 	</a:t>
            </a:r>
            <a:r>
              <a:rPr lang="en-US" dirty="0" err="1"/>
              <a:t>Ketone</a:t>
            </a:r>
            <a:r>
              <a:rPr lang="en-US" dirty="0"/>
              <a:t> (MIBK) etc.</a:t>
            </a:r>
          </a:p>
        </p:txBody>
      </p:sp>
      <p:pic>
        <p:nvPicPr>
          <p:cNvPr id="15" name="Picture 14">
            <a:extLst>
              <a:ext uri="{FF2B5EF4-FFF2-40B4-BE49-F238E27FC236}">
                <a16:creationId xmlns:a16="http://schemas.microsoft.com/office/drawing/2014/main" id="{EF463441-8DDE-40F5-A084-B5F30C4B2551}"/>
              </a:ext>
            </a:extLst>
          </p:cNvPr>
          <p:cNvPicPr>
            <a:picLocks noChangeAspect="1"/>
          </p:cNvPicPr>
          <p:nvPr/>
        </p:nvPicPr>
        <p:blipFill rotWithShape="1">
          <a:blip r:embed="rId2" cstate="print"/>
          <a:srcRect l="23225" t="34600" r="26375" b="34600"/>
          <a:stretch/>
        </p:blipFill>
        <p:spPr>
          <a:xfrm>
            <a:off x="2711625" y="3789040"/>
            <a:ext cx="7750679" cy="2664296"/>
          </a:xfrm>
          <a:prstGeom prst="rect">
            <a:avLst/>
          </a:prstGeom>
        </p:spPr>
      </p:pic>
    </p:spTree>
    <p:extLst>
      <p:ext uri="{BB962C8B-B14F-4D97-AF65-F5344CB8AC3E}">
        <p14:creationId xmlns:p14="http://schemas.microsoft.com/office/powerpoint/2010/main" val="3990852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Step-3</a:t>
            </a:r>
          </a:p>
        </p:txBody>
      </p:sp>
      <p:sp>
        <p:nvSpPr>
          <p:cNvPr id="5" name="Rectangle 4"/>
          <p:cNvSpPr/>
          <p:nvPr/>
        </p:nvSpPr>
        <p:spPr>
          <a:xfrm>
            <a:off x="2639616" y="980728"/>
            <a:ext cx="7776864" cy="2308324"/>
          </a:xfrm>
          <a:prstGeom prst="rect">
            <a:avLst/>
          </a:prstGeom>
        </p:spPr>
        <p:txBody>
          <a:bodyPr wrap="square">
            <a:spAutoFit/>
          </a:bodyPr>
          <a:lstStyle/>
          <a:p>
            <a:r>
              <a:rPr lang="en-US" b="1" u="sng" dirty="0"/>
              <a:t>De-waxing of the </a:t>
            </a:r>
            <a:r>
              <a:rPr lang="en-US" b="1" u="sng" dirty="0" err="1"/>
              <a:t>Raffinates</a:t>
            </a:r>
            <a:r>
              <a:rPr lang="en-US" b="1" u="sng" dirty="0"/>
              <a:t> to lower the pour point</a:t>
            </a:r>
          </a:p>
          <a:p>
            <a:endParaRPr lang="en-US" b="1" u="sng" dirty="0"/>
          </a:p>
          <a:p>
            <a:r>
              <a:rPr lang="en-US" b="1" dirty="0"/>
              <a:t>There are two methods.</a:t>
            </a:r>
          </a:p>
          <a:p>
            <a:endParaRPr lang="en-US" b="1" dirty="0"/>
          </a:p>
          <a:p>
            <a:r>
              <a:rPr lang="en-US" b="1" dirty="0"/>
              <a:t>2. Catalytic De-Waxing (CDWU)</a:t>
            </a:r>
          </a:p>
          <a:p>
            <a:pPr>
              <a:buFont typeface="Arial" pitchFamily="34" charset="0"/>
              <a:buChar char="•"/>
            </a:pPr>
            <a:r>
              <a:rPr lang="en-US" b="1" dirty="0"/>
              <a:t>	</a:t>
            </a:r>
            <a:r>
              <a:rPr lang="en-US" dirty="0"/>
              <a:t>Involves conversion of the wax molecules to low pour oil.</a:t>
            </a:r>
          </a:p>
          <a:p>
            <a:pPr>
              <a:buFont typeface="Arial" pitchFamily="34" charset="0"/>
              <a:buChar char="•"/>
            </a:pPr>
            <a:r>
              <a:rPr lang="en-US" dirty="0"/>
              <a:t>	It is a catalytic process where n-</a:t>
            </a:r>
            <a:r>
              <a:rPr lang="en-US" dirty="0" err="1"/>
              <a:t>paraffinc</a:t>
            </a:r>
            <a:r>
              <a:rPr lang="en-US" dirty="0"/>
              <a:t> molecules are converted to 	their branched chain isomers.</a:t>
            </a:r>
          </a:p>
        </p:txBody>
      </p:sp>
      <p:grpSp>
        <p:nvGrpSpPr>
          <p:cNvPr id="28" name="Group 27"/>
          <p:cNvGrpSpPr/>
          <p:nvPr/>
        </p:nvGrpSpPr>
        <p:grpSpPr>
          <a:xfrm>
            <a:off x="2567608" y="3482192"/>
            <a:ext cx="7632848" cy="3259177"/>
            <a:chOff x="1043608" y="3482191"/>
            <a:chExt cx="7632848" cy="3259177"/>
          </a:xfrm>
        </p:grpSpPr>
        <p:sp>
          <p:nvSpPr>
            <p:cNvPr id="6" name="TextBox 5"/>
            <p:cNvSpPr txBox="1"/>
            <p:nvPr/>
          </p:nvSpPr>
          <p:spPr>
            <a:xfrm>
              <a:off x="1187624" y="3626207"/>
              <a:ext cx="2376264" cy="646331"/>
            </a:xfrm>
            <a:prstGeom prst="rect">
              <a:avLst/>
            </a:prstGeom>
            <a:solidFill>
              <a:schemeClr val="accent1">
                <a:lumMod val="40000"/>
                <a:lumOff val="60000"/>
              </a:schemeClr>
            </a:solidFill>
            <a:ln>
              <a:solidFill>
                <a:schemeClr val="accent3">
                  <a:lumMod val="50000"/>
                </a:schemeClr>
              </a:solidFill>
            </a:ln>
          </p:spPr>
          <p:txBody>
            <a:bodyPr wrap="square" rtlCol="0">
              <a:spAutoFit/>
            </a:bodyPr>
            <a:lstStyle/>
            <a:p>
              <a:r>
                <a:rPr lang="en-US" dirty="0"/>
                <a:t>Normal chain </a:t>
              </a:r>
              <a:r>
                <a:rPr lang="en-US" dirty="0" err="1"/>
                <a:t>paraffins</a:t>
              </a:r>
              <a:r>
                <a:rPr lang="en-US" dirty="0"/>
                <a:t> </a:t>
              </a:r>
            </a:p>
          </p:txBody>
        </p:sp>
        <p:sp>
          <p:nvSpPr>
            <p:cNvPr id="10" name="TextBox 9"/>
            <p:cNvSpPr txBox="1"/>
            <p:nvPr/>
          </p:nvSpPr>
          <p:spPr>
            <a:xfrm>
              <a:off x="1475656" y="3995772"/>
              <a:ext cx="1647800" cy="369332"/>
            </a:xfrm>
            <a:prstGeom prst="rect">
              <a:avLst/>
            </a:prstGeom>
            <a:solidFill>
              <a:schemeClr val="accent1">
                <a:lumMod val="40000"/>
                <a:lumOff val="60000"/>
              </a:schemeClr>
            </a:solidFill>
            <a:ln>
              <a:solidFill>
                <a:schemeClr val="accent3">
                  <a:lumMod val="50000"/>
                </a:schemeClr>
              </a:solidFill>
            </a:ln>
          </p:spPr>
          <p:txBody>
            <a:bodyPr wrap="square" rtlCol="0">
              <a:spAutoFit/>
            </a:bodyPr>
            <a:lstStyle/>
            <a:p>
              <a:r>
                <a:rPr lang="en-US" dirty="0"/>
                <a:t>Waxy in nature </a:t>
              </a:r>
            </a:p>
          </p:txBody>
        </p:sp>
        <p:pic>
          <p:nvPicPr>
            <p:cNvPr id="13" name="Picture 12">
              <a:extLst>
                <a:ext uri="{FF2B5EF4-FFF2-40B4-BE49-F238E27FC236}">
                  <a16:creationId xmlns:a16="http://schemas.microsoft.com/office/drawing/2014/main" id="{EF463441-8DDE-40F5-A084-B5F30C4B2551}"/>
                </a:ext>
              </a:extLst>
            </p:cNvPr>
            <p:cNvPicPr>
              <a:picLocks noChangeAspect="1"/>
            </p:cNvPicPr>
            <p:nvPr/>
          </p:nvPicPr>
          <p:blipFill rotWithShape="1">
            <a:blip r:embed="rId2" cstate="print"/>
            <a:srcRect l="23225" t="37413" r="47744" b="35948"/>
            <a:stretch/>
          </p:blipFill>
          <p:spPr>
            <a:xfrm>
              <a:off x="1043608" y="4437112"/>
              <a:ext cx="4464496" cy="2304256"/>
            </a:xfrm>
            <a:prstGeom prst="rect">
              <a:avLst/>
            </a:prstGeom>
          </p:spPr>
        </p:pic>
        <p:grpSp>
          <p:nvGrpSpPr>
            <p:cNvPr id="27" name="Group 26"/>
            <p:cNvGrpSpPr/>
            <p:nvPr/>
          </p:nvGrpSpPr>
          <p:grpSpPr>
            <a:xfrm>
              <a:off x="3563888" y="3482191"/>
              <a:ext cx="5112568" cy="3259177"/>
              <a:chOff x="3563888" y="3482191"/>
              <a:chExt cx="5112568" cy="3259177"/>
            </a:xfrm>
          </p:grpSpPr>
          <p:sp>
            <p:nvSpPr>
              <p:cNvPr id="7" name="TextBox 6"/>
              <p:cNvSpPr txBox="1"/>
              <p:nvPr/>
            </p:nvSpPr>
            <p:spPr>
              <a:xfrm>
                <a:off x="5724128" y="3626207"/>
                <a:ext cx="2520280" cy="646331"/>
              </a:xfrm>
              <a:prstGeom prst="rect">
                <a:avLst/>
              </a:prstGeom>
              <a:solidFill>
                <a:schemeClr val="accent1">
                  <a:lumMod val="40000"/>
                  <a:lumOff val="60000"/>
                </a:schemeClr>
              </a:solidFill>
              <a:ln>
                <a:solidFill>
                  <a:schemeClr val="accent3">
                    <a:lumMod val="50000"/>
                  </a:schemeClr>
                </a:solidFill>
              </a:ln>
            </p:spPr>
            <p:txBody>
              <a:bodyPr wrap="square" rtlCol="0">
                <a:spAutoFit/>
              </a:bodyPr>
              <a:lstStyle/>
              <a:p>
                <a:r>
                  <a:rPr lang="en-US" dirty="0"/>
                  <a:t>Branched chain </a:t>
                </a:r>
                <a:r>
                  <a:rPr lang="en-US" dirty="0" err="1"/>
                  <a:t>paraffins</a:t>
                </a:r>
                <a:r>
                  <a:rPr lang="en-US" dirty="0"/>
                  <a:t> </a:t>
                </a:r>
              </a:p>
            </p:txBody>
          </p:sp>
          <p:cxnSp>
            <p:nvCxnSpPr>
              <p:cNvPr id="9" name="Straight Arrow Connector 8"/>
              <p:cNvCxnSpPr>
                <a:stCxn id="6" idx="3"/>
                <a:endCxn id="7" idx="1"/>
              </p:cNvCxnSpPr>
              <p:nvPr/>
            </p:nvCxnSpPr>
            <p:spPr>
              <a:xfrm>
                <a:off x="3563888" y="3949373"/>
                <a:ext cx="2160240"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8144" y="3995772"/>
                <a:ext cx="2232248" cy="369332"/>
              </a:xfrm>
              <a:prstGeom prst="rect">
                <a:avLst/>
              </a:prstGeom>
              <a:solidFill>
                <a:schemeClr val="accent1">
                  <a:lumMod val="40000"/>
                  <a:lumOff val="60000"/>
                </a:schemeClr>
              </a:solidFill>
              <a:ln>
                <a:solidFill>
                  <a:schemeClr val="accent3">
                    <a:lumMod val="50000"/>
                  </a:schemeClr>
                </a:solidFill>
              </a:ln>
            </p:spPr>
            <p:txBody>
              <a:bodyPr wrap="square" rtlCol="0">
                <a:spAutoFit/>
              </a:bodyPr>
              <a:lstStyle/>
              <a:p>
                <a:r>
                  <a:rPr lang="en-US" dirty="0"/>
                  <a:t>Non-Waxy in nature</a:t>
                </a:r>
              </a:p>
            </p:txBody>
          </p:sp>
          <p:sp>
            <p:nvSpPr>
              <p:cNvPr id="12" name="TextBox 11"/>
              <p:cNvSpPr txBox="1"/>
              <p:nvPr/>
            </p:nvSpPr>
            <p:spPr>
              <a:xfrm>
                <a:off x="3635896" y="3482191"/>
                <a:ext cx="1944216" cy="523220"/>
              </a:xfrm>
              <a:prstGeom prst="rect">
                <a:avLst/>
              </a:prstGeom>
              <a:noFill/>
              <a:ln>
                <a:noFill/>
              </a:ln>
            </p:spPr>
            <p:txBody>
              <a:bodyPr wrap="square" rtlCol="0">
                <a:spAutoFit/>
              </a:bodyPr>
              <a:lstStyle/>
              <a:p>
                <a:r>
                  <a:rPr lang="en-US" sz="1400" dirty="0">
                    <a:solidFill>
                      <a:srgbClr val="FF0000"/>
                    </a:solidFill>
                  </a:rPr>
                  <a:t>Catalytic </a:t>
                </a:r>
                <a:r>
                  <a:rPr lang="en-US" sz="1400" dirty="0" err="1">
                    <a:solidFill>
                      <a:srgbClr val="FF0000"/>
                    </a:solidFill>
                  </a:rPr>
                  <a:t>Iso-merization</a:t>
                </a:r>
                <a:endParaRPr lang="en-US" sz="1400" dirty="0">
                  <a:solidFill>
                    <a:srgbClr val="FF0000"/>
                  </a:solidFill>
                </a:endParaRPr>
              </a:p>
            </p:txBody>
          </p:sp>
          <p:sp>
            <p:nvSpPr>
              <p:cNvPr id="14" name="Rectangle 13"/>
              <p:cNvSpPr/>
              <p:nvPr/>
            </p:nvSpPr>
            <p:spPr>
              <a:xfrm>
                <a:off x="5508104" y="4437112"/>
                <a:ext cx="3168352" cy="2304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508104" y="4653136"/>
                <a:ext cx="3096344" cy="1080120"/>
                <a:chOff x="5508104" y="4653136"/>
                <a:chExt cx="3096344" cy="1080120"/>
              </a:xfrm>
            </p:grpSpPr>
            <p:sp>
              <p:nvSpPr>
                <p:cNvPr id="16" name="Rectangle 15"/>
                <p:cNvSpPr/>
                <p:nvPr/>
              </p:nvSpPr>
              <p:spPr>
                <a:xfrm>
                  <a:off x="5508104" y="4653136"/>
                  <a:ext cx="1728192" cy="1080120"/>
                </a:xfrm>
                <a:prstGeom prst="rect">
                  <a:avLst/>
                </a:prstGeom>
                <a:solidFill>
                  <a:schemeClr val="accent1">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Catalytic De-waxing</a:t>
                  </a:r>
                </a:p>
                <a:p>
                  <a:pPr algn="ctr"/>
                  <a:r>
                    <a:rPr lang="en-US" sz="1200" b="1" dirty="0">
                      <a:solidFill>
                        <a:srgbClr val="002060"/>
                      </a:solidFill>
                    </a:rPr>
                    <a:t>Pour Point Reduction</a:t>
                  </a:r>
                </a:p>
              </p:txBody>
            </p:sp>
            <p:sp>
              <p:nvSpPr>
                <p:cNvPr id="17" name="Rectangle 16"/>
                <p:cNvSpPr/>
                <p:nvPr/>
              </p:nvSpPr>
              <p:spPr>
                <a:xfrm>
                  <a:off x="7596336" y="5013176"/>
                  <a:ext cx="1008112" cy="279648"/>
                </a:xfrm>
                <a:prstGeom prst="rect">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rPr>
                    <a:t>Base Oils</a:t>
                  </a:r>
                  <a:endParaRPr lang="en-US" sz="1050" b="1" dirty="0">
                    <a:solidFill>
                      <a:srgbClr val="002060"/>
                    </a:solidFill>
                  </a:endParaRPr>
                </a:p>
              </p:txBody>
            </p:sp>
            <p:cxnSp>
              <p:nvCxnSpPr>
                <p:cNvPr id="19" name="Straight Arrow Connector 18"/>
                <p:cNvCxnSpPr/>
                <p:nvPr/>
              </p:nvCxnSpPr>
              <p:spPr>
                <a:xfrm>
                  <a:off x="7236296" y="5157192"/>
                  <a:ext cx="360040" cy="0"/>
                </a:xfrm>
                <a:prstGeom prst="straightConnector1">
                  <a:avLst/>
                </a:prstGeom>
                <a:ln w="1905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830044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1624" y="1268761"/>
            <a:ext cx="1440160" cy="646331"/>
          </a:xfrm>
          <a:prstGeom prst="rect">
            <a:avLst/>
          </a:prstGeom>
          <a:solidFill>
            <a:schemeClr val="accent2">
              <a:lumMod val="60000"/>
              <a:lumOff val="40000"/>
            </a:schemeClr>
          </a:solidFill>
        </p:spPr>
        <p:txBody>
          <a:bodyPr wrap="square" rtlCol="0">
            <a:spAutoFit/>
          </a:bodyPr>
          <a:lstStyle/>
          <a:p>
            <a:r>
              <a:rPr lang="en-US" dirty="0"/>
              <a:t>Raffinate Mix</a:t>
            </a:r>
          </a:p>
        </p:txBody>
      </p:sp>
      <p:grpSp>
        <p:nvGrpSpPr>
          <p:cNvPr id="3" name="Group 14"/>
          <p:cNvGrpSpPr/>
          <p:nvPr/>
        </p:nvGrpSpPr>
        <p:grpSpPr>
          <a:xfrm>
            <a:off x="4655841" y="1844824"/>
            <a:ext cx="576065" cy="432048"/>
            <a:chOff x="-1" y="0"/>
            <a:chExt cx="657226" cy="581025"/>
          </a:xfrm>
        </p:grpSpPr>
        <p:sp>
          <p:nvSpPr>
            <p:cNvPr id="4" name="Oval 3"/>
            <p:cNvSpPr>
              <a:spLocks noChangeArrowheads="1"/>
            </p:cNvSpPr>
            <p:nvPr/>
          </p:nvSpPr>
          <p:spPr bwMode="auto">
            <a:xfrm>
              <a:off x="47625" y="28575"/>
              <a:ext cx="457200" cy="552450"/>
            </a:xfrm>
            <a:prstGeom prst="ellipse">
              <a:avLst/>
            </a:prstGeom>
            <a:solidFill>
              <a:srgbClr val="CC3300"/>
            </a:solidFill>
            <a:ln w="28575">
              <a:solidFill>
                <a:srgbClr val="000000"/>
              </a:solidFill>
              <a:round/>
              <a:headEnd/>
              <a:tailEnd/>
            </a:ln>
          </p:spPr>
          <p:txBody>
            <a:bodyPr/>
            <a:lstStyle/>
            <a:p>
              <a:endParaRPr lang="en-US"/>
            </a:p>
          </p:txBody>
        </p:sp>
        <p:sp>
          <p:nvSpPr>
            <p:cNvPr id="5" name="Line 2269"/>
            <p:cNvSpPr>
              <a:spLocks noChangeShapeType="1"/>
            </p:cNvSpPr>
            <p:nvPr/>
          </p:nvSpPr>
          <p:spPr bwMode="auto">
            <a:xfrm flipH="1">
              <a:off x="-1" y="133351"/>
              <a:ext cx="285750" cy="350837"/>
            </a:xfrm>
            <a:prstGeom prst="line">
              <a:avLst/>
            </a:prstGeom>
            <a:noFill/>
            <a:ln w="28575">
              <a:solidFill>
                <a:srgbClr val="000000"/>
              </a:solidFill>
              <a:round/>
              <a:headEnd/>
              <a:tailEnd/>
            </a:ln>
          </p:spPr>
          <p:txBody>
            <a:bodyPr/>
            <a:lstStyle/>
            <a:p>
              <a:endParaRPr lang="en-US"/>
            </a:p>
          </p:txBody>
        </p:sp>
        <p:sp>
          <p:nvSpPr>
            <p:cNvPr id="6" name="Line 2270"/>
            <p:cNvSpPr>
              <a:spLocks noChangeShapeType="1"/>
            </p:cNvSpPr>
            <p:nvPr/>
          </p:nvSpPr>
          <p:spPr bwMode="auto">
            <a:xfrm flipV="1">
              <a:off x="276225" y="0"/>
              <a:ext cx="381000" cy="447675"/>
            </a:xfrm>
            <a:prstGeom prst="line">
              <a:avLst/>
            </a:prstGeom>
            <a:noFill/>
            <a:ln w="28575">
              <a:solidFill>
                <a:srgbClr val="000000"/>
              </a:solidFill>
              <a:round/>
              <a:headEnd/>
              <a:tailEnd type="triangle" w="med" len="med"/>
            </a:ln>
          </p:spPr>
          <p:txBody>
            <a:bodyPr/>
            <a:lstStyle/>
            <a:p>
              <a:endParaRPr lang="en-US"/>
            </a:p>
          </p:txBody>
        </p:sp>
        <p:sp>
          <p:nvSpPr>
            <p:cNvPr id="7" name="Line 2271"/>
            <p:cNvSpPr>
              <a:spLocks noChangeShapeType="1"/>
            </p:cNvSpPr>
            <p:nvPr/>
          </p:nvSpPr>
          <p:spPr bwMode="auto">
            <a:xfrm>
              <a:off x="276225" y="152400"/>
              <a:ext cx="0" cy="314325"/>
            </a:xfrm>
            <a:prstGeom prst="line">
              <a:avLst/>
            </a:prstGeom>
            <a:noFill/>
            <a:ln w="28575">
              <a:solidFill>
                <a:srgbClr val="000000"/>
              </a:solidFill>
              <a:round/>
              <a:headEnd/>
              <a:tailEnd/>
            </a:ln>
          </p:spPr>
          <p:txBody>
            <a:bodyPr/>
            <a:lstStyle/>
            <a:p>
              <a:endParaRPr lang="en-US"/>
            </a:p>
          </p:txBody>
        </p:sp>
      </p:grpSp>
      <p:sp>
        <p:nvSpPr>
          <p:cNvPr id="8" name="Rectangle 7"/>
          <p:cNvSpPr/>
          <p:nvPr/>
        </p:nvSpPr>
        <p:spPr>
          <a:xfrm>
            <a:off x="5807968" y="1628800"/>
            <a:ext cx="36004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2064" y="1628800"/>
            <a:ext cx="36004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tary vacuum-drum filter - Wikipedia">
            <a:hlinkClick r:id="rId2"/>
          </p:cNvPr>
          <p:cNvPicPr>
            <a:picLocks noChangeAspect="1" noChangeArrowheads="1"/>
          </p:cNvPicPr>
          <p:nvPr/>
        </p:nvPicPr>
        <p:blipFill>
          <a:blip r:embed="rId3" cstate="print"/>
          <a:srcRect/>
          <a:stretch>
            <a:fillRect/>
          </a:stretch>
        </p:blipFill>
        <p:spPr bwMode="auto">
          <a:xfrm>
            <a:off x="7968208" y="1700808"/>
            <a:ext cx="1800200" cy="1500166"/>
          </a:xfrm>
          <a:prstGeom prst="rect">
            <a:avLst/>
          </a:prstGeom>
          <a:noFill/>
          <a:ln>
            <a:solidFill>
              <a:schemeClr val="accent5">
                <a:lumMod val="50000"/>
              </a:schemeClr>
            </a:solidFill>
          </a:ln>
        </p:spPr>
      </p:pic>
      <p:cxnSp>
        <p:nvCxnSpPr>
          <p:cNvPr id="12" name="Elbow Connector 11"/>
          <p:cNvCxnSpPr>
            <a:stCxn id="2" idx="3"/>
            <a:endCxn id="4" idx="2"/>
          </p:cNvCxnSpPr>
          <p:nvPr/>
        </p:nvCxnSpPr>
        <p:spPr>
          <a:xfrm>
            <a:off x="4151785" y="1591926"/>
            <a:ext cx="545801" cy="479546"/>
          </a:xfrm>
          <a:prstGeom prst="bentConnector3">
            <a:avLst>
              <a:gd name="adj1" fmla="val 50000"/>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6"/>
            <a:endCxn id="8" idx="1"/>
          </p:cNvCxnSpPr>
          <p:nvPr/>
        </p:nvCxnSpPr>
        <p:spPr>
          <a:xfrm>
            <a:off x="5098326" y="2071472"/>
            <a:ext cx="709643" cy="25380"/>
          </a:xfrm>
          <a:prstGeom prst="bentConnector3">
            <a:avLst>
              <a:gd name="adj1" fmla="val 50000"/>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3"/>
            <a:endCxn id="9" idx="1"/>
          </p:cNvCxnSpPr>
          <p:nvPr/>
        </p:nvCxnSpPr>
        <p:spPr>
          <a:xfrm>
            <a:off x="6168008" y="2096852"/>
            <a:ext cx="504056" cy="12700"/>
          </a:xfrm>
          <a:prstGeom prst="bentConnector3">
            <a:avLst>
              <a:gd name="adj1" fmla="val 50000"/>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3"/>
            <a:endCxn id="1026" idx="1"/>
          </p:cNvCxnSpPr>
          <p:nvPr/>
        </p:nvCxnSpPr>
        <p:spPr>
          <a:xfrm>
            <a:off x="7032104" y="2096853"/>
            <a:ext cx="936104" cy="354039"/>
          </a:xfrm>
          <a:prstGeom prst="bentConnector3">
            <a:avLst>
              <a:gd name="adj1" fmla="val 50000"/>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1026" idx="2"/>
            <a:endCxn id="25" idx="1"/>
          </p:cNvCxnSpPr>
          <p:nvPr/>
        </p:nvCxnSpPr>
        <p:spPr>
          <a:xfrm rot="5400000">
            <a:off x="7390335" y="2491087"/>
            <a:ext cx="768086" cy="2187860"/>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026" idx="3"/>
            <a:endCxn id="31" idx="1"/>
          </p:cNvCxnSpPr>
          <p:nvPr/>
        </p:nvCxnSpPr>
        <p:spPr>
          <a:xfrm flipH="1">
            <a:off x="6680448" y="2450892"/>
            <a:ext cx="3087960" cy="3318369"/>
          </a:xfrm>
          <a:prstGeom prst="bentConnector3">
            <a:avLst>
              <a:gd name="adj1" fmla="val -7403"/>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11924" y="1123735"/>
            <a:ext cx="1008112" cy="338554"/>
          </a:xfrm>
          <a:prstGeom prst="rect">
            <a:avLst/>
          </a:prstGeom>
          <a:noFill/>
        </p:spPr>
        <p:txBody>
          <a:bodyPr wrap="square" rtlCol="0">
            <a:spAutoFit/>
          </a:bodyPr>
          <a:lstStyle/>
          <a:p>
            <a:r>
              <a:rPr lang="en-US" sz="1600" dirty="0"/>
              <a:t>Chillers</a:t>
            </a:r>
          </a:p>
        </p:txBody>
      </p:sp>
      <p:sp>
        <p:nvSpPr>
          <p:cNvPr id="24" name="TextBox 23"/>
          <p:cNvSpPr txBox="1"/>
          <p:nvPr/>
        </p:nvSpPr>
        <p:spPr>
          <a:xfrm>
            <a:off x="6528048" y="980729"/>
            <a:ext cx="1080120" cy="584775"/>
          </a:xfrm>
          <a:prstGeom prst="rect">
            <a:avLst/>
          </a:prstGeom>
          <a:noFill/>
        </p:spPr>
        <p:txBody>
          <a:bodyPr wrap="square" rtlCol="0">
            <a:spAutoFit/>
          </a:bodyPr>
          <a:lstStyle/>
          <a:p>
            <a:r>
              <a:rPr lang="en-US" sz="1600" dirty="0"/>
              <a:t>Ammonia Chillers</a:t>
            </a:r>
          </a:p>
        </p:txBody>
      </p:sp>
      <p:sp>
        <p:nvSpPr>
          <p:cNvPr id="25" name="Rectangle 24"/>
          <p:cNvSpPr/>
          <p:nvPr/>
        </p:nvSpPr>
        <p:spPr>
          <a:xfrm flipH="1">
            <a:off x="3071664" y="3356992"/>
            <a:ext cx="360878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Wax Mix</a:t>
            </a:r>
          </a:p>
          <a:p>
            <a:pPr algn="ctr"/>
            <a:r>
              <a:rPr lang="en-US" dirty="0"/>
              <a:t>To Wax and solvent recovery</a:t>
            </a:r>
          </a:p>
          <a:p>
            <a:pPr algn="ctr"/>
            <a:r>
              <a:rPr lang="en-US" dirty="0"/>
              <a:t>(Flash and Stripper Columns followed by drying)</a:t>
            </a:r>
          </a:p>
        </p:txBody>
      </p:sp>
      <p:sp>
        <p:nvSpPr>
          <p:cNvPr id="31" name="Rectangle 30"/>
          <p:cNvSpPr/>
          <p:nvPr/>
        </p:nvSpPr>
        <p:spPr>
          <a:xfrm flipH="1">
            <a:off x="3071664" y="5157192"/>
            <a:ext cx="360878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Filtrate Mix</a:t>
            </a:r>
          </a:p>
          <a:p>
            <a:pPr algn="ctr"/>
            <a:r>
              <a:rPr lang="en-US" dirty="0"/>
              <a:t>To Filtrate and solvent recovery</a:t>
            </a:r>
          </a:p>
          <a:p>
            <a:pPr algn="ctr"/>
            <a:r>
              <a:rPr lang="en-US" dirty="0"/>
              <a:t>(Flash and Stripper Columns followed by drying)</a:t>
            </a:r>
          </a:p>
        </p:txBody>
      </p:sp>
      <p:sp>
        <p:nvSpPr>
          <p:cNvPr id="33" name="TextBox 32"/>
          <p:cNvSpPr txBox="1"/>
          <p:nvPr/>
        </p:nvSpPr>
        <p:spPr>
          <a:xfrm>
            <a:off x="7968208" y="1028227"/>
            <a:ext cx="2246784" cy="584775"/>
          </a:xfrm>
          <a:prstGeom prst="rect">
            <a:avLst/>
          </a:prstGeom>
          <a:noFill/>
        </p:spPr>
        <p:txBody>
          <a:bodyPr wrap="square" rtlCol="0">
            <a:spAutoFit/>
          </a:bodyPr>
          <a:lstStyle/>
          <a:p>
            <a:r>
              <a:rPr lang="en-US" sz="1600" dirty="0"/>
              <a:t>Rotary Drum Vacuum Filters</a:t>
            </a:r>
          </a:p>
        </p:txBody>
      </p:sp>
      <p:sp>
        <p:nvSpPr>
          <p:cNvPr id="34" name="TextBox 33"/>
          <p:cNvSpPr txBox="1"/>
          <p:nvPr/>
        </p:nvSpPr>
        <p:spPr>
          <a:xfrm>
            <a:off x="5879976" y="2564904"/>
            <a:ext cx="1008112" cy="523220"/>
          </a:xfrm>
          <a:prstGeom prst="rect">
            <a:avLst/>
          </a:prstGeom>
          <a:noFill/>
        </p:spPr>
        <p:txBody>
          <a:bodyPr wrap="square" rtlCol="0">
            <a:spAutoFit/>
          </a:bodyPr>
          <a:lstStyle/>
          <a:p>
            <a:r>
              <a:rPr lang="en-US" sz="1400" dirty="0"/>
              <a:t>-5 to -8 Deg C</a:t>
            </a:r>
          </a:p>
        </p:txBody>
      </p:sp>
      <p:sp>
        <p:nvSpPr>
          <p:cNvPr id="35" name="TextBox 34"/>
          <p:cNvSpPr txBox="1"/>
          <p:nvPr/>
        </p:nvSpPr>
        <p:spPr>
          <a:xfrm>
            <a:off x="6960096" y="2564904"/>
            <a:ext cx="1008112" cy="523220"/>
          </a:xfrm>
          <a:prstGeom prst="rect">
            <a:avLst/>
          </a:prstGeom>
          <a:noFill/>
        </p:spPr>
        <p:txBody>
          <a:bodyPr wrap="square" rtlCol="0">
            <a:spAutoFit/>
          </a:bodyPr>
          <a:lstStyle/>
          <a:p>
            <a:r>
              <a:rPr lang="en-US" sz="1400" dirty="0"/>
              <a:t>-15 to -20 Deg C</a:t>
            </a:r>
          </a:p>
        </p:txBody>
      </p:sp>
      <p:cxnSp>
        <p:nvCxnSpPr>
          <p:cNvPr id="38" name="Shape 37"/>
          <p:cNvCxnSpPr>
            <a:stCxn id="25" idx="2"/>
            <a:endCxn id="44" idx="3"/>
          </p:cNvCxnSpPr>
          <p:nvPr/>
        </p:nvCxnSpPr>
        <p:spPr>
          <a:xfrm rot="16200000" flipH="1">
            <a:off x="6100192" y="3356992"/>
            <a:ext cx="211832" cy="2660104"/>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stCxn id="31" idx="2"/>
            <a:endCxn id="46" idx="3"/>
          </p:cNvCxnSpPr>
          <p:nvPr/>
        </p:nvCxnSpPr>
        <p:spPr>
          <a:xfrm rot="16200000" flipH="1">
            <a:off x="6172200" y="5085184"/>
            <a:ext cx="211832" cy="2804120"/>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flipH="1">
            <a:off x="7536160" y="4653136"/>
            <a:ext cx="999728" cy="2796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Wax</a:t>
            </a:r>
          </a:p>
        </p:txBody>
      </p:sp>
      <p:sp>
        <p:nvSpPr>
          <p:cNvPr id="46" name="Rectangle 45"/>
          <p:cNvSpPr/>
          <p:nvPr/>
        </p:nvSpPr>
        <p:spPr>
          <a:xfrm flipH="1">
            <a:off x="7680176" y="6453336"/>
            <a:ext cx="1872208" cy="27964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Lube Base Oils</a:t>
            </a:r>
          </a:p>
        </p:txBody>
      </p:sp>
      <p:sp>
        <p:nvSpPr>
          <p:cNvPr id="50"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72008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altLang="en-US" dirty="0"/>
              <a:t>Solvent De-waxing</a:t>
            </a:r>
          </a:p>
        </p:txBody>
      </p:sp>
      <p:sp>
        <p:nvSpPr>
          <p:cNvPr id="52" name="TextBox 51"/>
          <p:cNvSpPr txBox="1"/>
          <p:nvPr/>
        </p:nvSpPr>
        <p:spPr>
          <a:xfrm>
            <a:off x="2855640" y="2276872"/>
            <a:ext cx="1440160" cy="369332"/>
          </a:xfrm>
          <a:prstGeom prst="rect">
            <a:avLst/>
          </a:prstGeom>
          <a:solidFill>
            <a:schemeClr val="accent1">
              <a:lumMod val="40000"/>
              <a:lumOff val="60000"/>
            </a:schemeClr>
          </a:solidFill>
        </p:spPr>
        <p:txBody>
          <a:bodyPr wrap="square" rtlCol="0">
            <a:spAutoFit/>
          </a:bodyPr>
          <a:lstStyle/>
          <a:p>
            <a:pPr algn="ctr"/>
            <a:r>
              <a:rPr lang="en-US" dirty="0"/>
              <a:t>Solvent</a:t>
            </a:r>
          </a:p>
        </p:txBody>
      </p:sp>
      <p:cxnSp>
        <p:nvCxnSpPr>
          <p:cNvPr id="53" name="Shape 52"/>
          <p:cNvCxnSpPr>
            <a:stCxn id="25" idx="3"/>
            <a:endCxn id="52" idx="2"/>
          </p:cNvCxnSpPr>
          <p:nvPr/>
        </p:nvCxnSpPr>
        <p:spPr>
          <a:xfrm rot="10800000" flipH="1">
            <a:off x="3071664" y="2646204"/>
            <a:ext cx="504056" cy="1322856"/>
          </a:xfrm>
          <a:prstGeom prst="bentConnector4">
            <a:avLst>
              <a:gd name="adj1" fmla="val -45352"/>
              <a:gd name="adj2" fmla="val 73134"/>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hape 57"/>
          <p:cNvCxnSpPr>
            <a:stCxn id="31" idx="3"/>
            <a:endCxn id="52" idx="1"/>
          </p:cNvCxnSpPr>
          <p:nvPr/>
        </p:nvCxnSpPr>
        <p:spPr>
          <a:xfrm rot="10800000">
            <a:off x="2855640" y="2461538"/>
            <a:ext cx="216024" cy="3307722"/>
          </a:xfrm>
          <a:prstGeom prst="bentConnector3">
            <a:avLst>
              <a:gd name="adj1" fmla="val 20582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hape 61"/>
          <p:cNvCxnSpPr>
            <a:stCxn id="52" idx="0"/>
          </p:cNvCxnSpPr>
          <p:nvPr/>
        </p:nvCxnSpPr>
        <p:spPr>
          <a:xfrm rot="5400000" flipH="1" flipV="1">
            <a:off x="3899756" y="1736812"/>
            <a:ext cx="216024" cy="864096"/>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B622C-7DD5-4981-B39E-82DEED7C5302}"/>
              </a:ext>
            </a:extLst>
          </p:cNvPr>
          <p:cNvSpPr>
            <a:spLocks noGrp="1"/>
          </p:cNvSpPr>
          <p:nvPr>
            <p:ph type="sldNum" sz="quarter" idx="12"/>
          </p:nvPr>
        </p:nvSpPr>
        <p:spPr/>
        <p:txBody>
          <a:bodyPr/>
          <a:lstStyle/>
          <a:p>
            <a:fld id="{B6F15528-21DE-4FAA-801E-634DDDAF4B2B}" type="slidenum">
              <a:rPr lang="en-US" smtClean="0"/>
              <a:pPr/>
              <a:t>55</a:t>
            </a:fld>
            <a:endParaRPr lang="en-US"/>
          </a:p>
        </p:txBody>
      </p:sp>
      <p:pic>
        <p:nvPicPr>
          <p:cNvPr id="4" name="Picture 3">
            <a:extLst>
              <a:ext uri="{FF2B5EF4-FFF2-40B4-BE49-F238E27FC236}">
                <a16:creationId xmlns:a16="http://schemas.microsoft.com/office/drawing/2014/main" id="{ADDB0838-8189-4CC8-9ADF-5DB9F615E3F3}"/>
              </a:ext>
            </a:extLst>
          </p:cNvPr>
          <p:cNvPicPr>
            <a:picLocks noChangeAspect="1"/>
          </p:cNvPicPr>
          <p:nvPr/>
        </p:nvPicPr>
        <p:blipFill>
          <a:blip r:embed="rId2"/>
          <a:stretch>
            <a:fillRect/>
          </a:stretch>
        </p:blipFill>
        <p:spPr>
          <a:xfrm>
            <a:off x="1663884" y="900817"/>
            <a:ext cx="8864232" cy="5820659"/>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001AD69A-6D5D-45FB-A870-86DDD1FB938C}"/>
                  </a:ext>
                </a:extLst>
              </p14:cNvPr>
              <p14:cNvContentPartPr/>
              <p14:nvPr/>
            </p14:nvContentPartPr>
            <p14:xfrm>
              <a:off x="4713960" y="3642480"/>
              <a:ext cx="828000" cy="439200"/>
            </p14:xfrm>
          </p:contentPart>
        </mc:Choice>
        <mc:Fallback>
          <p:pic>
            <p:nvPicPr>
              <p:cNvPr id="5" name="Ink 4">
                <a:extLst>
                  <a:ext uri="{FF2B5EF4-FFF2-40B4-BE49-F238E27FC236}">
                    <a16:creationId xmlns:a16="http://schemas.microsoft.com/office/drawing/2014/main" id="{001AD69A-6D5D-45FB-A870-86DDD1FB938C}"/>
                  </a:ext>
                </a:extLst>
              </p:cNvPr>
              <p:cNvPicPr/>
              <p:nvPr/>
            </p:nvPicPr>
            <p:blipFill>
              <a:blip r:embed="rId4"/>
              <a:stretch>
                <a:fillRect/>
              </a:stretch>
            </p:blipFill>
            <p:spPr>
              <a:xfrm>
                <a:off x="4704600" y="3633120"/>
                <a:ext cx="846720" cy="457920"/>
              </a:xfrm>
              <a:prstGeom prst="rect">
                <a:avLst/>
              </a:prstGeom>
            </p:spPr>
          </p:pic>
        </mc:Fallback>
      </mc:AlternateContent>
    </p:spTree>
    <p:extLst>
      <p:ext uri="{BB962C8B-B14F-4D97-AF65-F5344CB8AC3E}">
        <p14:creationId xmlns:p14="http://schemas.microsoft.com/office/powerpoint/2010/main" val="2908786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38654"/>
            <a:ext cx="1440160" cy="646331"/>
          </a:xfrm>
          <a:prstGeom prst="rect">
            <a:avLst/>
          </a:prstGeom>
          <a:solidFill>
            <a:schemeClr val="accent2">
              <a:lumMod val="60000"/>
              <a:lumOff val="40000"/>
            </a:schemeClr>
          </a:solidFill>
        </p:spPr>
        <p:txBody>
          <a:bodyPr wrap="square" rtlCol="0">
            <a:spAutoFit/>
          </a:bodyPr>
          <a:lstStyle/>
          <a:p>
            <a:r>
              <a:rPr lang="en-US" dirty="0"/>
              <a:t>Raffinate Mix</a:t>
            </a:r>
          </a:p>
        </p:txBody>
      </p:sp>
      <p:grpSp>
        <p:nvGrpSpPr>
          <p:cNvPr id="28" name="Group 27"/>
          <p:cNvGrpSpPr/>
          <p:nvPr/>
        </p:nvGrpSpPr>
        <p:grpSpPr>
          <a:xfrm>
            <a:off x="4151784" y="1990581"/>
            <a:ext cx="720080" cy="2016224"/>
            <a:chOff x="2627784" y="1484784"/>
            <a:chExt cx="720080" cy="2160240"/>
          </a:xfrm>
        </p:grpSpPr>
        <p:sp>
          <p:nvSpPr>
            <p:cNvPr id="3" name="AutoShape 354"/>
            <p:cNvSpPr>
              <a:spLocks noChangeArrowheads="1"/>
            </p:cNvSpPr>
            <p:nvPr/>
          </p:nvSpPr>
          <p:spPr bwMode="auto">
            <a:xfrm>
              <a:off x="2627784" y="1484784"/>
              <a:ext cx="720080" cy="2160240"/>
            </a:xfrm>
            <a:prstGeom prst="bracketPair">
              <a:avLst>
                <a:gd name="adj" fmla="val 50000"/>
              </a:avLst>
            </a:prstGeom>
            <a:solidFill>
              <a:schemeClr val="accent1">
                <a:lumMod val="40000"/>
                <a:lumOff val="60000"/>
              </a:schemeClr>
            </a:solidFill>
            <a:ln w="3175">
              <a:solidFill>
                <a:srgbClr val="000080"/>
              </a:solidFill>
              <a:round/>
              <a:headEnd/>
              <a:tailEnd/>
            </a:ln>
          </p:spPr>
          <p:txBody>
            <a:bodyPr/>
            <a:lstStyle/>
            <a:p>
              <a:endParaRPr lang="en-US"/>
            </a:p>
          </p:txBody>
        </p:sp>
        <p:sp>
          <p:nvSpPr>
            <p:cNvPr id="4" name="Rectangle 3"/>
            <p:cNvSpPr/>
            <p:nvPr/>
          </p:nvSpPr>
          <p:spPr>
            <a:xfrm>
              <a:off x="2627784" y="1916832"/>
              <a:ext cx="720080" cy="36004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27784" y="2636912"/>
              <a:ext cx="720080" cy="36004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a:grpSpLocks/>
          </p:cNvGrpSpPr>
          <p:nvPr/>
        </p:nvGrpSpPr>
        <p:grpSpPr bwMode="auto">
          <a:xfrm>
            <a:off x="3359696" y="1054477"/>
            <a:ext cx="576064" cy="792088"/>
            <a:chOff x="0" y="0"/>
            <a:chExt cx="73" cy="104"/>
          </a:xfrm>
        </p:grpSpPr>
        <p:grpSp>
          <p:nvGrpSpPr>
            <p:cNvPr id="8" name="Group 8"/>
            <p:cNvGrpSpPr>
              <a:grpSpLocks/>
            </p:cNvGrpSpPr>
            <p:nvPr/>
          </p:nvGrpSpPr>
          <p:grpSpPr bwMode="auto">
            <a:xfrm>
              <a:off x="0" y="0"/>
              <a:ext cx="73" cy="104"/>
              <a:chOff x="0" y="0"/>
              <a:chExt cx="73" cy="104"/>
            </a:xfrm>
          </p:grpSpPr>
          <p:sp>
            <p:nvSpPr>
              <p:cNvPr id="10" name="Rectangle 9"/>
              <p:cNvSpPr>
                <a:spLocks noChangeArrowheads="1"/>
              </p:cNvSpPr>
              <p:nvPr/>
            </p:nvSpPr>
            <p:spPr bwMode="auto">
              <a:xfrm>
                <a:off x="0" y="60"/>
                <a:ext cx="72" cy="44"/>
              </a:xfrm>
              <a:prstGeom prst="rect">
                <a:avLst/>
              </a:prstGeom>
              <a:gradFill rotWithShape="1">
                <a:gsLst>
                  <a:gs pos="0">
                    <a:srgbClr val="A50021"/>
                  </a:gs>
                  <a:gs pos="50000">
                    <a:srgbClr val="E1A9B4"/>
                  </a:gs>
                  <a:gs pos="100000">
                    <a:srgbClr val="A50021"/>
                  </a:gs>
                </a:gsLst>
                <a:lin ang="5400000" scaled="1"/>
              </a:gradFill>
              <a:ln w="6350">
                <a:solidFill>
                  <a:srgbClr val="000000"/>
                </a:solidFill>
                <a:miter lim="800000"/>
                <a:headEnd/>
                <a:tailEnd/>
              </a:ln>
            </p:spPr>
            <p:txBody>
              <a:bodyPr/>
              <a:lstStyle/>
              <a:p>
                <a:endParaRPr lang="en-US"/>
              </a:p>
            </p:txBody>
          </p:sp>
          <p:sp>
            <p:nvSpPr>
              <p:cNvPr id="11" name="AutoShape 2255"/>
              <p:cNvSpPr>
                <a:spLocks noChangeArrowheads="1"/>
              </p:cNvSpPr>
              <p:nvPr/>
            </p:nvSpPr>
            <p:spPr bwMode="auto">
              <a:xfrm rot="10800000">
                <a:off x="0" y="33"/>
                <a:ext cx="73" cy="29"/>
              </a:xfrm>
              <a:custGeom>
                <a:avLst/>
                <a:gdLst>
                  <a:gd name="T0" fmla="*/ 61 w 21600"/>
                  <a:gd name="T1" fmla="*/ 15 h 21600"/>
                  <a:gd name="T2" fmla="*/ 37 w 21600"/>
                  <a:gd name="T3" fmla="*/ 29 h 21600"/>
                  <a:gd name="T4" fmla="*/ 12 w 21600"/>
                  <a:gd name="T5" fmla="*/ 15 h 21600"/>
                  <a:gd name="T6" fmla="*/ 37 w 21600"/>
                  <a:gd name="T7" fmla="*/ 0 h 21600"/>
                  <a:gd name="T8" fmla="*/ 0 60000 65536"/>
                  <a:gd name="T9" fmla="*/ 0 60000 65536"/>
                  <a:gd name="T10" fmla="*/ 0 60000 65536"/>
                  <a:gd name="T11" fmla="*/ 0 60000 65536"/>
                  <a:gd name="T12" fmla="*/ 5326 w 21600"/>
                  <a:gd name="T13" fmla="*/ 5214 h 21600"/>
                  <a:gd name="T14" fmla="*/ 16274 w 21600"/>
                  <a:gd name="T15" fmla="*/ 16386 h 21600"/>
                </a:gdLst>
                <a:ahLst/>
                <a:cxnLst>
                  <a:cxn ang="T8">
                    <a:pos x="T0" y="T1"/>
                  </a:cxn>
                  <a:cxn ang="T9">
                    <a:pos x="T2" y="T3"/>
                  </a:cxn>
                  <a:cxn ang="T10">
                    <a:pos x="T4" y="T5"/>
                  </a:cxn>
                  <a:cxn ang="T11">
                    <a:pos x="T6" y="T7"/>
                  </a:cxn>
                </a:cxnLst>
                <a:rect l="T12" t="T13" r="T14" b="T15"/>
                <a:pathLst>
                  <a:path w="21600" h="21600">
                    <a:moveTo>
                      <a:pt x="0" y="0"/>
                    </a:moveTo>
                    <a:lnTo>
                      <a:pt x="7123" y="21600"/>
                    </a:lnTo>
                    <a:lnTo>
                      <a:pt x="14477" y="21600"/>
                    </a:lnTo>
                    <a:lnTo>
                      <a:pt x="21600" y="0"/>
                    </a:lnTo>
                    <a:close/>
                  </a:path>
                </a:pathLst>
              </a:custGeom>
              <a:gradFill rotWithShape="1">
                <a:gsLst>
                  <a:gs pos="0">
                    <a:srgbClr val="A50021"/>
                  </a:gs>
                  <a:gs pos="50000">
                    <a:srgbClr val="D78F9D"/>
                  </a:gs>
                  <a:gs pos="100000">
                    <a:srgbClr val="A50021"/>
                  </a:gs>
                </a:gsLst>
                <a:lin ang="0" scaled="1"/>
              </a:gradFill>
              <a:ln w="6350">
                <a:solidFill>
                  <a:srgbClr val="000000"/>
                </a:solidFill>
                <a:miter lim="800000"/>
                <a:headEnd/>
                <a:tailEnd/>
              </a:ln>
            </p:spPr>
            <p:txBody>
              <a:bodyPr/>
              <a:lstStyle/>
              <a:p>
                <a:endParaRPr lang="en-US"/>
              </a:p>
            </p:txBody>
          </p:sp>
          <p:sp>
            <p:nvSpPr>
              <p:cNvPr id="12" name="Rectangle 11"/>
              <p:cNvSpPr>
                <a:spLocks noChangeArrowheads="1"/>
              </p:cNvSpPr>
              <p:nvPr/>
            </p:nvSpPr>
            <p:spPr bwMode="auto">
              <a:xfrm>
                <a:off x="25" y="0"/>
                <a:ext cx="23" cy="33"/>
              </a:xfrm>
              <a:prstGeom prst="rect">
                <a:avLst/>
              </a:prstGeom>
              <a:solidFill>
                <a:srgbClr val="A50021"/>
              </a:solidFill>
              <a:ln w="6350">
                <a:solidFill>
                  <a:srgbClr val="000000"/>
                </a:solidFill>
                <a:miter lim="800000"/>
                <a:headEnd/>
                <a:tailEnd/>
              </a:ln>
            </p:spPr>
            <p:txBody>
              <a:bodyPr/>
              <a:lstStyle/>
              <a:p>
                <a:endParaRPr lang="en-US"/>
              </a:p>
            </p:txBody>
          </p:sp>
        </p:grpSp>
        <p:sp>
          <p:nvSpPr>
            <p:cNvPr id="9" name="Rectangle 8"/>
            <p:cNvSpPr>
              <a:spLocks noChangeArrowheads="1"/>
            </p:cNvSpPr>
            <p:nvPr/>
          </p:nvSpPr>
          <p:spPr bwMode="auto">
            <a:xfrm>
              <a:off x="2" y="71"/>
              <a:ext cx="67" cy="19"/>
            </a:xfrm>
            <a:prstGeom prst="rect">
              <a:avLst/>
            </a:prstGeom>
            <a:gradFill rotWithShape="1">
              <a:gsLst>
                <a:gs pos="0">
                  <a:srgbClr val="A50021"/>
                </a:gs>
                <a:gs pos="50000">
                  <a:srgbClr val="A50021">
                    <a:gamma/>
                    <a:tint val="0"/>
                    <a:invGamma/>
                  </a:srgbClr>
                </a:gs>
                <a:gs pos="100000">
                  <a:srgbClr val="A50021"/>
                </a:gs>
              </a:gsLst>
              <a:lin ang="5400000" scaled="1"/>
            </a:gradFill>
            <a:ln w="6350">
              <a:noFill/>
              <a:miter lim="800000"/>
              <a:headEnd/>
              <a:tailEnd/>
            </a:ln>
          </p:spPr>
          <p:txBody>
            <a:bodyPr wrap="square" lIns="27432"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IN" sz="1000" b="1" dirty="0">
                  <a:solidFill>
                    <a:srgbClr val="333399"/>
                  </a:solidFill>
                  <a:latin typeface="Trebuchet MS"/>
                </a:rPr>
                <a:t>Heater</a:t>
              </a:r>
            </a:p>
          </p:txBody>
        </p:sp>
      </p:grpSp>
      <p:grpSp>
        <p:nvGrpSpPr>
          <p:cNvPr id="13" name="Group 12"/>
          <p:cNvGrpSpPr/>
          <p:nvPr/>
        </p:nvGrpSpPr>
        <p:grpSpPr>
          <a:xfrm>
            <a:off x="2567608" y="1774557"/>
            <a:ext cx="576064" cy="432048"/>
            <a:chOff x="0" y="0"/>
            <a:chExt cx="657225" cy="581025"/>
          </a:xfrm>
        </p:grpSpPr>
        <p:sp>
          <p:nvSpPr>
            <p:cNvPr id="14" name="Oval 13"/>
            <p:cNvSpPr>
              <a:spLocks noChangeArrowheads="1"/>
            </p:cNvSpPr>
            <p:nvPr/>
          </p:nvSpPr>
          <p:spPr bwMode="auto">
            <a:xfrm>
              <a:off x="47625" y="28575"/>
              <a:ext cx="457200" cy="552450"/>
            </a:xfrm>
            <a:prstGeom prst="ellipse">
              <a:avLst/>
            </a:prstGeom>
            <a:solidFill>
              <a:srgbClr val="CC3300"/>
            </a:solidFill>
            <a:ln w="28575">
              <a:solidFill>
                <a:srgbClr val="000000"/>
              </a:solidFill>
              <a:round/>
              <a:headEnd/>
              <a:tailEnd/>
            </a:ln>
          </p:spPr>
          <p:txBody>
            <a:bodyPr/>
            <a:lstStyle/>
            <a:p>
              <a:endParaRPr lang="en-US"/>
            </a:p>
          </p:txBody>
        </p:sp>
        <p:sp>
          <p:nvSpPr>
            <p:cNvPr id="15" name="Line 2269"/>
            <p:cNvSpPr>
              <a:spLocks noChangeShapeType="1"/>
            </p:cNvSpPr>
            <p:nvPr/>
          </p:nvSpPr>
          <p:spPr bwMode="auto">
            <a:xfrm flipH="1">
              <a:off x="0" y="133350"/>
              <a:ext cx="285750" cy="352425"/>
            </a:xfrm>
            <a:prstGeom prst="line">
              <a:avLst/>
            </a:prstGeom>
            <a:noFill/>
            <a:ln w="28575">
              <a:solidFill>
                <a:srgbClr val="000000"/>
              </a:solidFill>
              <a:round/>
              <a:headEnd/>
              <a:tailEnd/>
            </a:ln>
          </p:spPr>
          <p:txBody>
            <a:bodyPr/>
            <a:lstStyle/>
            <a:p>
              <a:endParaRPr lang="en-US"/>
            </a:p>
          </p:txBody>
        </p:sp>
        <p:sp>
          <p:nvSpPr>
            <p:cNvPr id="16" name="Line 2270"/>
            <p:cNvSpPr>
              <a:spLocks noChangeShapeType="1"/>
            </p:cNvSpPr>
            <p:nvPr/>
          </p:nvSpPr>
          <p:spPr bwMode="auto">
            <a:xfrm flipV="1">
              <a:off x="276225" y="0"/>
              <a:ext cx="381000" cy="447675"/>
            </a:xfrm>
            <a:prstGeom prst="line">
              <a:avLst/>
            </a:prstGeom>
            <a:noFill/>
            <a:ln w="28575">
              <a:solidFill>
                <a:srgbClr val="000000"/>
              </a:solidFill>
              <a:round/>
              <a:headEnd/>
              <a:tailEnd type="triangle" w="med" len="med"/>
            </a:ln>
          </p:spPr>
          <p:txBody>
            <a:bodyPr/>
            <a:lstStyle/>
            <a:p>
              <a:endParaRPr lang="en-US"/>
            </a:p>
          </p:txBody>
        </p:sp>
        <p:sp>
          <p:nvSpPr>
            <p:cNvPr id="17" name="Line 2271"/>
            <p:cNvSpPr>
              <a:spLocks noChangeShapeType="1"/>
            </p:cNvSpPr>
            <p:nvPr/>
          </p:nvSpPr>
          <p:spPr bwMode="auto">
            <a:xfrm>
              <a:off x="276225" y="152400"/>
              <a:ext cx="0" cy="314325"/>
            </a:xfrm>
            <a:prstGeom prst="line">
              <a:avLst/>
            </a:prstGeom>
            <a:noFill/>
            <a:ln w="28575">
              <a:solidFill>
                <a:srgbClr val="000000"/>
              </a:solidFill>
              <a:round/>
              <a:headEnd/>
              <a:tailEnd/>
            </a:ln>
          </p:spPr>
          <p:txBody>
            <a:bodyPr/>
            <a:lstStyle/>
            <a:p>
              <a:endParaRPr lang="en-US"/>
            </a:p>
          </p:txBody>
        </p:sp>
      </p:grpSp>
      <p:cxnSp>
        <p:nvCxnSpPr>
          <p:cNvPr id="18" name="Shape 17"/>
          <p:cNvCxnSpPr>
            <a:stCxn id="2" idx="0"/>
            <a:endCxn id="14" idx="2"/>
          </p:cNvCxnSpPr>
          <p:nvPr/>
        </p:nvCxnSpPr>
        <p:spPr>
          <a:xfrm rot="5400000" flipH="1" flipV="1">
            <a:off x="2107992" y="2137293"/>
            <a:ext cx="637448" cy="365272"/>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4" idx="6"/>
            <a:endCxn id="9" idx="1"/>
          </p:cNvCxnSpPr>
          <p:nvPr/>
        </p:nvCxnSpPr>
        <p:spPr>
          <a:xfrm flipV="1">
            <a:off x="3010093" y="1667583"/>
            <a:ext cx="365387" cy="333622"/>
          </a:xfrm>
          <a:prstGeom prst="bentConnector3">
            <a:avLst>
              <a:gd name="adj1" fmla="val 50000"/>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10" idx="3"/>
            <a:endCxn id="3" idx="0"/>
          </p:cNvCxnSpPr>
          <p:nvPr/>
        </p:nvCxnSpPr>
        <p:spPr>
          <a:xfrm>
            <a:off x="3927870" y="1679009"/>
            <a:ext cx="583955" cy="311573"/>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663952" y="1990581"/>
            <a:ext cx="720080" cy="2016224"/>
            <a:chOff x="2627784" y="1484784"/>
            <a:chExt cx="720080" cy="2160240"/>
          </a:xfrm>
        </p:grpSpPr>
        <p:sp>
          <p:nvSpPr>
            <p:cNvPr id="30" name="AutoShape 354"/>
            <p:cNvSpPr>
              <a:spLocks noChangeArrowheads="1"/>
            </p:cNvSpPr>
            <p:nvPr/>
          </p:nvSpPr>
          <p:spPr bwMode="auto">
            <a:xfrm>
              <a:off x="2627784" y="1484784"/>
              <a:ext cx="720080" cy="2160240"/>
            </a:xfrm>
            <a:prstGeom prst="bracketPair">
              <a:avLst>
                <a:gd name="adj" fmla="val 50000"/>
              </a:avLst>
            </a:prstGeom>
            <a:solidFill>
              <a:schemeClr val="accent1">
                <a:lumMod val="40000"/>
                <a:lumOff val="60000"/>
              </a:schemeClr>
            </a:solidFill>
            <a:ln w="3175">
              <a:solidFill>
                <a:srgbClr val="000080"/>
              </a:solidFill>
              <a:round/>
              <a:headEnd/>
              <a:tailEnd/>
            </a:ln>
          </p:spPr>
          <p:txBody>
            <a:bodyPr/>
            <a:lstStyle/>
            <a:p>
              <a:endParaRPr lang="en-US"/>
            </a:p>
          </p:txBody>
        </p:sp>
        <p:sp>
          <p:nvSpPr>
            <p:cNvPr id="31" name="Rectangle 30"/>
            <p:cNvSpPr/>
            <p:nvPr/>
          </p:nvSpPr>
          <p:spPr>
            <a:xfrm>
              <a:off x="2627784" y="1916832"/>
              <a:ext cx="720080" cy="36004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627784" y="2636912"/>
              <a:ext cx="720080" cy="36004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hape 32"/>
          <p:cNvCxnSpPr>
            <a:stCxn id="30" idx="2"/>
            <a:endCxn id="38" idx="0"/>
          </p:cNvCxnSpPr>
          <p:nvPr/>
        </p:nvCxnSpPr>
        <p:spPr>
          <a:xfrm rot="5400000" flipH="1" flipV="1">
            <a:off x="5735960" y="2494637"/>
            <a:ext cx="1800200" cy="1224136"/>
          </a:xfrm>
          <a:prstGeom prst="bentConnector5">
            <a:avLst>
              <a:gd name="adj1" fmla="val -12699"/>
              <a:gd name="adj2" fmla="val 52941"/>
              <a:gd name="adj3" fmla="val 112699"/>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hape 33"/>
          <p:cNvCxnSpPr>
            <a:stCxn id="3" idx="2"/>
            <a:endCxn id="46" idx="1"/>
          </p:cNvCxnSpPr>
          <p:nvPr/>
        </p:nvCxnSpPr>
        <p:spPr>
          <a:xfrm rot="5400000" flipH="1" flipV="1">
            <a:off x="3746148" y="2433259"/>
            <a:ext cx="2339222" cy="807871"/>
          </a:xfrm>
          <a:prstGeom prst="bentConnector4">
            <a:avLst>
              <a:gd name="adj1" fmla="val -9772"/>
              <a:gd name="adj2" fmla="val 72283"/>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960096" y="2206605"/>
            <a:ext cx="576064" cy="1800200"/>
            <a:chOff x="2627784" y="1484784"/>
            <a:chExt cx="720080" cy="2160240"/>
          </a:xfrm>
        </p:grpSpPr>
        <p:sp>
          <p:nvSpPr>
            <p:cNvPr id="38" name="AutoShape 354"/>
            <p:cNvSpPr>
              <a:spLocks noChangeArrowheads="1"/>
            </p:cNvSpPr>
            <p:nvPr/>
          </p:nvSpPr>
          <p:spPr bwMode="auto">
            <a:xfrm>
              <a:off x="2627784" y="1484784"/>
              <a:ext cx="720080" cy="2160240"/>
            </a:xfrm>
            <a:prstGeom prst="bracketPair">
              <a:avLst>
                <a:gd name="adj" fmla="val 50000"/>
              </a:avLst>
            </a:prstGeom>
            <a:solidFill>
              <a:schemeClr val="accent1">
                <a:lumMod val="40000"/>
                <a:lumOff val="60000"/>
              </a:schemeClr>
            </a:solidFill>
            <a:ln w="3175">
              <a:solidFill>
                <a:srgbClr val="000080"/>
              </a:solidFill>
              <a:round/>
              <a:headEnd/>
              <a:tailEnd/>
            </a:ln>
          </p:spPr>
          <p:txBody>
            <a:bodyPr/>
            <a:lstStyle/>
            <a:p>
              <a:endParaRPr lang="en-US"/>
            </a:p>
          </p:txBody>
        </p:sp>
        <p:sp>
          <p:nvSpPr>
            <p:cNvPr id="39" name="Rectangle 38"/>
            <p:cNvSpPr/>
            <p:nvPr/>
          </p:nvSpPr>
          <p:spPr>
            <a:xfrm>
              <a:off x="2627784" y="1916832"/>
              <a:ext cx="720080" cy="36004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627784" y="2636912"/>
              <a:ext cx="720080" cy="36004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a:grpSpLocks/>
          </p:cNvGrpSpPr>
          <p:nvPr/>
        </p:nvGrpSpPr>
        <p:grpSpPr bwMode="auto">
          <a:xfrm>
            <a:off x="5303912" y="1054477"/>
            <a:ext cx="576064" cy="792088"/>
            <a:chOff x="0" y="0"/>
            <a:chExt cx="73" cy="104"/>
          </a:xfrm>
        </p:grpSpPr>
        <p:grpSp>
          <p:nvGrpSpPr>
            <p:cNvPr id="45" name="Group 8"/>
            <p:cNvGrpSpPr>
              <a:grpSpLocks/>
            </p:cNvGrpSpPr>
            <p:nvPr/>
          </p:nvGrpSpPr>
          <p:grpSpPr bwMode="auto">
            <a:xfrm>
              <a:off x="0" y="0"/>
              <a:ext cx="73" cy="104"/>
              <a:chOff x="0" y="0"/>
              <a:chExt cx="73" cy="104"/>
            </a:xfrm>
          </p:grpSpPr>
          <p:sp>
            <p:nvSpPr>
              <p:cNvPr id="47" name="Rectangle 46"/>
              <p:cNvSpPr>
                <a:spLocks noChangeArrowheads="1"/>
              </p:cNvSpPr>
              <p:nvPr/>
            </p:nvSpPr>
            <p:spPr bwMode="auto">
              <a:xfrm>
                <a:off x="0" y="60"/>
                <a:ext cx="72" cy="44"/>
              </a:xfrm>
              <a:prstGeom prst="rect">
                <a:avLst/>
              </a:prstGeom>
              <a:gradFill rotWithShape="1">
                <a:gsLst>
                  <a:gs pos="0">
                    <a:srgbClr val="A50021"/>
                  </a:gs>
                  <a:gs pos="50000">
                    <a:srgbClr val="E1A9B4"/>
                  </a:gs>
                  <a:gs pos="100000">
                    <a:srgbClr val="A50021"/>
                  </a:gs>
                </a:gsLst>
                <a:lin ang="5400000" scaled="1"/>
              </a:gradFill>
              <a:ln w="6350">
                <a:solidFill>
                  <a:srgbClr val="000000"/>
                </a:solidFill>
                <a:miter lim="800000"/>
                <a:headEnd/>
                <a:tailEnd/>
              </a:ln>
            </p:spPr>
            <p:txBody>
              <a:bodyPr/>
              <a:lstStyle/>
              <a:p>
                <a:endParaRPr lang="en-US"/>
              </a:p>
            </p:txBody>
          </p:sp>
          <p:sp>
            <p:nvSpPr>
              <p:cNvPr id="48" name="AutoShape 2255"/>
              <p:cNvSpPr>
                <a:spLocks noChangeArrowheads="1"/>
              </p:cNvSpPr>
              <p:nvPr/>
            </p:nvSpPr>
            <p:spPr bwMode="auto">
              <a:xfrm rot="10800000">
                <a:off x="0" y="33"/>
                <a:ext cx="73" cy="29"/>
              </a:xfrm>
              <a:custGeom>
                <a:avLst/>
                <a:gdLst>
                  <a:gd name="T0" fmla="*/ 61 w 21600"/>
                  <a:gd name="T1" fmla="*/ 15 h 21600"/>
                  <a:gd name="T2" fmla="*/ 37 w 21600"/>
                  <a:gd name="T3" fmla="*/ 29 h 21600"/>
                  <a:gd name="T4" fmla="*/ 12 w 21600"/>
                  <a:gd name="T5" fmla="*/ 15 h 21600"/>
                  <a:gd name="T6" fmla="*/ 37 w 21600"/>
                  <a:gd name="T7" fmla="*/ 0 h 21600"/>
                  <a:gd name="T8" fmla="*/ 0 60000 65536"/>
                  <a:gd name="T9" fmla="*/ 0 60000 65536"/>
                  <a:gd name="T10" fmla="*/ 0 60000 65536"/>
                  <a:gd name="T11" fmla="*/ 0 60000 65536"/>
                  <a:gd name="T12" fmla="*/ 5326 w 21600"/>
                  <a:gd name="T13" fmla="*/ 5214 h 21600"/>
                  <a:gd name="T14" fmla="*/ 16274 w 21600"/>
                  <a:gd name="T15" fmla="*/ 16386 h 21600"/>
                </a:gdLst>
                <a:ahLst/>
                <a:cxnLst>
                  <a:cxn ang="T8">
                    <a:pos x="T0" y="T1"/>
                  </a:cxn>
                  <a:cxn ang="T9">
                    <a:pos x="T2" y="T3"/>
                  </a:cxn>
                  <a:cxn ang="T10">
                    <a:pos x="T4" y="T5"/>
                  </a:cxn>
                  <a:cxn ang="T11">
                    <a:pos x="T6" y="T7"/>
                  </a:cxn>
                </a:cxnLst>
                <a:rect l="T12" t="T13" r="T14" b="T15"/>
                <a:pathLst>
                  <a:path w="21600" h="21600">
                    <a:moveTo>
                      <a:pt x="0" y="0"/>
                    </a:moveTo>
                    <a:lnTo>
                      <a:pt x="7123" y="21600"/>
                    </a:lnTo>
                    <a:lnTo>
                      <a:pt x="14477" y="21600"/>
                    </a:lnTo>
                    <a:lnTo>
                      <a:pt x="21600" y="0"/>
                    </a:lnTo>
                    <a:close/>
                  </a:path>
                </a:pathLst>
              </a:custGeom>
              <a:gradFill rotWithShape="1">
                <a:gsLst>
                  <a:gs pos="0">
                    <a:srgbClr val="A50021"/>
                  </a:gs>
                  <a:gs pos="50000">
                    <a:srgbClr val="D78F9D"/>
                  </a:gs>
                  <a:gs pos="100000">
                    <a:srgbClr val="A50021"/>
                  </a:gs>
                </a:gsLst>
                <a:lin ang="0" scaled="1"/>
              </a:gradFill>
              <a:ln w="6350">
                <a:solidFill>
                  <a:srgbClr val="000000"/>
                </a:solidFill>
                <a:miter lim="800000"/>
                <a:headEnd/>
                <a:tailEnd/>
              </a:ln>
            </p:spPr>
            <p:txBody>
              <a:bodyPr/>
              <a:lstStyle/>
              <a:p>
                <a:endParaRPr lang="en-US"/>
              </a:p>
            </p:txBody>
          </p:sp>
          <p:sp>
            <p:nvSpPr>
              <p:cNvPr id="49" name="Rectangle 48"/>
              <p:cNvSpPr>
                <a:spLocks noChangeArrowheads="1"/>
              </p:cNvSpPr>
              <p:nvPr/>
            </p:nvSpPr>
            <p:spPr bwMode="auto">
              <a:xfrm>
                <a:off x="25" y="0"/>
                <a:ext cx="23" cy="33"/>
              </a:xfrm>
              <a:prstGeom prst="rect">
                <a:avLst/>
              </a:prstGeom>
              <a:solidFill>
                <a:srgbClr val="A50021"/>
              </a:solidFill>
              <a:ln w="6350">
                <a:solidFill>
                  <a:srgbClr val="000000"/>
                </a:solidFill>
                <a:miter lim="800000"/>
                <a:headEnd/>
                <a:tailEnd/>
              </a:ln>
            </p:spPr>
            <p:txBody>
              <a:bodyPr/>
              <a:lstStyle/>
              <a:p>
                <a:endParaRPr lang="en-US"/>
              </a:p>
            </p:txBody>
          </p:sp>
        </p:grpSp>
        <p:sp>
          <p:nvSpPr>
            <p:cNvPr id="46" name="Rectangle 45"/>
            <p:cNvSpPr>
              <a:spLocks noChangeArrowheads="1"/>
            </p:cNvSpPr>
            <p:nvPr/>
          </p:nvSpPr>
          <p:spPr bwMode="auto">
            <a:xfrm>
              <a:off x="2" y="71"/>
              <a:ext cx="67" cy="19"/>
            </a:xfrm>
            <a:prstGeom prst="rect">
              <a:avLst/>
            </a:prstGeom>
            <a:gradFill rotWithShape="1">
              <a:gsLst>
                <a:gs pos="0">
                  <a:srgbClr val="A50021"/>
                </a:gs>
                <a:gs pos="50000">
                  <a:srgbClr val="A50021">
                    <a:gamma/>
                    <a:tint val="0"/>
                    <a:invGamma/>
                  </a:srgbClr>
                </a:gs>
                <a:gs pos="100000">
                  <a:srgbClr val="A50021"/>
                </a:gs>
              </a:gsLst>
              <a:lin ang="5400000" scaled="1"/>
            </a:gradFill>
            <a:ln w="6350">
              <a:noFill/>
              <a:miter lim="800000"/>
              <a:headEnd/>
              <a:tailEnd/>
            </a:ln>
          </p:spPr>
          <p:txBody>
            <a:bodyPr wrap="square" lIns="27432"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IN" sz="1000" b="1" dirty="0">
                  <a:solidFill>
                    <a:srgbClr val="333399"/>
                  </a:solidFill>
                  <a:latin typeface="Trebuchet MS"/>
                </a:rPr>
                <a:t>Heater</a:t>
              </a:r>
            </a:p>
          </p:txBody>
        </p:sp>
      </p:grpSp>
      <p:cxnSp>
        <p:nvCxnSpPr>
          <p:cNvPr id="51" name="Shape 50"/>
          <p:cNvCxnSpPr>
            <a:stCxn id="47" idx="3"/>
            <a:endCxn id="30" idx="0"/>
          </p:cNvCxnSpPr>
          <p:nvPr/>
        </p:nvCxnSpPr>
        <p:spPr>
          <a:xfrm>
            <a:off x="5872086" y="1679009"/>
            <a:ext cx="151907" cy="311573"/>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AutoShape 354"/>
          <p:cNvSpPr>
            <a:spLocks noChangeArrowheads="1"/>
          </p:cNvSpPr>
          <p:nvPr/>
        </p:nvSpPr>
        <p:spPr bwMode="auto">
          <a:xfrm rot="5400000">
            <a:off x="9477326" y="2351932"/>
            <a:ext cx="651123" cy="1221085"/>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56" name="Shape 55"/>
          <p:cNvCxnSpPr>
            <a:stCxn id="38" idx="2"/>
            <a:endCxn id="55" idx="2"/>
          </p:cNvCxnSpPr>
          <p:nvPr/>
        </p:nvCxnSpPr>
        <p:spPr>
          <a:xfrm rot="5400000" flipH="1" flipV="1">
            <a:off x="7698071" y="2512532"/>
            <a:ext cx="1044331" cy="1944216"/>
          </a:xfrm>
          <a:prstGeom prst="bentConnector4">
            <a:avLst>
              <a:gd name="adj1" fmla="val -21890"/>
              <a:gd name="adj2" fmla="val 64736"/>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8112224" y="4941168"/>
            <a:ext cx="510158" cy="1656184"/>
            <a:chOff x="2843808" y="1124744"/>
            <a:chExt cx="510158" cy="2520280"/>
          </a:xfrm>
        </p:grpSpPr>
        <p:sp>
          <p:nvSpPr>
            <p:cNvPr id="61"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62" name="Straight Connector 61"/>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3" name="Shape 72"/>
          <p:cNvCxnSpPr>
            <a:stCxn id="55" idx="3"/>
            <a:endCxn id="61" idx="3"/>
          </p:cNvCxnSpPr>
          <p:nvPr/>
        </p:nvCxnSpPr>
        <p:spPr>
          <a:xfrm rot="5400000">
            <a:off x="7972023" y="3938395"/>
            <a:ext cx="2481225" cy="1180504"/>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hape 75"/>
          <p:cNvCxnSpPr>
            <a:stCxn id="55" idx="1"/>
            <a:endCxn id="80" idx="2"/>
          </p:cNvCxnSpPr>
          <p:nvPr/>
        </p:nvCxnSpPr>
        <p:spPr>
          <a:xfrm rot="16200000" flipV="1">
            <a:off x="8310355" y="1144380"/>
            <a:ext cx="1798459" cy="1186606"/>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rapezoid 79"/>
          <p:cNvSpPr/>
          <p:nvPr/>
        </p:nvSpPr>
        <p:spPr>
          <a:xfrm rot="16200000">
            <a:off x="8040216" y="550421"/>
            <a:ext cx="576064" cy="57606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hape 82"/>
          <p:cNvCxnSpPr>
            <a:stCxn id="80" idx="0"/>
            <a:endCxn id="14" idx="2"/>
          </p:cNvCxnSpPr>
          <p:nvPr/>
        </p:nvCxnSpPr>
        <p:spPr>
          <a:xfrm rot="10800000" flipV="1">
            <a:off x="2609352" y="838453"/>
            <a:ext cx="5430864" cy="1162752"/>
          </a:xfrm>
          <a:prstGeom prst="bentConnector3">
            <a:avLst>
              <a:gd name="adj1" fmla="val 104209"/>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59696" y="433789"/>
            <a:ext cx="2736304" cy="369332"/>
          </a:xfrm>
          <a:prstGeom prst="rect">
            <a:avLst/>
          </a:prstGeom>
          <a:noFill/>
        </p:spPr>
        <p:txBody>
          <a:bodyPr wrap="square" rtlCol="0">
            <a:spAutoFit/>
          </a:bodyPr>
          <a:lstStyle/>
          <a:p>
            <a:r>
              <a:rPr lang="en-US" dirty="0">
                <a:solidFill>
                  <a:srgbClr val="FF0000"/>
                </a:solidFill>
              </a:rPr>
              <a:t>Recycle Hydrogen Gas</a:t>
            </a:r>
          </a:p>
        </p:txBody>
      </p:sp>
      <p:grpSp>
        <p:nvGrpSpPr>
          <p:cNvPr id="92" name="Group 91"/>
          <p:cNvGrpSpPr/>
          <p:nvPr/>
        </p:nvGrpSpPr>
        <p:grpSpPr>
          <a:xfrm>
            <a:off x="6744072" y="5373216"/>
            <a:ext cx="360040" cy="936104"/>
            <a:chOff x="2843808" y="1124744"/>
            <a:chExt cx="510158" cy="2520280"/>
          </a:xfrm>
        </p:grpSpPr>
        <p:sp>
          <p:nvSpPr>
            <p:cNvPr id="93" name="AutoShape 354"/>
            <p:cNvSpPr>
              <a:spLocks noChangeArrowheads="1"/>
            </p:cNvSpPr>
            <p:nvPr/>
          </p:nvSpPr>
          <p:spPr bwMode="auto">
            <a:xfrm>
              <a:off x="2843808" y="1124744"/>
              <a:ext cx="510158" cy="2520280"/>
            </a:xfrm>
            <a:prstGeom prst="bracketPair">
              <a:avLst>
                <a:gd name="adj" fmla="val 50000"/>
              </a:avLst>
            </a:prstGeom>
            <a:gradFill rotWithShape="1">
              <a:gsLst>
                <a:gs pos="0">
                  <a:srgbClr val="CCCC00"/>
                </a:gs>
                <a:gs pos="50000">
                  <a:srgbClr val="FFFFFF"/>
                </a:gs>
                <a:gs pos="100000">
                  <a:srgbClr val="CCCC00"/>
                </a:gs>
              </a:gsLst>
              <a:lin ang="0" scaled="1"/>
            </a:gradFill>
            <a:ln w="3175">
              <a:solidFill>
                <a:srgbClr val="000080"/>
              </a:solidFill>
              <a:round/>
              <a:headEnd/>
              <a:tailEnd/>
            </a:ln>
          </p:spPr>
          <p:txBody>
            <a:bodyPr/>
            <a:lstStyle/>
            <a:p>
              <a:endParaRPr lang="en-US"/>
            </a:p>
          </p:txBody>
        </p:sp>
        <p:cxnSp>
          <p:nvCxnSpPr>
            <p:cNvPr id="94" name="Straight Connector 93"/>
            <p:cNvCxnSpPr/>
            <p:nvPr/>
          </p:nvCxnSpPr>
          <p:spPr>
            <a:xfrm>
              <a:off x="2915816"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43808" y="155679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91581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43808" y="184482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915816" y="206084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43808" y="220486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43808" y="24208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915816" y="263691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43808" y="278092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15816" y="292494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843808" y="3068960"/>
              <a:ext cx="43204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5" name="Shape 104"/>
          <p:cNvCxnSpPr>
            <a:stCxn id="61" idx="0"/>
          </p:cNvCxnSpPr>
          <p:nvPr/>
        </p:nvCxnSpPr>
        <p:spPr>
          <a:xfrm rot="16200000" flipV="1">
            <a:off x="6943620" y="3517485"/>
            <a:ext cx="144016" cy="2703351"/>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Shape 107"/>
          <p:cNvCxnSpPr>
            <a:stCxn id="61" idx="1"/>
            <a:endCxn id="93" idx="3"/>
          </p:cNvCxnSpPr>
          <p:nvPr/>
        </p:nvCxnSpPr>
        <p:spPr>
          <a:xfrm rot="10800000" flipV="1">
            <a:off x="7104112" y="5769260"/>
            <a:ext cx="1008112" cy="72008"/>
          </a:xfrm>
          <a:prstGeom prst="bentConnector3">
            <a:avLst>
              <a:gd name="adj1" fmla="val 50000"/>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1" name="Shape 110"/>
          <p:cNvCxnSpPr>
            <a:stCxn id="93" idx="0"/>
          </p:cNvCxnSpPr>
          <p:nvPr/>
        </p:nvCxnSpPr>
        <p:spPr>
          <a:xfrm rot="5400000" flipH="1" flipV="1">
            <a:off x="7446150" y="4707142"/>
            <a:ext cx="144016" cy="1188132"/>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4" name="Shape 113"/>
          <p:cNvCxnSpPr>
            <a:stCxn id="93" idx="2"/>
          </p:cNvCxnSpPr>
          <p:nvPr/>
        </p:nvCxnSpPr>
        <p:spPr>
          <a:xfrm rot="5400000">
            <a:off x="6041994" y="5643246"/>
            <a:ext cx="216024" cy="1548172"/>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Shape 116"/>
          <p:cNvCxnSpPr>
            <a:stCxn id="61" idx="2"/>
          </p:cNvCxnSpPr>
          <p:nvPr/>
        </p:nvCxnSpPr>
        <p:spPr>
          <a:xfrm rot="16200000" flipH="1">
            <a:off x="8707816" y="6256839"/>
            <a:ext cx="72008" cy="753034"/>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879976" y="4797153"/>
            <a:ext cx="1656184" cy="646331"/>
          </a:xfrm>
          <a:prstGeom prst="rect">
            <a:avLst/>
          </a:prstGeom>
          <a:noFill/>
        </p:spPr>
        <p:txBody>
          <a:bodyPr wrap="square" rtlCol="0">
            <a:spAutoFit/>
          </a:bodyPr>
          <a:lstStyle/>
          <a:p>
            <a:r>
              <a:rPr lang="en-US" dirty="0">
                <a:solidFill>
                  <a:srgbClr val="FF0000"/>
                </a:solidFill>
              </a:rPr>
              <a:t>Light Distillates</a:t>
            </a:r>
          </a:p>
        </p:txBody>
      </p:sp>
      <p:sp>
        <p:nvSpPr>
          <p:cNvPr id="122" name="TextBox 121"/>
          <p:cNvSpPr txBox="1"/>
          <p:nvPr/>
        </p:nvSpPr>
        <p:spPr>
          <a:xfrm>
            <a:off x="3863752" y="6309320"/>
            <a:ext cx="1440160" cy="369332"/>
          </a:xfrm>
          <a:prstGeom prst="rect">
            <a:avLst/>
          </a:prstGeom>
          <a:noFill/>
        </p:spPr>
        <p:txBody>
          <a:bodyPr wrap="square" rtlCol="0">
            <a:spAutoFit/>
          </a:bodyPr>
          <a:lstStyle/>
          <a:p>
            <a:r>
              <a:rPr lang="en-US" dirty="0">
                <a:solidFill>
                  <a:srgbClr val="FF0000"/>
                </a:solidFill>
              </a:rPr>
              <a:t>Light Lubes</a:t>
            </a:r>
          </a:p>
        </p:txBody>
      </p:sp>
      <p:sp>
        <p:nvSpPr>
          <p:cNvPr id="123" name="TextBox 122"/>
          <p:cNvSpPr txBox="1"/>
          <p:nvPr/>
        </p:nvSpPr>
        <p:spPr>
          <a:xfrm>
            <a:off x="9192344" y="6381328"/>
            <a:ext cx="1475656" cy="369332"/>
          </a:xfrm>
          <a:prstGeom prst="rect">
            <a:avLst/>
          </a:prstGeom>
          <a:noFill/>
        </p:spPr>
        <p:txBody>
          <a:bodyPr wrap="square" rtlCol="0">
            <a:spAutoFit/>
          </a:bodyPr>
          <a:lstStyle/>
          <a:p>
            <a:r>
              <a:rPr lang="en-US" dirty="0">
                <a:solidFill>
                  <a:srgbClr val="FF0000"/>
                </a:solidFill>
              </a:rPr>
              <a:t>Heavy Lubes</a:t>
            </a:r>
          </a:p>
        </p:txBody>
      </p:sp>
      <p:sp>
        <p:nvSpPr>
          <p:cNvPr id="124" name="TextBox 123"/>
          <p:cNvSpPr txBox="1"/>
          <p:nvPr/>
        </p:nvSpPr>
        <p:spPr>
          <a:xfrm>
            <a:off x="3719736" y="4294838"/>
            <a:ext cx="1656184" cy="646331"/>
          </a:xfrm>
          <a:prstGeom prst="rect">
            <a:avLst/>
          </a:prstGeom>
          <a:noFill/>
        </p:spPr>
        <p:txBody>
          <a:bodyPr wrap="square" rtlCol="0">
            <a:spAutoFit/>
          </a:bodyPr>
          <a:lstStyle/>
          <a:p>
            <a:pPr algn="ctr"/>
            <a:r>
              <a:rPr lang="en-US" dirty="0">
                <a:solidFill>
                  <a:srgbClr val="FF0000"/>
                </a:solidFill>
              </a:rPr>
              <a:t>Feed Hydro-treatment</a:t>
            </a:r>
          </a:p>
        </p:txBody>
      </p:sp>
      <p:sp>
        <p:nvSpPr>
          <p:cNvPr id="125" name="TextBox 124"/>
          <p:cNvSpPr txBox="1"/>
          <p:nvPr/>
        </p:nvSpPr>
        <p:spPr>
          <a:xfrm>
            <a:off x="5231904" y="4294837"/>
            <a:ext cx="1656184" cy="369332"/>
          </a:xfrm>
          <a:prstGeom prst="rect">
            <a:avLst/>
          </a:prstGeom>
          <a:noFill/>
        </p:spPr>
        <p:txBody>
          <a:bodyPr wrap="square" rtlCol="0">
            <a:spAutoFit/>
          </a:bodyPr>
          <a:lstStyle/>
          <a:p>
            <a:pPr algn="ctr"/>
            <a:r>
              <a:rPr lang="en-US" dirty="0">
                <a:solidFill>
                  <a:srgbClr val="FF0000"/>
                </a:solidFill>
              </a:rPr>
              <a:t>De-waxing</a:t>
            </a:r>
          </a:p>
        </p:txBody>
      </p:sp>
      <p:sp>
        <p:nvSpPr>
          <p:cNvPr id="126" name="TextBox 125"/>
          <p:cNvSpPr txBox="1"/>
          <p:nvPr/>
        </p:nvSpPr>
        <p:spPr>
          <a:xfrm>
            <a:off x="6672064" y="4294838"/>
            <a:ext cx="1656184" cy="646331"/>
          </a:xfrm>
          <a:prstGeom prst="rect">
            <a:avLst/>
          </a:prstGeom>
          <a:noFill/>
        </p:spPr>
        <p:txBody>
          <a:bodyPr wrap="square" rtlCol="0">
            <a:spAutoFit/>
          </a:bodyPr>
          <a:lstStyle/>
          <a:p>
            <a:r>
              <a:rPr lang="en-US" dirty="0">
                <a:solidFill>
                  <a:srgbClr val="FF0000"/>
                </a:solidFill>
              </a:rPr>
              <a:t>Hydro-finishing</a:t>
            </a:r>
          </a:p>
        </p:txBody>
      </p:sp>
      <p:sp>
        <p:nvSpPr>
          <p:cNvPr id="129"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71400"/>
            <a:ext cx="7897688" cy="72008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altLang="en-US" dirty="0"/>
              <a:t>Catalytic De-waxing</a:t>
            </a:r>
          </a:p>
        </p:txBody>
      </p:sp>
      <p:sp>
        <p:nvSpPr>
          <p:cNvPr id="133" name="TextBox 132"/>
          <p:cNvSpPr txBox="1"/>
          <p:nvPr/>
        </p:nvSpPr>
        <p:spPr>
          <a:xfrm>
            <a:off x="8544272" y="2276872"/>
            <a:ext cx="1152128" cy="369332"/>
          </a:xfrm>
          <a:prstGeom prst="rect">
            <a:avLst/>
          </a:prstGeom>
          <a:noFill/>
        </p:spPr>
        <p:txBody>
          <a:bodyPr wrap="square" rtlCol="0">
            <a:spAutoFit/>
          </a:bodyPr>
          <a:lstStyle/>
          <a:p>
            <a:r>
              <a:rPr lang="en-US" dirty="0">
                <a:solidFill>
                  <a:srgbClr val="FF0000"/>
                </a:solidFill>
              </a:rPr>
              <a:t>Separator </a:t>
            </a:r>
          </a:p>
        </p:txBody>
      </p:sp>
      <p:sp>
        <p:nvSpPr>
          <p:cNvPr id="134" name="TextBox 133"/>
          <p:cNvSpPr txBox="1"/>
          <p:nvPr/>
        </p:nvSpPr>
        <p:spPr>
          <a:xfrm>
            <a:off x="7608168" y="1196752"/>
            <a:ext cx="1656184" cy="369332"/>
          </a:xfrm>
          <a:prstGeom prst="rect">
            <a:avLst/>
          </a:prstGeom>
          <a:noFill/>
        </p:spPr>
        <p:txBody>
          <a:bodyPr wrap="square" rtlCol="0">
            <a:spAutoFit/>
          </a:bodyPr>
          <a:lstStyle/>
          <a:p>
            <a:r>
              <a:rPr lang="en-US" dirty="0">
                <a:solidFill>
                  <a:srgbClr val="FF0000"/>
                </a:solidFill>
              </a:rPr>
              <a:t>Compressor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Catalytic De-waxing</a:t>
            </a:r>
          </a:p>
        </p:txBody>
      </p:sp>
      <p:sp>
        <p:nvSpPr>
          <p:cNvPr id="5" name="Rectangle 4"/>
          <p:cNvSpPr/>
          <p:nvPr/>
        </p:nvSpPr>
        <p:spPr>
          <a:xfrm>
            <a:off x="2057400" y="980729"/>
            <a:ext cx="8359080" cy="4524315"/>
          </a:xfrm>
          <a:prstGeom prst="rect">
            <a:avLst/>
          </a:prstGeom>
        </p:spPr>
        <p:txBody>
          <a:bodyPr wrap="square">
            <a:spAutoFit/>
          </a:bodyPr>
          <a:lstStyle/>
          <a:p>
            <a:r>
              <a:rPr lang="en-US" dirty="0"/>
              <a:t>Feed Hydro-treatment is necessary to remove contaminants in the feed like Sulfur, Nitrogen which are poisons to the De-waxing catalyst</a:t>
            </a:r>
          </a:p>
          <a:p>
            <a:endParaRPr lang="en-US" dirty="0"/>
          </a:p>
          <a:p>
            <a:r>
              <a:rPr lang="en-US" dirty="0" err="1"/>
              <a:t>Hydrotreatment</a:t>
            </a:r>
            <a:r>
              <a:rPr lang="en-US" dirty="0"/>
              <a:t> is done in Hydrogen rich atmosphere at high temperature and pressure conditions.</a:t>
            </a:r>
          </a:p>
          <a:p>
            <a:endParaRPr lang="en-US" dirty="0"/>
          </a:p>
          <a:p>
            <a:r>
              <a:rPr lang="en-US" dirty="0"/>
              <a:t>The reactions are highly exothermic and requires introduction of Hydrogen Quench gas in between the reactor beds to control the reactor temperature profile.</a:t>
            </a:r>
          </a:p>
          <a:p>
            <a:endParaRPr lang="en-US" dirty="0"/>
          </a:p>
          <a:p>
            <a:r>
              <a:rPr lang="en-US" dirty="0"/>
              <a:t>Multipoint thermocouple are installed in the catalyst beds for monitoring. Average Bed temperatures are the controlled parameters</a:t>
            </a:r>
          </a:p>
          <a:p>
            <a:endParaRPr lang="en-US" dirty="0"/>
          </a:p>
          <a:p>
            <a:r>
              <a:rPr lang="en-US" dirty="0"/>
              <a:t>Weighted average bed temperature is the average reactor temperature</a:t>
            </a:r>
          </a:p>
          <a:p>
            <a:endParaRPr lang="en-US" dirty="0"/>
          </a:p>
          <a:p>
            <a:endParaRPr lang="en-US" b="1" u="sng" dirty="0"/>
          </a:p>
          <a:p>
            <a:endParaRPr lang="en-US" dirty="0"/>
          </a:p>
        </p:txBody>
      </p:sp>
    </p:spTree>
    <p:extLst>
      <p:ext uri="{BB962C8B-B14F-4D97-AF65-F5344CB8AC3E}">
        <p14:creationId xmlns:p14="http://schemas.microsoft.com/office/powerpoint/2010/main" val="1910443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Catalytic De-waxing</a:t>
            </a:r>
          </a:p>
        </p:txBody>
      </p:sp>
      <p:sp>
        <p:nvSpPr>
          <p:cNvPr id="5" name="Rectangle 4"/>
          <p:cNvSpPr/>
          <p:nvPr/>
        </p:nvSpPr>
        <p:spPr>
          <a:xfrm>
            <a:off x="2209800" y="980730"/>
            <a:ext cx="8458200" cy="5632311"/>
          </a:xfrm>
          <a:prstGeom prst="rect">
            <a:avLst/>
          </a:prstGeom>
        </p:spPr>
        <p:txBody>
          <a:bodyPr wrap="square">
            <a:spAutoFit/>
          </a:bodyPr>
          <a:lstStyle/>
          <a:p>
            <a:r>
              <a:rPr lang="en-US" dirty="0"/>
              <a:t>H</a:t>
            </a:r>
            <a:r>
              <a:rPr lang="en-US" baseline="-25000" dirty="0"/>
              <a:t>2</a:t>
            </a:r>
            <a:r>
              <a:rPr lang="en-US" dirty="0"/>
              <a:t>S and NH</a:t>
            </a:r>
            <a:r>
              <a:rPr lang="en-US" baseline="-25000" dirty="0"/>
              <a:t>3</a:t>
            </a:r>
            <a:r>
              <a:rPr lang="en-US" dirty="0"/>
              <a:t> generated in the system are removed from the Recycle Gas stream in Amine Absorption Columns. The Sweet gas is again recycled back into the unit.</a:t>
            </a:r>
          </a:p>
          <a:p>
            <a:endParaRPr lang="en-US" dirty="0"/>
          </a:p>
          <a:p>
            <a:r>
              <a:rPr lang="en-US" dirty="0"/>
              <a:t>De-Waxing reactions (</a:t>
            </a:r>
            <a:r>
              <a:rPr lang="en-US" dirty="0" err="1"/>
              <a:t>Isomeraization</a:t>
            </a:r>
            <a:r>
              <a:rPr lang="en-US" dirty="0"/>
              <a:t>) are also highly exothermic. Quench hydrogen is introduced in between the beds.</a:t>
            </a:r>
          </a:p>
          <a:p>
            <a:endParaRPr lang="en-US" dirty="0"/>
          </a:p>
          <a:p>
            <a:r>
              <a:rPr lang="en-US" dirty="0"/>
              <a:t>Hydro-finishing reactor improves the </a:t>
            </a:r>
            <a:r>
              <a:rPr lang="en-US" dirty="0" err="1"/>
              <a:t>colour</a:t>
            </a:r>
            <a:r>
              <a:rPr lang="en-US" dirty="0"/>
              <a:t> and stabilizes the products by improved saturation.</a:t>
            </a:r>
          </a:p>
          <a:p>
            <a:endParaRPr lang="en-US" dirty="0"/>
          </a:p>
          <a:p>
            <a:r>
              <a:rPr lang="en-US" dirty="0"/>
              <a:t>Fractionation section separates the lighter hydrocarbons produced during the catalytic reactions.</a:t>
            </a:r>
          </a:p>
          <a:p>
            <a:endParaRPr lang="en-US" dirty="0"/>
          </a:p>
          <a:p>
            <a:r>
              <a:rPr lang="en-US" dirty="0"/>
              <a:t>Minor quantities of Naphtha and Diesel is also produced as a result of side reactions.</a:t>
            </a:r>
          </a:p>
          <a:p>
            <a:endParaRPr lang="en-US" dirty="0"/>
          </a:p>
          <a:p>
            <a:r>
              <a:rPr lang="en-US" dirty="0"/>
              <a:t>Pour Point of the product ranges from -15 to -21 Deg C. </a:t>
            </a:r>
          </a:p>
          <a:p>
            <a:r>
              <a:rPr lang="en-US" dirty="0"/>
              <a:t>VI of the product is &gt;110</a:t>
            </a:r>
          </a:p>
          <a:p>
            <a:endParaRPr lang="en-US" dirty="0"/>
          </a:p>
          <a:p>
            <a:endParaRPr lang="en-US" b="1" u="sng" dirty="0"/>
          </a:p>
          <a:p>
            <a:endParaRPr lang="en-US" dirty="0"/>
          </a:p>
        </p:txBody>
      </p:sp>
    </p:spTree>
    <p:extLst>
      <p:ext uri="{BB962C8B-B14F-4D97-AF65-F5344CB8AC3E}">
        <p14:creationId xmlns:p14="http://schemas.microsoft.com/office/powerpoint/2010/main" val="949770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04DD61-334F-4564-A4FB-020AE7AE77D3}"/>
              </a:ext>
            </a:extLst>
          </p:cNvPr>
          <p:cNvSpPr txBox="1">
            <a:spLocks noChangeArrowheads="1"/>
          </p:cNvSpPr>
          <p:nvPr/>
        </p:nvSpPr>
        <p:spPr>
          <a:xfrm>
            <a:off x="2590800" y="116632"/>
            <a:ext cx="7897688" cy="864096"/>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altLang="en-US" dirty="0"/>
              <a:t>Lube Base Oil Production- Step-4</a:t>
            </a:r>
          </a:p>
        </p:txBody>
      </p:sp>
      <p:sp>
        <p:nvSpPr>
          <p:cNvPr id="5" name="Rectangle 4"/>
          <p:cNvSpPr/>
          <p:nvPr/>
        </p:nvSpPr>
        <p:spPr>
          <a:xfrm>
            <a:off x="2209800" y="980729"/>
            <a:ext cx="8206680" cy="2585323"/>
          </a:xfrm>
          <a:prstGeom prst="rect">
            <a:avLst/>
          </a:prstGeom>
        </p:spPr>
        <p:txBody>
          <a:bodyPr wrap="square">
            <a:spAutoFit/>
          </a:bodyPr>
          <a:lstStyle/>
          <a:p>
            <a:r>
              <a:rPr lang="en-US" u="sng" dirty="0"/>
              <a:t>Hydro-finishing of the Lube Base Oil from SDU </a:t>
            </a:r>
          </a:p>
          <a:p>
            <a:endParaRPr lang="en-US" u="sng" dirty="0"/>
          </a:p>
          <a:p>
            <a:r>
              <a:rPr lang="en-US" dirty="0"/>
              <a:t>The purpose is to improve the color and increase stability.</a:t>
            </a:r>
          </a:p>
          <a:p>
            <a:endParaRPr lang="en-US" dirty="0"/>
          </a:p>
          <a:p>
            <a:r>
              <a:rPr lang="en-US" dirty="0"/>
              <a:t>The operation is carried out in Hydrogen atmosphere and mild saturation occurs.</a:t>
            </a:r>
          </a:p>
          <a:p>
            <a:endParaRPr lang="en-US" dirty="0"/>
          </a:p>
          <a:p>
            <a:r>
              <a:rPr lang="en-US" dirty="0"/>
              <a:t>The Process is very similar to Hydro-treatment with similar equipment configuration. However the catalyst is different.</a:t>
            </a:r>
          </a:p>
          <a:p>
            <a:r>
              <a:rPr lang="en-US" dirty="0"/>
              <a:t>Catalyst- oxides of Co-Mo, Ni-Mo, Ni-Co-Mo</a:t>
            </a:r>
          </a:p>
        </p:txBody>
      </p:sp>
    </p:spTree>
    <p:extLst>
      <p:ext uri="{BB962C8B-B14F-4D97-AF65-F5344CB8AC3E}">
        <p14:creationId xmlns:p14="http://schemas.microsoft.com/office/powerpoint/2010/main" val="246103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1EF6-9D17-444C-9A76-C8A14F1106CB}"/>
              </a:ext>
            </a:extLst>
          </p:cNvPr>
          <p:cNvSpPr>
            <a:spLocks noGrp="1"/>
          </p:cNvSpPr>
          <p:nvPr>
            <p:ph type="title"/>
          </p:nvPr>
        </p:nvSpPr>
        <p:spPr>
          <a:xfrm>
            <a:off x="1956582" y="298084"/>
            <a:ext cx="8229600" cy="1096962"/>
          </a:xfrm>
        </p:spPr>
        <p:txBody>
          <a:bodyPr>
            <a:normAutofit fontScale="90000"/>
          </a:bodyPr>
          <a:lstStyle/>
          <a:p>
            <a:r>
              <a:rPr lang="en-US" b="0" i="0" dirty="0">
                <a:solidFill>
                  <a:srgbClr val="00B0F0"/>
                </a:solidFill>
                <a:effectLst/>
                <a:latin typeface="Times-Roman"/>
              </a:rPr>
              <a:t>Alkylation chemistry</a:t>
            </a:r>
            <a:r>
              <a:rPr lang="en-US" sz="8900" dirty="0">
                <a:solidFill>
                  <a:srgbClr val="00B0F0"/>
                </a:solidFill>
              </a:rPr>
              <a:t> </a:t>
            </a:r>
            <a:br>
              <a:rPr lang="en-US" dirty="0">
                <a:solidFill>
                  <a:srgbClr val="00B0F0"/>
                </a:solidFill>
              </a:rPr>
            </a:br>
            <a:endParaRPr lang="en-US" dirty="0">
              <a:solidFill>
                <a:srgbClr val="00B0F0"/>
              </a:solidFill>
            </a:endParaRPr>
          </a:p>
        </p:txBody>
      </p:sp>
      <p:pic>
        <p:nvPicPr>
          <p:cNvPr id="6" name="Content Placeholder 5">
            <a:extLst>
              <a:ext uri="{FF2B5EF4-FFF2-40B4-BE49-F238E27FC236}">
                <a16:creationId xmlns:a16="http://schemas.microsoft.com/office/drawing/2014/main" id="{D1A6319D-8755-4170-A243-93B9FAB4D106}"/>
              </a:ext>
            </a:extLst>
          </p:cNvPr>
          <p:cNvPicPr>
            <a:picLocks noGrp="1" noChangeAspect="1"/>
          </p:cNvPicPr>
          <p:nvPr>
            <p:ph idx="1"/>
          </p:nvPr>
        </p:nvPicPr>
        <p:blipFill>
          <a:blip r:embed="rId2"/>
          <a:stretch>
            <a:fillRect/>
          </a:stretch>
        </p:blipFill>
        <p:spPr>
          <a:xfrm>
            <a:off x="1956582" y="1524000"/>
            <a:ext cx="8597352" cy="4679950"/>
          </a:xfrm>
        </p:spPr>
      </p:pic>
      <p:sp>
        <p:nvSpPr>
          <p:cNvPr id="4" name="Slide Number Placeholder 3">
            <a:extLst>
              <a:ext uri="{FF2B5EF4-FFF2-40B4-BE49-F238E27FC236}">
                <a16:creationId xmlns:a16="http://schemas.microsoft.com/office/drawing/2014/main" id="{96320338-47F0-4E7D-B659-AF45FC95968A}"/>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551092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6A83F-E8EE-9C3B-49E9-6EA947F207C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9568EBBE-5E9A-9D4F-2007-F32D8076C28C}"/>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3188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F477EA-EA06-498C-9A03-5CB11CC557B6}"/>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6" name="Picture 5">
            <a:extLst>
              <a:ext uri="{FF2B5EF4-FFF2-40B4-BE49-F238E27FC236}">
                <a16:creationId xmlns:a16="http://schemas.microsoft.com/office/drawing/2014/main" id="{A64BD00C-BD38-4788-BD7B-629A1062BADB}"/>
              </a:ext>
            </a:extLst>
          </p:cNvPr>
          <p:cNvPicPr>
            <a:picLocks noChangeAspect="1"/>
          </p:cNvPicPr>
          <p:nvPr/>
        </p:nvPicPr>
        <p:blipFill>
          <a:blip r:embed="rId2"/>
          <a:stretch>
            <a:fillRect/>
          </a:stretch>
        </p:blipFill>
        <p:spPr>
          <a:xfrm>
            <a:off x="1773078" y="463203"/>
            <a:ext cx="5638800" cy="2081836"/>
          </a:xfrm>
          <a:prstGeom prst="rect">
            <a:avLst/>
          </a:prstGeom>
        </p:spPr>
      </p:pic>
      <p:pic>
        <p:nvPicPr>
          <p:cNvPr id="8" name="Picture 7">
            <a:extLst>
              <a:ext uri="{FF2B5EF4-FFF2-40B4-BE49-F238E27FC236}">
                <a16:creationId xmlns:a16="http://schemas.microsoft.com/office/drawing/2014/main" id="{8FF2BE78-C94E-481D-AB5A-8E457067FCFE}"/>
              </a:ext>
            </a:extLst>
          </p:cNvPr>
          <p:cNvPicPr>
            <a:picLocks noChangeAspect="1"/>
          </p:cNvPicPr>
          <p:nvPr/>
        </p:nvPicPr>
        <p:blipFill>
          <a:blip r:embed="rId3"/>
          <a:stretch>
            <a:fillRect/>
          </a:stretch>
        </p:blipFill>
        <p:spPr>
          <a:xfrm>
            <a:off x="1788318" y="2408296"/>
            <a:ext cx="7470376" cy="4313179"/>
          </a:xfrm>
          <a:prstGeom prst="rect">
            <a:avLst/>
          </a:prstGeom>
        </p:spPr>
      </p:pic>
    </p:spTree>
    <p:extLst>
      <p:ext uri="{BB962C8B-B14F-4D97-AF65-F5344CB8AC3E}">
        <p14:creationId xmlns:p14="http://schemas.microsoft.com/office/powerpoint/2010/main" val="52549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905001" y="2209800"/>
            <a:ext cx="8045873" cy="1295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ALKYLATION FEEDSTOCKS</a:t>
            </a:r>
            <a:endParaRPr lang="en-US" dirty="0"/>
          </a:p>
        </p:txBody>
      </p:sp>
      <p:sp>
        <p:nvSpPr>
          <p:cNvPr id="3" name="Content Placeholder 2"/>
          <p:cNvSpPr>
            <a:spLocks noGrp="1"/>
          </p:cNvSpPr>
          <p:nvPr>
            <p:ph idx="1"/>
          </p:nvPr>
        </p:nvSpPr>
        <p:spPr>
          <a:xfrm>
            <a:off x="1981200" y="1600201"/>
            <a:ext cx="8458200" cy="4525963"/>
          </a:xfrm>
        </p:spPr>
        <p:txBody>
          <a:bodyPr>
            <a:normAutofit fontScale="92500" lnSpcReduction="10000"/>
          </a:bodyPr>
          <a:lstStyle/>
          <a:p>
            <a:pPr algn="just"/>
            <a:r>
              <a:rPr lang="en-US" dirty="0"/>
              <a:t>Olefins and </a:t>
            </a:r>
            <a:r>
              <a:rPr lang="en-US" dirty="0" err="1"/>
              <a:t>isobutane</a:t>
            </a:r>
            <a:r>
              <a:rPr lang="en-US" dirty="0"/>
              <a:t> are used as alkylation unit </a:t>
            </a:r>
            <a:r>
              <a:rPr lang="en-US" dirty="0" err="1"/>
              <a:t>feedstocks</a:t>
            </a:r>
            <a:r>
              <a:rPr lang="en-US" dirty="0"/>
              <a:t>.</a:t>
            </a:r>
          </a:p>
          <a:p>
            <a:pPr algn="just"/>
            <a:r>
              <a:rPr lang="en-US" dirty="0" err="1"/>
              <a:t>Butenes</a:t>
            </a:r>
            <a:r>
              <a:rPr lang="en-US" dirty="0"/>
              <a:t> and </a:t>
            </a:r>
            <a:r>
              <a:rPr lang="en-US" dirty="0" err="1"/>
              <a:t>propene</a:t>
            </a:r>
            <a:r>
              <a:rPr lang="en-US" dirty="0"/>
              <a:t> are the most common olefins used</a:t>
            </a:r>
          </a:p>
          <a:p>
            <a:pPr algn="just"/>
            <a:r>
              <a:rPr lang="en-US" dirty="0"/>
              <a:t>The chief sources of </a:t>
            </a:r>
            <a:r>
              <a:rPr lang="en-US" u="sng" dirty="0"/>
              <a:t>olefins</a:t>
            </a:r>
            <a:r>
              <a:rPr lang="en-US" dirty="0"/>
              <a:t> are </a:t>
            </a:r>
            <a:r>
              <a:rPr lang="en-US" dirty="0">
                <a:solidFill>
                  <a:srgbClr val="C00000"/>
                </a:solidFill>
              </a:rPr>
              <a:t>catalytic cracking</a:t>
            </a:r>
            <a:r>
              <a:rPr lang="en-US" dirty="0"/>
              <a:t> and </a:t>
            </a:r>
            <a:r>
              <a:rPr lang="en-US" dirty="0">
                <a:solidFill>
                  <a:srgbClr val="C00000"/>
                </a:solidFill>
              </a:rPr>
              <a:t>coking</a:t>
            </a:r>
            <a:r>
              <a:rPr lang="en-US" dirty="0"/>
              <a:t> operations</a:t>
            </a:r>
          </a:p>
          <a:p>
            <a:r>
              <a:rPr lang="en-US" dirty="0">
                <a:solidFill>
                  <a:srgbClr val="C00000"/>
                </a:solidFill>
              </a:rPr>
              <a:t>Hydrocrackers</a:t>
            </a:r>
            <a:r>
              <a:rPr lang="en-US" dirty="0"/>
              <a:t>, </a:t>
            </a:r>
            <a:r>
              <a:rPr lang="en-US" dirty="0">
                <a:solidFill>
                  <a:srgbClr val="C00000"/>
                </a:solidFill>
              </a:rPr>
              <a:t>catalytic crackers</a:t>
            </a:r>
            <a:r>
              <a:rPr lang="en-US" dirty="0"/>
              <a:t>, </a:t>
            </a:r>
            <a:r>
              <a:rPr lang="en-US" dirty="0">
                <a:solidFill>
                  <a:srgbClr val="C00000"/>
                </a:solidFill>
              </a:rPr>
              <a:t>catalytic reformers</a:t>
            </a:r>
            <a:r>
              <a:rPr lang="en-US" dirty="0"/>
              <a:t>, crude distillation, and natural gas processing are sources of </a:t>
            </a:r>
            <a:r>
              <a:rPr lang="en-US" dirty="0" err="1"/>
              <a:t>isoparaffins</a:t>
            </a:r>
            <a:r>
              <a:rPr lang="en-US" dirty="0"/>
              <a:t>.</a:t>
            </a:r>
            <a:br>
              <a:rPr lang="en-US" dirty="0"/>
            </a:b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3431</Words>
  <Application>Microsoft Office PowerPoint</Application>
  <PresentationFormat>Widescreen</PresentationFormat>
  <Paragraphs>414</Paragraphs>
  <Slides>60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Aptos</vt:lpstr>
      <vt:lpstr>Aptos Display</vt:lpstr>
      <vt:lpstr>AR JULIAN</vt:lpstr>
      <vt:lpstr>Arial</vt:lpstr>
      <vt:lpstr>OptimaLTStd-Medium</vt:lpstr>
      <vt:lpstr>Times New Roman</vt:lpstr>
      <vt:lpstr>TimesLTStd-Italic</vt:lpstr>
      <vt:lpstr>TimesLTStd-Roman</vt:lpstr>
      <vt:lpstr>Times-Roman</vt:lpstr>
      <vt:lpstr>Trebuchet MS</vt:lpstr>
      <vt:lpstr>Wingdings</vt:lpstr>
      <vt:lpstr>Office Theme</vt:lpstr>
      <vt:lpstr>CL321 PRE Module 5</vt:lpstr>
      <vt:lpstr>Alkylation</vt:lpstr>
      <vt:lpstr>Alkylation</vt:lpstr>
      <vt:lpstr>Alkylation (acid catalyzed conversion of C3–C5 olefins with isobutane into highly branched C5–C12 isoparaffins)</vt:lpstr>
      <vt:lpstr>Alkylation reactions</vt:lpstr>
      <vt:lpstr>Alkylation chemistry  </vt:lpstr>
      <vt:lpstr>PowerPoint Presentation</vt:lpstr>
      <vt:lpstr>PowerPoint Presentation</vt:lpstr>
      <vt:lpstr>ALKYLATION FEEDSTOCKS</vt:lpstr>
      <vt:lpstr>ALKYLATION PRODUCTS</vt:lpstr>
      <vt:lpstr>CATALYST</vt:lpstr>
      <vt:lpstr>Important factors of the process</vt:lpstr>
      <vt:lpstr>PowerPoint Presentation</vt:lpstr>
      <vt:lpstr>PowerPoint Presentation</vt:lpstr>
      <vt:lpstr>Phillips HF reactor</vt:lpstr>
      <vt:lpstr>HF alkylation process flow diagram</vt:lpstr>
      <vt:lpstr>Process description</vt:lpstr>
      <vt:lpstr>PowerPoint Presentation</vt:lpstr>
      <vt:lpstr>H2SO4 alkylation process flow diagram  Cascade process licensed by  Exxon Mobil (AUTOREFRIGERATION)  </vt:lpstr>
      <vt:lpstr>H2SO4 catalyzed Stratco effluent refrigerated alkylation process</vt:lpstr>
      <vt:lpstr>PowerPoint Presentation</vt:lpstr>
      <vt:lpstr>HYDROGEN PRODUCTION AND PURIFICATION  </vt:lpstr>
      <vt:lpstr>HYDROGEN PRODUCTION AND PURIFICATION</vt:lpstr>
      <vt:lpstr>Steam reforming of light hydrocarbon</vt:lpstr>
      <vt:lpstr>PowerPoint Presentation</vt:lpstr>
      <vt:lpstr>PowerPoint Presentation</vt:lpstr>
      <vt:lpstr>PowerPoint Presentation</vt:lpstr>
      <vt:lpstr>PowerPoint Presentation</vt:lpstr>
      <vt:lpstr>Polymerization</vt:lpstr>
      <vt:lpstr>Catalytic Polymerization</vt:lpstr>
      <vt:lpstr>Polymerization mechanism</vt:lpstr>
      <vt:lpstr>Polymerization process flow diagram (UOP)  </vt:lpstr>
      <vt:lpstr>Catalytic Isomerization </vt:lpstr>
      <vt:lpstr>Isomerization of n-butane to iso-butane (feed for alkylation)</vt:lpstr>
      <vt:lpstr>Lubricating Oil (LOBS) </vt:lpstr>
      <vt:lpstr>Introduction</vt:lpstr>
      <vt:lpstr> Additives blended with the base oil</vt:lpstr>
      <vt:lpstr>Additives</vt:lpstr>
      <vt:lpstr>Additives </vt:lpstr>
      <vt:lpstr>Key Properties of Base Oils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Aromatic extraction solvents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2026-03-10T12:04:33Z</dcterms:created>
  <dcterms:modified xsi:type="dcterms:W3CDTF">2026-03-10T12:05:03Z</dcterms:modified>
</cp:coreProperties>
</file>