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69" r:id="rId2"/>
    <p:sldId id="603" r:id="rId3"/>
    <p:sldId id="602" r:id="rId4"/>
    <p:sldId id="604" r:id="rId5"/>
    <p:sldId id="601" r:id="rId6"/>
    <p:sldId id="605" r:id="rId7"/>
    <p:sldId id="606" r:id="rId8"/>
    <p:sldId id="607" r:id="rId9"/>
    <p:sldId id="608" r:id="rId10"/>
    <p:sldId id="609" r:id="rId11"/>
    <p:sldId id="680" r:id="rId12"/>
    <p:sldId id="610" r:id="rId13"/>
    <p:sldId id="611" r:id="rId14"/>
    <p:sldId id="612" r:id="rId15"/>
    <p:sldId id="681" r:id="rId16"/>
    <p:sldId id="682" r:id="rId17"/>
    <p:sldId id="613" r:id="rId18"/>
    <p:sldId id="614" r:id="rId19"/>
    <p:sldId id="615" r:id="rId20"/>
    <p:sldId id="616" r:id="rId21"/>
    <p:sldId id="617" r:id="rId22"/>
    <p:sldId id="416" r:id="rId23"/>
    <p:sldId id="622" r:id="rId24"/>
    <p:sldId id="623" r:id="rId25"/>
    <p:sldId id="624" r:id="rId26"/>
    <p:sldId id="685" r:id="rId27"/>
    <p:sldId id="686" r:id="rId28"/>
    <p:sldId id="693" r:id="rId29"/>
    <p:sldId id="687" r:id="rId30"/>
    <p:sldId id="694" r:id="rId31"/>
    <p:sldId id="695" r:id="rId32"/>
    <p:sldId id="696" r:id="rId33"/>
    <p:sldId id="688" r:id="rId34"/>
    <p:sldId id="689" r:id="rId35"/>
    <p:sldId id="690" r:id="rId36"/>
    <p:sldId id="2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D2DD-143C-D6AB-F814-60660C7903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B6F7899-9AE0-60D6-928E-3E82268D4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624D2DA-B38F-D30A-E8C4-B9DB51FD28B6}"/>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5" name="Footer Placeholder 4">
            <a:extLst>
              <a:ext uri="{FF2B5EF4-FFF2-40B4-BE49-F238E27FC236}">
                <a16:creationId xmlns:a16="http://schemas.microsoft.com/office/drawing/2014/main" id="{54F16F4A-B98E-8A48-6B78-A8D5E4E0B4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418184-BA6B-2D4A-ED6C-0D8D654EF353}"/>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372469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C78B-2023-40DC-6BDC-CAD941040E6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2BF58CC-0F70-7289-6B35-43B81EDE3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AA9700-8A35-65EE-A0BD-54236636AC58}"/>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5" name="Footer Placeholder 4">
            <a:extLst>
              <a:ext uri="{FF2B5EF4-FFF2-40B4-BE49-F238E27FC236}">
                <a16:creationId xmlns:a16="http://schemas.microsoft.com/office/drawing/2014/main" id="{314686F4-7200-3289-18FD-362CBC459B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CDFACB-3436-8CDE-43E5-D9C1D34E9866}"/>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77671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B6E1A-CA7F-213B-4332-2A5DF84A78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F428DA3-820C-5183-C339-6F34F7B49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156E56-F28B-89BC-F6B6-1849C40ED154}"/>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5" name="Footer Placeholder 4">
            <a:extLst>
              <a:ext uri="{FF2B5EF4-FFF2-40B4-BE49-F238E27FC236}">
                <a16:creationId xmlns:a16="http://schemas.microsoft.com/office/drawing/2014/main" id="{6A267DF4-2023-022D-1CF1-68FC915439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2FA2D0-04EE-4918-B45E-1EF48CD6A354}"/>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410150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F622-C08A-9B4C-5369-28FBF6A1B07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061E606-FDC1-0856-8BE1-020C56D2E1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2E71C80-88C3-EC6F-AE67-77FCECB85398}"/>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5" name="Footer Placeholder 4">
            <a:extLst>
              <a:ext uri="{FF2B5EF4-FFF2-40B4-BE49-F238E27FC236}">
                <a16:creationId xmlns:a16="http://schemas.microsoft.com/office/drawing/2014/main" id="{796C269C-55D8-9E8E-E8C4-69299F5E27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BBF1D7-0B85-DA36-A9A8-CDB145B45FA4}"/>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394185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2A3E-9096-E87E-CDB1-7B6C86DB38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FE604C3-2A7A-9A45-FFE2-00535E4618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B058E-3484-7515-5A51-B57EABEB1B46}"/>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5" name="Footer Placeholder 4">
            <a:extLst>
              <a:ext uri="{FF2B5EF4-FFF2-40B4-BE49-F238E27FC236}">
                <a16:creationId xmlns:a16="http://schemas.microsoft.com/office/drawing/2014/main" id="{D58A1316-5E6D-1193-8892-69CB5434A2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D06D1-8939-324E-969D-FE4DC4204FE7}"/>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59467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DAF4-4838-4EF4-327C-8DAE2613A6E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562FCE9-980D-1C95-E330-A4652F11F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C79CF12-56A4-5596-D08C-3AEB014BF5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32AC0C2-CDD4-A203-09F4-1C2936BF5008}"/>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6" name="Footer Placeholder 5">
            <a:extLst>
              <a:ext uri="{FF2B5EF4-FFF2-40B4-BE49-F238E27FC236}">
                <a16:creationId xmlns:a16="http://schemas.microsoft.com/office/drawing/2014/main" id="{024024A0-1FEE-EB39-6498-653FE01BD7B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1BDD7E8-3EDB-C5F9-62E8-B8FE7CEE8E29}"/>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272572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EC16-9BE5-A111-78D5-4E82F06588B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4D858FD-A853-463B-61CB-6099EFCF4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94EF2-451B-F043-ACF8-BE13F0F131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E8C9DD0-367D-77F1-096C-F9E930F7C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6CA765-C6A0-5837-D97B-CA99E38D20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362F37E-5BC1-3F56-BDC6-561A2F0D766E}"/>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8" name="Footer Placeholder 7">
            <a:extLst>
              <a:ext uri="{FF2B5EF4-FFF2-40B4-BE49-F238E27FC236}">
                <a16:creationId xmlns:a16="http://schemas.microsoft.com/office/drawing/2014/main" id="{5FFC2C49-83D2-22E7-8562-9B809B2E422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17A9B46-75CA-C7CF-23EF-A5E54463D82B}"/>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252953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E8B0-204B-D51C-2722-417D29B176F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30742AC-6DFF-0CDE-DDCA-3D3D34EF39EB}"/>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4" name="Footer Placeholder 3">
            <a:extLst>
              <a:ext uri="{FF2B5EF4-FFF2-40B4-BE49-F238E27FC236}">
                <a16:creationId xmlns:a16="http://schemas.microsoft.com/office/drawing/2014/main" id="{97C68872-5E49-F485-85EA-56702689F88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5887843-2F75-D409-3737-C5BEF2FD6837}"/>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327915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E1D307-3E7D-4D58-6EEC-7153337C1902}"/>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3" name="Footer Placeholder 2">
            <a:extLst>
              <a:ext uri="{FF2B5EF4-FFF2-40B4-BE49-F238E27FC236}">
                <a16:creationId xmlns:a16="http://schemas.microsoft.com/office/drawing/2014/main" id="{66DEE1F8-A6A2-963E-8288-A79E85D127E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F7B170F-C2FF-EE4B-EFF4-D823D9D46DF6}"/>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408546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6B00-B23F-8AB5-419E-50007E005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CD9F79D-93CD-DF44-34DE-549E04D92E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B12BD15-3747-641F-6292-1570FF867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A92A3-E50A-1226-94AA-AD1E43068576}"/>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6" name="Footer Placeholder 5">
            <a:extLst>
              <a:ext uri="{FF2B5EF4-FFF2-40B4-BE49-F238E27FC236}">
                <a16:creationId xmlns:a16="http://schemas.microsoft.com/office/drawing/2014/main" id="{9D754134-912A-3957-B021-8A710D1751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D22C25D-1B5A-63FA-8994-F5EA0F4B510B}"/>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283965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D94A-4430-B0DD-9BEF-1A8143CCE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D8FBE1-BF24-CCC8-C518-7D49D4DB7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8FEC36B-462B-4B4B-3876-670192AE7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CC355-DED1-1BD0-C08B-5CC431C60B6C}"/>
              </a:ext>
            </a:extLst>
          </p:cNvPr>
          <p:cNvSpPr>
            <a:spLocks noGrp="1"/>
          </p:cNvSpPr>
          <p:nvPr>
            <p:ph type="dt" sz="half" idx="10"/>
          </p:nvPr>
        </p:nvSpPr>
        <p:spPr/>
        <p:txBody>
          <a:bodyPr/>
          <a:lstStyle/>
          <a:p>
            <a:fld id="{268C2BF3-9480-45B1-99EA-37516EC105FF}" type="datetimeFigureOut">
              <a:rPr lang="en-IN" smtClean="0"/>
              <a:t>10-03-2026</a:t>
            </a:fld>
            <a:endParaRPr lang="en-IN"/>
          </a:p>
        </p:txBody>
      </p:sp>
      <p:sp>
        <p:nvSpPr>
          <p:cNvPr id="6" name="Footer Placeholder 5">
            <a:extLst>
              <a:ext uri="{FF2B5EF4-FFF2-40B4-BE49-F238E27FC236}">
                <a16:creationId xmlns:a16="http://schemas.microsoft.com/office/drawing/2014/main" id="{58114A88-5D0E-BF1F-6493-18BA24E597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E09A410-4D9F-2DC5-8DCB-17079AA9FFE2}"/>
              </a:ext>
            </a:extLst>
          </p:cNvPr>
          <p:cNvSpPr>
            <a:spLocks noGrp="1"/>
          </p:cNvSpPr>
          <p:nvPr>
            <p:ph type="sldNum" sz="quarter" idx="12"/>
          </p:nvPr>
        </p:nvSpPr>
        <p:spPr/>
        <p:txBody>
          <a:bodyPr/>
          <a:lstStyle/>
          <a:p>
            <a:fld id="{522C1B3C-DDFB-41C0-B1E9-D7F12BE8F2C9}" type="slidenum">
              <a:rPr lang="en-IN" smtClean="0"/>
              <a:t>‹#›</a:t>
            </a:fld>
            <a:endParaRPr lang="en-IN"/>
          </a:p>
        </p:txBody>
      </p:sp>
    </p:spTree>
    <p:extLst>
      <p:ext uri="{BB962C8B-B14F-4D97-AF65-F5344CB8AC3E}">
        <p14:creationId xmlns:p14="http://schemas.microsoft.com/office/powerpoint/2010/main" val="178971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ABE04-713A-5A81-75B9-AE218E72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C12F4F5-C40E-FE8B-7ECA-4F8D709FB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66E771-B7CA-0DD6-F771-4D662B227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8C2BF3-9480-45B1-99EA-37516EC105FF}" type="datetimeFigureOut">
              <a:rPr lang="en-IN" smtClean="0"/>
              <a:t>10-03-2026</a:t>
            </a:fld>
            <a:endParaRPr lang="en-IN"/>
          </a:p>
        </p:txBody>
      </p:sp>
      <p:sp>
        <p:nvSpPr>
          <p:cNvPr id="5" name="Footer Placeholder 4">
            <a:extLst>
              <a:ext uri="{FF2B5EF4-FFF2-40B4-BE49-F238E27FC236}">
                <a16:creationId xmlns:a16="http://schemas.microsoft.com/office/drawing/2014/main" id="{84F405A4-D0D6-6976-D9B6-2F387C051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5BE2B67A-542D-3067-FF35-4C5CCE70C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2C1B3C-DDFB-41C0-B1E9-D7F12BE8F2C9}" type="slidenum">
              <a:rPr lang="en-IN" smtClean="0"/>
              <a:t>‹#›</a:t>
            </a:fld>
            <a:endParaRPr lang="en-IN"/>
          </a:p>
        </p:txBody>
      </p:sp>
    </p:spTree>
    <p:extLst>
      <p:ext uri="{BB962C8B-B14F-4D97-AF65-F5344CB8AC3E}">
        <p14:creationId xmlns:p14="http://schemas.microsoft.com/office/powerpoint/2010/main" val="278178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8B1A-2CA0-7009-4D22-17C01FC62E86}"/>
              </a:ext>
            </a:extLst>
          </p:cNvPr>
          <p:cNvSpPr>
            <a:spLocks noGrp="1"/>
          </p:cNvSpPr>
          <p:nvPr>
            <p:ph type="title"/>
          </p:nvPr>
        </p:nvSpPr>
        <p:spPr/>
        <p:txBody>
          <a:bodyPr>
            <a:normAutofit/>
          </a:bodyPr>
          <a:lstStyle/>
          <a:p>
            <a:r>
              <a:rPr lang="en-US" sz="4400" b="1" dirty="0">
                <a:solidFill>
                  <a:schemeClr val="accent2">
                    <a:lumMod val="50000"/>
                  </a:schemeClr>
                </a:solidFill>
              </a:rPr>
              <a:t>CL321 PRE </a:t>
            </a:r>
            <a:br>
              <a:rPr lang="en-US" sz="4400" dirty="0">
                <a:solidFill>
                  <a:schemeClr val="accent2">
                    <a:lumMod val="50000"/>
                  </a:schemeClr>
                </a:solidFill>
              </a:rPr>
            </a:br>
            <a:r>
              <a:rPr lang="en-US" sz="4400" dirty="0">
                <a:solidFill>
                  <a:schemeClr val="accent2">
                    <a:lumMod val="50000"/>
                  </a:schemeClr>
                </a:solidFill>
              </a:rPr>
              <a:t>Module 4</a:t>
            </a:r>
            <a:br>
              <a:rPr lang="en-US" sz="4400" dirty="0">
                <a:solidFill>
                  <a:schemeClr val="accent2">
                    <a:lumMod val="50000"/>
                  </a:schemeClr>
                </a:solidFill>
              </a:rPr>
            </a:br>
            <a:endParaRPr lang="en-US" sz="4400" dirty="0">
              <a:solidFill>
                <a:schemeClr val="accent2">
                  <a:lumMod val="50000"/>
                </a:schemeClr>
              </a:solidFill>
            </a:endParaRPr>
          </a:p>
        </p:txBody>
      </p:sp>
      <p:sp>
        <p:nvSpPr>
          <p:cNvPr id="3" name="Text Placeholder 2">
            <a:extLst>
              <a:ext uri="{FF2B5EF4-FFF2-40B4-BE49-F238E27FC236}">
                <a16:creationId xmlns:a16="http://schemas.microsoft.com/office/drawing/2014/main" id="{19E3E9AB-C335-8E3C-B2F9-329C5D908D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A5971A-5F38-7FE5-C7FA-C1EF72A1D98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2084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64EC-C55C-444B-8871-ACD1F33D689F}"/>
              </a:ext>
            </a:extLst>
          </p:cNvPr>
          <p:cNvSpPr>
            <a:spLocks noGrp="1"/>
          </p:cNvSpPr>
          <p:nvPr>
            <p:ph type="title"/>
          </p:nvPr>
        </p:nvSpPr>
        <p:spPr/>
        <p:txBody>
          <a:bodyPr/>
          <a:lstStyle/>
          <a:p>
            <a:r>
              <a:rPr lang="en-US" dirty="0"/>
              <a:t>FCC PFD</a:t>
            </a:r>
          </a:p>
        </p:txBody>
      </p:sp>
      <p:sp>
        <p:nvSpPr>
          <p:cNvPr id="4" name="Slide Number Placeholder 3">
            <a:extLst>
              <a:ext uri="{FF2B5EF4-FFF2-40B4-BE49-F238E27FC236}">
                <a16:creationId xmlns:a16="http://schemas.microsoft.com/office/drawing/2014/main" id="{8F4F1D2D-88CF-422D-8642-A9BA1FA460E3}"/>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10" name="Picture 9">
            <a:extLst>
              <a:ext uri="{FF2B5EF4-FFF2-40B4-BE49-F238E27FC236}">
                <a16:creationId xmlns:a16="http://schemas.microsoft.com/office/drawing/2014/main" id="{63D14FC5-1913-4A9F-959C-5B00ED14C729}"/>
              </a:ext>
            </a:extLst>
          </p:cNvPr>
          <p:cNvPicPr>
            <a:picLocks noChangeAspect="1"/>
          </p:cNvPicPr>
          <p:nvPr/>
        </p:nvPicPr>
        <p:blipFill>
          <a:blip r:embed="rId2"/>
          <a:stretch>
            <a:fillRect/>
          </a:stretch>
        </p:blipFill>
        <p:spPr>
          <a:xfrm>
            <a:off x="1524000" y="1281112"/>
            <a:ext cx="9144000" cy="4967288"/>
          </a:xfrm>
          <a:prstGeom prst="rect">
            <a:avLst/>
          </a:prstGeom>
        </p:spPr>
      </p:pic>
    </p:spTree>
    <p:extLst>
      <p:ext uri="{BB962C8B-B14F-4D97-AF65-F5344CB8AC3E}">
        <p14:creationId xmlns:p14="http://schemas.microsoft.com/office/powerpoint/2010/main" val="238336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E859-3FB1-4564-9210-1E242361493B}"/>
              </a:ext>
            </a:extLst>
          </p:cNvPr>
          <p:cNvSpPr>
            <a:spLocks noGrp="1"/>
          </p:cNvSpPr>
          <p:nvPr>
            <p:ph type="title"/>
          </p:nvPr>
        </p:nvSpPr>
        <p:spPr>
          <a:xfrm>
            <a:off x="1981200" y="274638"/>
            <a:ext cx="8229600" cy="868362"/>
          </a:xfrm>
        </p:spPr>
        <p:txBody>
          <a:bodyPr>
            <a:normAutofit/>
          </a:bodyPr>
          <a:lstStyle/>
          <a:p>
            <a:r>
              <a:rPr lang="en-US" sz="4200" dirty="0">
                <a:solidFill>
                  <a:srgbClr val="0070C0"/>
                </a:solidFill>
              </a:rPr>
              <a:t>FCC</a:t>
            </a:r>
          </a:p>
        </p:txBody>
      </p:sp>
      <p:pic>
        <p:nvPicPr>
          <p:cNvPr id="5" name="Content Placeholder 4">
            <a:extLst>
              <a:ext uri="{FF2B5EF4-FFF2-40B4-BE49-F238E27FC236}">
                <a16:creationId xmlns:a16="http://schemas.microsoft.com/office/drawing/2014/main" id="{78C04627-E476-43E0-8DC5-589944D3A2BE}"/>
              </a:ext>
            </a:extLst>
          </p:cNvPr>
          <p:cNvPicPr>
            <a:picLocks noGrp="1" noChangeAspect="1"/>
          </p:cNvPicPr>
          <p:nvPr>
            <p:ph idx="1"/>
          </p:nvPr>
        </p:nvPicPr>
        <p:blipFill>
          <a:blip r:embed="rId2"/>
          <a:stretch>
            <a:fillRect/>
          </a:stretch>
        </p:blipFill>
        <p:spPr>
          <a:xfrm>
            <a:off x="1981200" y="1479550"/>
            <a:ext cx="8060268" cy="4876800"/>
          </a:xfrm>
          <a:prstGeom prst="rect">
            <a:avLst/>
          </a:prstGeom>
        </p:spPr>
      </p:pic>
      <p:sp>
        <p:nvSpPr>
          <p:cNvPr id="4" name="Slide Number Placeholder 3">
            <a:extLst>
              <a:ext uri="{FF2B5EF4-FFF2-40B4-BE49-F238E27FC236}">
                <a16:creationId xmlns:a16="http://schemas.microsoft.com/office/drawing/2014/main" id="{15A3C595-3766-442C-948A-E97B62D81846}"/>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9695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DC70-18F2-4981-9DD9-9B0A13F429AD}"/>
              </a:ext>
            </a:extLst>
          </p:cNvPr>
          <p:cNvSpPr>
            <a:spLocks noGrp="1"/>
          </p:cNvSpPr>
          <p:nvPr>
            <p:ph type="title"/>
          </p:nvPr>
        </p:nvSpPr>
        <p:spPr>
          <a:xfrm>
            <a:off x="1981200" y="0"/>
            <a:ext cx="8229600" cy="563562"/>
          </a:xfrm>
        </p:spPr>
        <p:txBody>
          <a:bodyPr>
            <a:noAutofit/>
          </a:bodyPr>
          <a:lstStyle/>
          <a:p>
            <a:r>
              <a:rPr lang="en-US" sz="3200" dirty="0">
                <a:solidFill>
                  <a:srgbClr val="FF0000"/>
                </a:solidFill>
              </a:rPr>
              <a:t>CRACKING REACTIONS</a:t>
            </a:r>
          </a:p>
        </p:txBody>
      </p:sp>
      <p:sp>
        <p:nvSpPr>
          <p:cNvPr id="3" name="Content Placeholder 2">
            <a:extLst>
              <a:ext uri="{FF2B5EF4-FFF2-40B4-BE49-F238E27FC236}">
                <a16:creationId xmlns:a16="http://schemas.microsoft.com/office/drawing/2014/main" id="{BF81536D-16EF-4549-810F-AD2C208BED2B}"/>
              </a:ext>
            </a:extLst>
          </p:cNvPr>
          <p:cNvSpPr>
            <a:spLocks noGrp="1"/>
          </p:cNvSpPr>
          <p:nvPr>
            <p:ph idx="1"/>
          </p:nvPr>
        </p:nvSpPr>
        <p:spPr>
          <a:xfrm>
            <a:off x="1524000" y="457201"/>
            <a:ext cx="9067800" cy="4525963"/>
          </a:xfrm>
        </p:spPr>
        <p:txBody>
          <a:bodyPr>
            <a:normAutofit/>
          </a:bodyPr>
          <a:lstStyle/>
          <a:p>
            <a:r>
              <a:rPr lang="en-US" sz="2000" dirty="0"/>
              <a:t>Primary reactions are  involving the initial carbon–carbon bond scission and the immediate neutralization of the carbonium ion [24]. The primary reactions can be represented as follows:</a:t>
            </a:r>
          </a:p>
          <a:p>
            <a:endParaRPr lang="en-US" sz="2000" dirty="0"/>
          </a:p>
          <a:p>
            <a:endParaRPr lang="en-US" sz="2000" dirty="0"/>
          </a:p>
          <a:p>
            <a:endParaRPr lang="en-US" sz="2000" dirty="0"/>
          </a:p>
          <a:p>
            <a:r>
              <a:rPr lang="en-US" sz="2000" dirty="0"/>
              <a:t>carbonium ions are formed initially by a small amount of thermal cracking of n-</a:t>
            </a:r>
            <a:r>
              <a:rPr lang="en-US" sz="2000" dirty="0" err="1"/>
              <a:t>paraffins</a:t>
            </a:r>
            <a:r>
              <a:rPr lang="en-US" sz="2000" dirty="0"/>
              <a:t> to form olefins. These olefins add a proton from the catalyst to form large carbonium ions which decompose according to the beta rule (carbon–carbon bond scission takes place at the carbon in the position beta to the carbonium ions and olefins) to form small carbonium ions and olefins. The small carbonium ions propagate the chain reaction by transferring a hydrogen ion from a n-paraffin to form a small paraffin molecule and a new large carbonium ion </a:t>
            </a:r>
          </a:p>
        </p:txBody>
      </p:sp>
      <p:sp>
        <p:nvSpPr>
          <p:cNvPr id="4" name="Slide Number Placeholder 3">
            <a:extLst>
              <a:ext uri="{FF2B5EF4-FFF2-40B4-BE49-F238E27FC236}">
                <a16:creationId xmlns:a16="http://schemas.microsoft.com/office/drawing/2014/main" id="{F2A3DF1E-654C-420D-B9B3-44F9D4F9853E}"/>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46811"/>
            <a:ext cx="3657600" cy="9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593" y="4724400"/>
            <a:ext cx="388268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104" y="5512007"/>
            <a:ext cx="15049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805" y="5627097"/>
            <a:ext cx="2819400" cy="97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901535"/>
            <a:ext cx="30099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1" y="5211041"/>
            <a:ext cx="24860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8610600" y="5867401"/>
            <a:ext cx="0"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10600" y="6253960"/>
            <a:ext cx="0" cy="2230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75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8AF0-1584-41CC-9A62-609C9256E65F}"/>
              </a:ext>
            </a:extLst>
          </p:cNvPr>
          <p:cNvSpPr>
            <a:spLocks noGrp="1"/>
          </p:cNvSpPr>
          <p:nvPr>
            <p:ph type="title"/>
          </p:nvPr>
        </p:nvSpPr>
        <p:spPr>
          <a:xfrm>
            <a:off x="1981200" y="274638"/>
            <a:ext cx="8229600" cy="411162"/>
          </a:xfrm>
        </p:spPr>
        <p:txBody>
          <a:bodyPr>
            <a:normAutofit fontScale="90000"/>
          </a:bodyPr>
          <a:lstStyle/>
          <a:p>
            <a:r>
              <a:rPr lang="en-US" dirty="0">
                <a:solidFill>
                  <a:srgbClr val="FF0000"/>
                </a:solidFill>
              </a:rPr>
              <a:t>CRACKING REACTIONS</a:t>
            </a:r>
            <a:endParaRPr lang="en-US" dirty="0"/>
          </a:p>
        </p:txBody>
      </p:sp>
      <p:sp>
        <p:nvSpPr>
          <p:cNvPr id="4" name="Slide Number Placeholder 3">
            <a:extLst>
              <a:ext uri="{FF2B5EF4-FFF2-40B4-BE49-F238E27FC236}">
                <a16:creationId xmlns:a16="http://schemas.microsoft.com/office/drawing/2014/main" id="{DA02424B-A1DA-46C7-9AF5-DC51B427991F}"/>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08908"/>
            <a:ext cx="4724400" cy="8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7467601" cy="5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58169"/>
            <a:ext cx="6096000" cy="151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419601"/>
            <a:ext cx="5638800" cy="142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B1B08294-A92F-4DC7-A66E-C26B6E7C365F}"/>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299000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8181-6640-47DE-9D77-3918D6D1A614}"/>
              </a:ext>
            </a:extLst>
          </p:cNvPr>
          <p:cNvSpPr>
            <a:spLocks noGrp="1"/>
          </p:cNvSpPr>
          <p:nvPr>
            <p:ph type="title"/>
          </p:nvPr>
        </p:nvSpPr>
        <p:spPr>
          <a:xfrm>
            <a:off x="1981200" y="7917"/>
            <a:ext cx="8229600" cy="715962"/>
          </a:xfrm>
        </p:spPr>
        <p:txBody>
          <a:bodyPr>
            <a:normAutofit/>
          </a:bodyPr>
          <a:lstStyle/>
          <a:p>
            <a:r>
              <a:rPr lang="en-US" sz="3200" dirty="0">
                <a:solidFill>
                  <a:srgbClr val="0070C0"/>
                </a:solidFill>
              </a:rPr>
              <a:t>CRACKING CATALYSTS</a:t>
            </a:r>
          </a:p>
        </p:txBody>
      </p:sp>
      <p:sp>
        <p:nvSpPr>
          <p:cNvPr id="3" name="Content Placeholder 2">
            <a:extLst>
              <a:ext uri="{FF2B5EF4-FFF2-40B4-BE49-F238E27FC236}">
                <a16:creationId xmlns:a16="http://schemas.microsoft.com/office/drawing/2014/main" id="{1D6319C6-95CD-4E31-8509-58640567E015}"/>
              </a:ext>
            </a:extLst>
          </p:cNvPr>
          <p:cNvSpPr>
            <a:spLocks noGrp="1"/>
          </p:cNvSpPr>
          <p:nvPr>
            <p:ph idx="1"/>
          </p:nvPr>
        </p:nvSpPr>
        <p:spPr>
          <a:xfrm>
            <a:off x="1524000" y="611935"/>
            <a:ext cx="9144000" cy="6096000"/>
          </a:xfrm>
        </p:spPr>
        <p:txBody>
          <a:bodyPr>
            <a:noAutofit/>
          </a:bodyPr>
          <a:lstStyle/>
          <a:p>
            <a:pPr algn="just"/>
            <a:r>
              <a:rPr lang="en-US" sz="1900" dirty="0"/>
              <a:t>Cracking catalysts can be divided into three classes: (1) acid-treated natural aluminosilicates (10-140</a:t>
            </a:r>
            <a:r>
              <a:rPr lang="el-GR" sz="1900" dirty="0"/>
              <a:t>μ</a:t>
            </a:r>
            <a:r>
              <a:rPr lang="en-US" sz="1900" dirty="0"/>
              <a:t>m), (2) synthetic amorphous silica-alumina combinations, and (3) crystalline synthetic silica-alumina catalysts called zeolites or molecular sieves. </a:t>
            </a:r>
          </a:p>
          <a:p>
            <a:pPr algn="just"/>
            <a:r>
              <a:rPr lang="en-US" sz="1900" dirty="0"/>
              <a:t>The synthetic amorphous catalyst has been developed as an outgrowth of the earlier natural catalyst which was prepared by acid treating of certain alloys. </a:t>
            </a:r>
            <a:r>
              <a:rPr lang="en-US" sz="1900" u="sng" dirty="0"/>
              <a:t>The synthetic amorphous catalyst is formed  by the precipitation of silica to form highly porous structure.</a:t>
            </a:r>
            <a:r>
              <a:rPr lang="en-US" sz="1900" dirty="0"/>
              <a:t> </a:t>
            </a:r>
            <a:r>
              <a:rPr lang="en-US" sz="1900" u="sng" dirty="0"/>
              <a:t>On this porous structure alumina is added as a surface coating</a:t>
            </a:r>
            <a:r>
              <a:rPr lang="en-US" sz="1900" dirty="0"/>
              <a:t>. </a:t>
            </a:r>
            <a:r>
              <a:rPr lang="en-US" sz="1900" dirty="0">
                <a:solidFill>
                  <a:srgbClr val="0070C0"/>
                </a:solidFill>
              </a:rPr>
              <a:t>Active sites which are acidic in nature are formed at the silica-alumina interface and reaction takes place at these sites with the available hydrogen.</a:t>
            </a:r>
          </a:p>
          <a:p>
            <a:pPr algn="just"/>
            <a:r>
              <a:rPr lang="en-US" sz="1900" dirty="0"/>
              <a:t>Zeolite catalyst are used in catalytic cracking since mid-1960’s. </a:t>
            </a:r>
            <a:r>
              <a:rPr lang="en-US" sz="1900" u="sng" dirty="0"/>
              <a:t>They are formed through the reaction of reactive forms of alumina and silica.</a:t>
            </a:r>
            <a:r>
              <a:rPr lang="en-US" sz="1900" dirty="0"/>
              <a:t>  The reaction conditions are controlled so that the product of the reaction  will be cage like crystalline structure. Depending on SiO</a:t>
            </a:r>
            <a:r>
              <a:rPr lang="en-US" sz="1900" baseline="-25000" dirty="0"/>
              <a:t>2</a:t>
            </a:r>
            <a:r>
              <a:rPr lang="en-US" sz="1900" dirty="0"/>
              <a:t> and Al</a:t>
            </a:r>
            <a:r>
              <a:rPr lang="en-US" sz="1900" baseline="-25000" dirty="0"/>
              <a:t>2</a:t>
            </a:r>
            <a:r>
              <a:rPr lang="en-US" sz="1900" dirty="0"/>
              <a:t>O</a:t>
            </a:r>
            <a:r>
              <a:rPr lang="en-US" sz="1900" baseline="-25000" dirty="0"/>
              <a:t>3</a:t>
            </a:r>
            <a:r>
              <a:rPr lang="en-US" sz="1900" dirty="0"/>
              <a:t> ratio, the zeolite catalyst are divided into: </a:t>
            </a:r>
          </a:p>
          <a:p>
            <a:pPr lvl="1" algn="just">
              <a:buFont typeface="Courier New" pitchFamily="49" charset="0"/>
              <a:buChar char="o"/>
            </a:pPr>
            <a:r>
              <a:rPr lang="en-US" sz="1900" dirty="0"/>
              <a:t>x- type (SiO</a:t>
            </a:r>
            <a:r>
              <a:rPr lang="en-US" sz="1900" baseline="-25000" dirty="0"/>
              <a:t>2</a:t>
            </a:r>
            <a:r>
              <a:rPr lang="en-US" sz="1900" dirty="0"/>
              <a:t>/A</a:t>
            </a:r>
            <a:r>
              <a:rPr lang="en-US" sz="1900" baseline="-25000" dirty="0"/>
              <a:t>2</a:t>
            </a:r>
            <a:r>
              <a:rPr lang="en-US" sz="1900" dirty="0"/>
              <a:t>lO</a:t>
            </a:r>
            <a:r>
              <a:rPr lang="en-US" sz="1900" baseline="-25000" dirty="0"/>
              <a:t>3</a:t>
            </a:r>
            <a:r>
              <a:rPr lang="en-US" sz="1900" dirty="0"/>
              <a:t>=3 , with 27% rare earth)</a:t>
            </a:r>
          </a:p>
          <a:p>
            <a:pPr lvl="1" algn="just">
              <a:buFont typeface="Courier New" pitchFamily="49" charset="0"/>
              <a:buChar char="o"/>
            </a:pPr>
            <a:r>
              <a:rPr lang="en-US" sz="1900" dirty="0"/>
              <a:t>y-type (SiO</a:t>
            </a:r>
            <a:r>
              <a:rPr lang="en-US" sz="1900" baseline="-25000" dirty="0"/>
              <a:t>2</a:t>
            </a:r>
            <a:r>
              <a:rPr lang="en-US" sz="1900" dirty="0"/>
              <a:t>/A</a:t>
            </a:r>
            <a:r>
              <a:rPr lang="en-US" sz="1900" baseline="-25000" dirty="0"/>
              <a:t>2</a:t>
            </a:r>
            <a:r>
              <a:rPr lang="en-US" sz="1900" dirty="0"/>
              <a:t>lO</a:t>
            </a:r>
            <a:r>
              <a:rPr lang="en-US" sz="1900" baseline="-25000" dirty="0"/>
              <a:t>3</a:t>
            </a:r>
            <a:r>
              <a:rPr lang="en-US" sz="1900" dirty="0"/>
              <a:t>= 3 to 6, with 16% rare earth)</a:t>
            </a:r>
          </a:p>
          <a:p>
            <a:pPr algn="just"/>
            <a:r>
              <a:rPr lang="en-US" sz="1900" dirty="0">
                <a:solidFill>
                  <a:srgbClr val="FF0000"/>
                </a:solidFill>
              </a:rPr>
              <a:t>After the reaction, sodium ions remain in the large cages. Rare earth ions are exchanged for the sodium ions which lead to the acidity of the site thus formed, and consequently its activity.</a:t>
            </a:r>
          </a:p>
          <a:p>
            <a:pPr algn="just"/>
            <a:r>
              <a:rPr lang="en-US" sz="1900" dirty="0"/>
              <a:t>Most catalysts used in commercial units today are either class 3 or mixtures of classes 2 and 3 catalysts.</a:t>
            </a:r>
          </a:p>
        </p:txBody>
      </p:sp>
      <p:sp>
        <p:nvSpPr>
          <p:cNvPr id="4" name="Slide Number Placeholder 3">
            <a:extLst>
              <a:ext uri="{FF2B5EF4-FFF2-40B4-BE49-F238E27FC236}">
                <a16:creationId xmlns:a16="http://schemas.microsoft.com/office/drawing/2014/main" id="{07D2AC4D-7A1C-4502-B76D-44A14126228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99855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E236-959F-4896-A93B-E2C73EE18FD7}"/>
              </a:ext>
            </a:extLst>
          </p:cNvPr>
          <p:cNvSpPr>
            <a:spLocks noGrp="1"/>
          </p:cNvSpPr>
          <p:nvPr>
            <p:ph type="title"/>
          </p:nvPr>
        </p:nvSpPr>
        <p:spPr>
          <a:xfrm>
            <a:off x="1915649" y="105048"/>
            <a:ext cx="8229600" cy="265807"/>
          </a:xfrm>
        </p:spPr>
        <p:txBody>
          <a:bodyPr>
            <a:normAutofit fontScale="90000"/>
          </a:bodyPr>
          <a:lstStyle/>
          <a:p>
            <a:r>
              <a:rPr lang="en-US" dirty="0"/>
              <a:t>Zeolite catalyst</a:t>
            </a:r>
          </a:p>
        </p:txBody>
      </p:sp>
      <p:sp>
        <p:nvSpPr>
          <p:cNvPr id="4" name="Slide Number Placeholder 3">
            <a:extLst>
              <a:ext uri="{FF2B5EF4-FFF2-40B4-BE49-F238E27FC236}">
                <a16:creationId xmlns:a16="http://schemas.microsoft.com/office/drawing/2014/main" id="{F44524D6-5BD3-4048-9D35-361BAD134E41}"/>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1026" name="Picture 2">
            <a:extLst>
              <a:ext uri="{FF2B5EF4-FFF2-40B4-BE49-F238E27FC236}">
                <a16:creationId xmlns:a16="http://schemas.microsoft.com/office/drawing/2014/main" id="{0CAB99FE-0E99-428C-9345-F3346339EC3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151" y="824230"/>
            <a:ext cx="3810000" cy="264003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028" name="Picture 4" descr="A mesostructured Y zeolite as a superior FCC catalyst – from lab to  refinery - Chemical Communications (RSC Publishing)">
            <a:extLst>
              <a:ext uri="{FF2B5EF4-FFF2-40B4-BE49-F238E27FC236}">
                <a16:creationId xmlns:a16="http://schemas.microsoft.com/office/drawing/2014/main" id="{8F8C405D-795E-4120-BF4E-1A6169953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747" y="596903"/>
            <a:ext cx="4093502" cy="30946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eolite Catalysts | FSC 432: Petroleum Refining">
            <a:extLst>
              <a:ext uri="{FF2B5EF4-FFF2-40B4-BE49-F238E27FC236}">
                <a16:creationId xmlns:a16="http://schemas.microsoft.com/office/drawing/2014/main" id="{21A560BF-05F4-4FA6-83E2-D1EA6A1E5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779322"/>
            <a:ext cx="4343400" cy="30686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troduction to Zeolites - ppt video online download">
            <a:extLst>
              <a:ext uri="{FF2B5EF4-FFF2-40B4-BE49-F238E27FC236}">
                <a16:creationId xmlns:a16="http://schemas.microsoft.com/office/drawing/2014/main" id="{4C97CEC3-F5EB-4CD0-9C1F-8C8A4C61C8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372" y="3551996"/>
            <a:ext cx="3896780" cy="303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CDE0C0-DBCF-4CB6-BF19-A79D66D08D15}"/>
              </a:ext>
            </a:extLst>
          </p:cNvPr>
          <p:cNvSpPr>
            <a:spLocks noGrp="1"/>
          </p:cNvSpPr>
          <p:nvPr>
            <p:ph type="title"/>
          </p:nvPr>
        </p:nvSpPr>
        <p:spPr>
          <a:xfrm>
            <a:off x="1717209" y="136525"/>
            <a:ext cx="8229600" cy="1143000"/>
          </a:xfrm>
        </p:spPr>
        <p:txBody>
          <a:bodyPr>
            <a:normAutofit fontScale="90000"/>
          </a:bodyPr>
          <a:lstStyle/>
          <a:p>
            <a:r>
              <a:rPr lang="en-US" dirty="0">
                <a:solidFill>
                  <a:srgbClr val="7030A0"/>
                </a:solidFill>
              </a:rPr>
              <a:t>Zeolite catalyst used in FCC process</a:t>
            </a:r>
          </a:p>
        </p:txBody>
      </p:sp>
      <p:sp>
        <p:nvSpPr>
          <p:cNvPr id="6" name="Content Placeholder 5">
            <a:extLst>
              <a:ext uri="{FF2B5EF4-FFF2-40B4-BE49-F238E27FC236}">
                <a16:creationId xmlns:a16="http://schemas.microsoft.com/office/drawing/2014/main" id="{5D625932-976B-4801-AE59-AC13CE98AFD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DF0A862-7712-4EFE-A98A-D7AC59D906A2}"/>
              </a:ext>
            </a:extLst>
          </p:cNvPr>
          <p:cNvSpPr>
            <a:spLocks noGrp="1"/>
          </p:cNvSpPr>
          <p:nvPr>
            <p:ph type="sldNum" sz="quarter" idx="12"/>
          </p:nvPr>
        </p:nvSpPr>
        <p:spPr/>
        <p:txBody>
          <a:bodyPr/>
          <a:lstStyle/>
          <a:p>
            <a:fld id="{B6F15528-21DE-4FAA-801E-634DDDAF4B2B}" type="slidenum">
              <a:rPr lang="en-US" smtClean="0"/>
              <a:pPr/>
              <a:t>16</a:t>
            </a:fld>
            <a:endParaRPr lang="en-US"/>
          </a:p>
        </p:txBody>
      </p:sp>
      <p:pic>
        <p:nvPicPr>
          <p:cNvPr id="2050" name="Picture 2" descr="Structure and reactivity of a mixed catalyst (MAT catalyst) using a... |  Download Scientific Diagram">
            <a:extLst>
              <a:ext uri="{FF2B5EF4-FFF2-40B4-BE49-F238E27FC236}">
                <a16:creationId xmlns:a16="http://schemas.microsoft.com/office/drawing/2014/main" id="{DE533F42-3F98-484B-83DA-2ADCBCFFC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0"/>
            <a:ext cx="8270409" cy="498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1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003A-F38D-4F0E-9861-40D79D231628}"/>
              </a:ext>
            </a:extLst>
          </p:cNvPr>
          <p:cNvSpPr>
            <a:spLocks noGrp="1"/>
          </p:cNvSpPr>
          <p:nvPr>
            <p:ph type="title"/>
          </p:nvPr>
        </p:nvSpPr>
        <p:spPr>
          <a:xfrm>
            <a:off x="1752600" y="3246438"/>
            <a:ext cx="6445332" cy="487362"/>
          </a:xfrm>
        </p:spPr>
        <p:txBody>
          <a:bodyPr>
            <a:noAutofit/>
          </a:bodyPr>
          <a:lstStyle/>
          <a:p>
            <a:pPr marL="342900" indent="-342900">
              <a:buFont typeface="Arial" pitchFamily="34" charset="0"/>
              <a:buChar char="•"/>
            </a:pPr>
            <a:r>
              <a:rPr lang="en-US" sz="2000" dirty="0">
                <a:solidFill>
                  <a:srgbClr val="0070C0"/>
                </a:solidFill>
                <a:latin typeface="+mn-lt"/>
              </a:rPr>
              <a:t>Comparison of Amorphous and Zeolite Catalysts</a:t>
            </a:r>
          </a:p>
        </p:txBody>
      </p:sp>
      <p:sp>
        <p:nvSpPr>
          <p:cNvPr id="3" name="Content Placeholder 2">
            <a:extLst>
              <a:ext uri="{FF2B5EF4-FFF2-40B4-BE49-F238E27FC236}">
                <a16:creationId xmlns:a16="http://schemas.microsoft.com/office/drawing/2014/main" id="{14A71EE3-5B9E-45ED-93BB-F4FC474083FF}"/>
              </a:ext>
            </a:extLst>
          </p:cNvPr>
          <p:cNvSpPr>
            <a:spLocks noGrp="1"/>
          </p:cNvSpPr>
          <p:nvPr>
            <p:ph idx="1"/>
          </p:nvPr>
        </p:nvSpPr>
        <p:spPr>
          <a:xfrm>
            <a:off x="1524000" y="8907"/>
            <a:ext cx="8991600" cy="4525963"/>
          </a:xfrm>
        </p:spPr>
        <p:txBody>
          <a:bodyPr>
            <a:normAutofit/>
          </a:bodyPr>
          <a:lstStyle/>
          <a:p>
            <a:r>
              <a:rPr lang="en-US" sz="2000" dirty="0">
                <a:solidFill>
                  <a:srgbClr val="0070C0"/>
                </a:solidFill>
              </a:rPr>
              <a:t>The advantages of the zeolite catalysts over the natural and synthetic amorphous catalysts are: </a:t>
            </a:r>
          </a:p>
          <a:p>
            <a:endParaRPr lang="en-US" sz="2000" dirty="0">
              <a:solidFill>
                <a:srgbClr val="0070C0"/>
              </a:solidFill>
            </a:endParaRPr>
          </a:p>
        </p:txBody>
      </p:sp>
      <p:sp>
        <p:nvSpPr>
          <p:cNvPr id="4" name="Slide Number Placeholder 3">
            <a:extLst>
              <a:ext uri="{FF2B5EF4-FFF2-40B4-BE49-F238E27FC236}">
                <a16:creationId xmlns:a16="http://schemas.microsoft.com/office/drawing/2014/main" id="{E264091E-E25B-4366-AC46-3A59C8C17056}"/>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610" y="3655622"/>
            <a:ext cx="5929564" cy="290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485" y="685800"/>
            <a:ext cx="76356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78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C78E-0001-4209-9CE1-5DF01E81ECE7}"/>
              </a:ext>
            </a:extLst>
          </p:cNvPr>
          <p:cNvSpPr>
            <a:spLocks noGrp="1"/>
          </p:cNvSpPr>
          <p:nvPr>
            <p:ph type="title"/>
          </p:nvPr>
        </p:nvSpPr>
        <p:spPr>
          <a:xfrm>
            <a:off x="1676400" y="274638"/>
            <a:ext cx="8839200" cy="792162"/>
          </a:xfrm>
        </p:spPr>
        <p:txBody>
          <a:bodyPr>
            <a:normAutofit/>
          </a:bodyPr>
          <a:lstStyle/>
          <a:p>
            <a:r>
              <a:rPr lang="en-US" sz="4000" dirty="0">
                <a:solidFill>
                  <a:srgbClr val="0070C0"/>
                </a:solidFill>
              </a:rPr>
              <a:t>Catalyst</a:t>
            </a:r>
            <a:r>
              <a:rPr lang="en-US" sz="4000" dirty="0"/>
              <a:t> </a:t>
            </a:r>
            <a:r>
              <a:rPr lang="en-US" sz="4000" dirty="0">
                <a:solidFill>
                  <a:srgbClr val="0070C0"/>
                </a:solidFill>
              </a:rPr>
              <a:t>poison</a:t>
            </a:r>
          </a:p>
        </p:txBody>
      </p:sp>
      <p:sp>
        <p:nvSpPr>
          <p:cNvPr id="3" name="Content Placeholder 2">
            <a:extLst>
              <a:ext uri="{FF2B5EF4-FFF2-40B4-BE49-F238E27FC236}">
                <a16:creationId xmlns:a16="http://schemas.microsoft.com/office/drawing/2014/main" id="{009961CC-54EE-4F5C-80DA-2C3D751CC4B1}"/>
              </a:ext>
            </a:extLst>
          </p:cNvPr>
          <p:cNvSpPr>
            <a:spLocks noGrp="1"/>
          </p:cNvSpPr>
          <p:nvPr>
            <p:ph idx="1"/>
          </p:nvPr>
        </p:nvSpPr>
        <p:spPr>
          <a:xfrm>
            <a:off x="1981200" y="1219201"/>
            <a:ext cx="8229600" cy="4525963"/>
          </a:xfrm>
        </p:spPr>
        <p:txBody>
          <a:bodyPr>
            <a:normAutofit fontScale="92500" lnSpcReduction="10000"/>
          </a:bodyPr>
          <a:lstStyle/>
          <a:p>
            <a:r>
              <a:rPr lang="en-US" dirty="0"/>
              <a:t>Nitrogen compounds, iron, nickel, vanadium, and copper in the oil act as poisons to cracking catalysts . The nitrogen reacts with the acid centers on the catalyst and lowers the catalyst activity. </a:t>
            </a:r>
          </a:p>
          <a:p>
            <a:r>
              <a:rPr lang="en-US" dirty="0"/>
              <a:t>The metals deposit and accumulate on the catalyst and cause a reduction in throughput by increasing coke formation and decreasing the amount of coke burn-off per unit of air by catalyzing coke combustion to CO</a:t>
            </a:r>
            <a:r>
              <a:rPr lang="en-US" baseline="-25000" dirty="0"/>
              <a:t>2 </a:t>
            </a:r>
            <a:r>
              <a:rPr lang="en-US" dirty="0"/>
              <a:t>rather than to CO.</a:t>
            </a:r>
          </a:p>
          <a:p>
            <a:r>
              <a:rPr lang="en-US" dirty="0"/>
              <a:t>Nickel and vanadium reduces catalyst activity by occupying active catalytic sites, the major effects are to promote the formation of gas and coke and reduce the gasoline yield at a given conversion level.</a:t>
            </a:r>
          </a:p>
        </p:txBody>
      </p:sp>
      <p:sp>
        <p:nvSpPr>
          <p:cNvPr id="4" name="Slide Number Placeholder 3">
            <a:extLst>
              <a:ext uri="{FF2B5EF4-FFF2-40B4-BE49-F238E27FC236}">
                <a16:creationId xmlns:a16="http://schemas.microsoft.com/office/drawing/2014/main" id="{10F19322-A5E7-49A4-8764-1393227E659A}"/>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44384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B2D4-28CE-4005-A71B-20C3CDCBC7F4}"/>
              </a:ext>
            </a:extLst>
          </p:cNvPr>
          <p:cNvSpPr>
            <a:spLocks noGrp="1"/>
          </p:cNvSpPr>
          <p:nvPr>
            <p:ph type="title"/>
          </p:nvPr>
        </p:nvSpPr>
        <p:spPr>
          <a:xfrm>
            <a:off x="1905000" y="34636"/>
            <a:ext cx="8229600" cy="651164"/>
          </a:xfrm>
        </p:spPr>
        <p:txBody>
          <a:bodyPr>
            <a:normAutofit/>
          </a:bodyPr>
          <a:lstStyle/>
          <a:p>
            <a:r>
              <a:rPr lang="en-US" sz="3600" dirty="0">
                <a:solidFill>
                  <a:srgbClr val="0070C0"/>
                </a:solidFill>
              </a:rPr>
              <a:t>PROCESS VARIABLES</a:t>
            </a:r>
          </a:p>
        </p:txBody>
      </p:sp>
      <p:sp>
        <p:nvSpPr>
          <p:cNvPr id="3" name="Content Placeholder 2">
            <a:extLst>
              <a:ext uri="{FF2B5EF4-FFF2-40B4-BE49-F238E27FC236}">
                <a16:creationId xmlns:a16="http://schemas.microsoft.com/office/drawing/2014/main" id="{96A714CC-7670-40A0-8965-441DC66F7A94}"/>
              </a:ext>
            </a:extLst>
          </p:cNvPr>
          <p:cNvSpPr>
            <a:spLocks noGrp="1"/>
          </p:cNvSpPr>
          <p:nvPr>
            <p:ph idx="1"/>
          </p:nvPr>
        </p:nvSpPr>
        <p:spPr>
          <a:xfrm>
            <a:off x="1676400" y="838200"/>
            <a:ext cx="8686800" cy="5867400"/>
          </a:xfrm>
        </p:spPr>
        <p:txBody>
          <a:bodyPr>
            <a:normAutofit fontScale="92500" lnSpcReduction="20000"/>
          </a:bodyPr>
          <a:lstStyle/>
          <a:p>
            <a:pPr marL="0" indent="0">
              <a:buNone/>
            </a:pPr>
            <a:r>
              <a:rPr lang="en-US" sz="2000" dirty="0"/>
              <a:t>The major operating variables effecting the conversion and product distribution are the cracking </a:t>
            </a:r>
            <a:r>
              <a:rPr lang="en-US" sz="2000" dirty="0">
                <a:solidFill>
                  <a:srgbClr val="0070C0"/>
                </a:solidFill>
              </a:rPr>
              <a:t>temperature</a:t>
            </a:r>
            <a:r>
              <a:rPr lang="en-US" sz="2000" dirty="0"/>
              <a:t>, </a:t>
            </a:r>
            <a:r>
              <a:rPr lang="en-US" sz="2000" dirty="0">
                <a:solidFill>
                  <a:srgbClr val="0070C0"/>
                </a:solidFill>
              </a:rPr>
              <a:t>catalyst/oil ratio</a:t>
            </a:r>
            <a:r>
              <a:rPr lang="en-US" sz="2000" dirty="0"/>
              <a:t>, </a:t>
            </a:r>
            <a:r>
              <a:rPr lang="en-US" sz="2000" dirty="0">
                <a:solidFill>
                  <a:srgbClr val="0070C0"/>
                </a:solidFill>
              </a:rPr>
              <a:t>space velocity</a:t>
            </a:r>
            <a:r>
              <a:rPr lang="en-US" sz="2000" dirty="0"/>
              <a:t>, </a:t>
            </a:r>
            <a:r>
              <a:rPr lang="en-US" sz="2000" dirty="0">
                <a:solidFill>
                  <a:srgbClr val="0070C0"/>
                </a:solidFill>
              </a:rPr>
              <a:t>catalyst type and activity</a:t>
            </a:r>
            <a:r>
              <a:rPr lang="en-US" sz="2000" dirty="0"/>
              <a:t>, and </a:t>
            </a:r>
            <a:r>
              <a:rPr lang="en-US" sz="2000" dirty="0">
                <a:solidFill>
                  <a:srgbClr val="0070C0"/>
                </a:solidFill>
              </a:rPr>
              <a:t>recycle ratio</a:t>
            </a:r>
            <a:r>
              <a:rPr lang="en-US" sz="2000" dirty="0"/>
              <a:t>. For a better understanding of the process, several terms should be defined. </a:t>
            </a:r>
          </a:p>
          <a:p>
            <a:r>
              <a:rPr lang="en-US" sz="2000" dirty="0"/>
              <a:t>Activity: Ability to crack a gas oil to lower boiling fractions.</a:t>
            </a:r>
          </a:p>
          <a:p>
            <a:r>
              <a:rPr lang="en-US" sz="2000" dirty="0"/>
              <a:t>Catalyst/oil ratio(C/O):   kg catalyst/kg feed.</a:t>
            </a:r>
          </a:p>
          <a:p>
            <a:r>
              <a:rPr lang="en-US" sz="2000" dirty="0"/>
              <a:t>Conversion:  100 (volume of feed - volume of cycle stock)/volume of feed.</a:t>
            </a:r>
          </a:p>
          <a:p>
            <a:r>
              <a:rPr lang="en-US" sz="2000" dirty="0"/>
              <a:t>Cycle stock: Portion of catalytic-cracker effluent not converted to naphtha and lighter products [generally the material boiling above 220 °C]</a:t>
            </a:r>
          </a:p>
          <a:p>
            <a:r>
              <a:rPr lang="en-US" sz="2000" dirty="0"/>
              <a:t>Efficiency:  (% gasoline) × conversion.</a:t>
            </a:r>
          </a:p>
          <a:p>
            <a:r>
              <a:rPr lang="en-US" sz="2000" dirty="0"/>
              <a:t>Recycle ratio : Volume recycle/volume fresh feed.</a:t>
            </a:r>
          </a:p>
          <a:p>
            <a:r>
              <a:rPr lang="en-US" sz="2000" dirty="0"/>
              <a:t>Selectivity: The ratio of the yield of desirable products to the yield of undesirable products (coke and gas).</a:t>
            </a:r>
          </a:p>
          <a:p>
            <a:r>
              <a:rPr lang="en-US" sz="2000" dirty="0"/>
              <a:t>Space velocity : Space velocity may be defined on either a volume (LHSV) or a weight (WHSV) basis. In a fluidized-bed reactor, the LHSV has little meaning because it is difficult to establish the volume of the bed.</a:t>
            </a:r>
          </a:p>
          <a:p>
            <a:r>
              <a:rPr lang="en-US" sz="2000" dirty="0"/>
              <a:t>The weight of the catalyst in the reactor can be easily determined or calculated from the residence time and C/O ratio.</a:t>
            </a:r>
          </a:p>
          <a:p>
            <a:r>
              <a:rPr lang="en-US" sz="2000" dirty="0"/>
              <a:t>LHSV  Liquid hour space velocity in volume feed/(volume catalyst) (</a:t>
            </a:r>
            <a:r>
              <a:rPr lang="en-US" sz="2000" dirty="0" err="1"/>
              <a:t>hr</a:t>
            </a:r>
            <a:r>
              <a:rPr lang="en-US" sz="2000" dirty="0"/>
              <a:t>).</a:t>
            </a:r>
          </a:p>
          <a:p>
            <a:r>
              <a:rPr lang="en-US" sz="2000" dirty="0"/>
              <a:t>WHSV  (Weight hour space velocity in </a:t>
            </a:r>
            <a:r>
              <a:rPr lang="en-US" sz="2000" dirty="0" err="1"/>
              <a:t>lb</a:t>
            </a:r>
            <a:r>
              <a:rPr lang="en-US" sz="2000" dirty="0"/>
              <a:t> feed)/(</a:t>
            </a:r>
            <a:r>
              <a:rPr lang="en-US" sz="2000" dirty="0" err="1"/>
              <a:t>lb</a:t>
            </a:r>
            <a:r>
              <a:rPr lang="en-US" sz="2000" dirty="0"/>
              <a:t> catalyst) (</a:t>
            </a:r>
            <a:r>
              <a:rPr lang="en-US" sz="2000" dirty="0" err="1"/>
              <a:t>hr</a:t>
            </a:r>
            <a:r>
              <a:rPr lang="en-US" sz="2000" dirty="0"/>
              <a:t>). If t is the catalyst residence time in hours, then WHSV= 1/(t)(C/O).</a:t>
            </a:r>
          </a:p>
        </p:txBody>
      </p:sp>
      <p:sp>
        <p:nvSpPr>
          <p:cNvPr id="4" name="Slide Number Placeholder 3">
            <a:extLst>
              <a:ext uri="{FF2B5EF4-FFF2-40B4-BE49-F238E27FC236}">
                <a16:creationId xmlns:a16="http://schemas.microsoft.com/office/drawing/2014/main" id="{4326C12E-733F-446D-BE3E-C13E3A99B256}"/>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4195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287A-DE6C-4AA2-9D4D-46541C2B2AAF}"/>
              </a:ext>
            </a:extLst>
          </p:cNvPr>
          <p:cNvSpPr>
            <a:spLocks noGrp="1"/>
          </p:cNvSpPr>
          <p:nvPr>
            <p:ph type="ctrTitle"/>
          </p:nvPr>
        </p:nvSpPr>
        <p:spPr>
          <a:xfrm rot="21402182">
            <a:off x="2209800" y="2130426"/>
            <a:ext cx="7772400" cy="1470025"/>
          </a:xfrm>
        </p:spPr>
        <p:txBody>
          <a:bodyPr/>
          <a:lstStyle/>
          <a:p>
            <a:r>
              <a:rPr lang="en-US" b="1" dirty="0">
                <a:solidFill>
                  <a:srgbClr val="00A44A"/>
                </a:solidFill>
              </a:rPr>
              <a:t>CATALYTIC</a:t>
            </a:r>
            <a:r>
              <a:rPr lang="en-US" b="1" dirty="0"/>
              <a:t> </a:t>
            </a:r>
            <a:r>
              <a:rPr lang="en-US" b="1" dirty="0">
                <a:solidFill>
                  <a:srgbClr val="00B0F0"/>
                </a:solidFill>
              </a:rPr>
              <a:t>CRACKING</a:t>
            </a:r>
          </a:p>
        </p:txBody>
      </p:sp>
      <p:sp>
        <p:nvSpPr>
          <p:cNvPr id="4" name="Slide Number Placeholder 3">
            <a:extLst>
              <a:ext uri="{FF2B5EF4-FFF2-40B4-BE49-F238E27FC236}">
                <a16:creationId xmlns:a16="http://schemas.microsoft.com/office/drawing/2014/main" id="{757894B5-F2BA-4916-900D-8F50C4B71731}"/>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764038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7171-2C4D-4F07-901A-9FFCD96757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0E3073-EBC8-45FF-93BA-41F35A884B39}"/>
              </a:ext>
            </a:extLst>
          </p:cNvPr>
          <p:cNvSpPr>
            <a:spLocks noGrp="1"/>
          </p:cNvSpPr>
          <p:nvPr>
            <p:ph idx="1"/>
          </p:nvPr>
        </p:nvSpPr>
        <p:spPr>
          <a:xfrm>
            <a:off x="1676400" y="1600201"/>
            <a:ext cx="8839200" cy="4495800"/>
          </a:xfrm>
        </p:spPr>
        <p:txBody>
          <a:bodyPr>
            <a:normAutofit/>
          </a:bodyPr>
          <a:lstStyle/>
          <a:p>
            <a:pPr marL="0" indent="0">
              <a:buNone/>
            </a:pPr>
            <a:r>
              <a:rPr lang="en-US" dirty="0"/>
              <a:t>Within the limits of normal operations, increasing</a:t>
            </a:r>
          </a:p>
          <a:p>
            <a:pPr marL="0" indent="0">
              <a:buNone/>
            </a:pPr>
            <a:r>
              <a:rPr lang="en-US" dirty="0"/>
              <a:t>1. Reaction temperature</a:t>
            </a:r>
          </a:p>
          <a:p>
            <a:pPr marL="0" indent="0">
              <a:buNone/>
            </a:pPr>
            <a:r>
              <a:rPr lang="en-US" dirty="0"/>
              <a:t>2. Catalyst/oil ratio</a:t>
            </a:r>
          </a:p>
          <a:p>
            <a:pPr marL="0" indent="0">
              <a:buNone/>
            </a:pPr>
            <a:r>
              <a:rPr lang="en-US" dirty="0"/>
              <a:t>3. Catalyst activity</a:t>
            </a:r>
          </a:p>
          <a:p>
            <a:pPr marL="0" indent="0">
              <a:buNone/>
            </a:pPr>
            <a:r>
              <a:rPr lang="en-US" dirty="0"/>
              <a:t>4. Contact time</a:t>
            </a:r>
          </a:p>
          <a:p>
            <a:pPr marL="0" indent="0">
              <a:buNone/>
            </a:pPr>
            <a:r>
              <a:rPr lang="en-US" dirty="0"/>
              <a:t>results in an increase in conversion, while a decrease in space velocity increases conversion. It should be noted that an increase in conversion does not necessarily mean an increase in gasoline yield</a:t>
            </a:r>
          </a:p>
        </p:txBody>
      </p:sp>
      <p:sp>
        <p:nvSpPr>
          <p:cNvPr id="4" name="Slide Number Placeholder 3">
            <a:extLst>
              <a:ext uri="{FF2B5EF4-FFF2-40B4-BE49-F238E27FC236}">
                <a16:creationId xmlns:a16="http://schemas.microsoft.com/office/drawing/2014/main" id="{15888986-62AB-429F-A979-2B427D958E21}"/>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33350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1240-B5A1-445C-A2E1-96DB79B0AD30}"/>
              </a:ext>
            </a:extLst>
          </p:cNvPr>
          <p:cNvSpPr>
            <a:spLocks noGrp="1"/>
          </p:cNvSpPr>
          <p:nvPr>
            <p:ph type="title"/>
          </p:nvPr>
        </p:nvSpPr>
        <p:spPr>
          <a:xfrm>
            <a:off x="1536866" y="0"/>
            <a:ext cx="8963891" cy="1143000"/>
          </a:xfrm>
        </p:spPr>
        <p:txBody>
          <a:bodyPr>
            <a:normAutofit/>
          </a:bodyPr>
          <a:lstStyle/>
          <a:p>
            <a:r>
              <a:rPr lang="en-US" sz="3600" dirty="0">
                <a:solidFill>
                  <a:srgbClr val="0070C0"/>
                </a:solidFill>
              </a:rPr>
              <a:t>FCC- process condition and gasoline yield</a:t>
            </a:r>
          </a:p>
        </p:txBody>
      </p:sp>
      <p:sp>
        <p:nvSpPr>
          <p:cNvPr id="4" name="Slide Number Placeholder 3">
            <a:extLst>
              <a:ext uri="{FF2B5EF4-FFF2-40B4-BE49-F238E27FC236}">
                <a16:creationId xmlns:a16="http://schemas.microsoft.com/office/drawing/2014/main" id="{DB9631F3-BF8E-4600-9620-E81C997EB786}"/>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112" y="808741"/>
            <a:ext cx="5920839" cy="488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CC3821B-CA01-4078-9085-8F7B87361C44}"/>
              </a:ext>
            </a:extLst>
          </p:cNvPr>
          <p:cNvPicPr>
            <a:picLocks noChangeAspect="1"/>
          </p:cNvPicPr>
          <p:nvPr/>
        </p:nvPicPr>
        <p:blipFill>
          <a:blip r:embed="rId3"/>
          <a:stretch>
            <a:fillRect/>
          </a:stretch>
        </p:blipFill>
        <p:spPr>
          <a:xfrm>
            <a:off x="2514601" y="5691669"/>
            <a:ext cx="1049311" cy="957496"/>
          </a:xfrm>
          <a:prstGeom prst="rect">
            <a:avLst/>
          </a:prstGeom>
        </p:spPr>
      </p:pic>
    </p:spTree>
    <p:extLst>
      <p:ext uri="{BB962C8B-B14F-4D97-AF65-F5344CB8AC3E}">
        <p14:creationId xmlns:p14="http://schemas.microsoft.com/office/powerpoint/2010/main" val="390612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024063" y="2072481"/>
            <a:ext cx="8143875" cy="3581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83CC-2EEE-4332-BE07-BA533A0231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D03C66-9524-4467-AA6F-C8F906920CA1}"/>
              </a:ext>
            </a:extLst>
          </p:cNvPr>
          <p:cNvSpPr>
            <a:spLocks noGrp="1"/>
          </p:cNvSpPr>
          <p:nvPr>
            <p:ph idx="1"/>
          </p:nvPr>
        </p:nvSpPr>
        <p:spPr/>
        <p:txBody>
          <a:bodyPr>
            <a:normAutofit lnSpcReduction="10000"/>
          </a:bodyPr>
          <a:lstStyle/>
          <a:p>
            <a:pPr marL="0" algn="ct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Assignment/Quiz 2</a:t>
            </a:r>
          </a:p>
          <a:p>
            <a:pPr marL="0" algn="ct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CL321 Petroleum Refining Engineering and Petrochemicals</a:t>
            </a:r>
          </a:p>
          <a:p>
            <a:pPr marL="0" algn="ct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F.M. 20:  Time 1 </a:t>
            </a:r>
            <a:r>
              <a:rPr lang="en-US" sz="1800" dirty="0" err="1">
                <a:latin typeface="Calibri" panose="020F0502020204030204" pitchFamily="34" charset="0"/>
                <a:ea typeface="Calibri" panose="020F0502020204030204" pitchFamily="34" charset="0"/>
                <a:cs typeface="Times New Roman" panose="02020603050405020304" pitchFamily="18" charset="0"/>
              </a:rPr>
              <a:t>hr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gn="ct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Why is </a:t>
            </a:r>
            <a:r>
              <a:rPr lang="en-US" sz="1800" dirty="0" err="1">
                <a:latin typeface="Calibri" panose="020F0502020204030204" pitchFamily="34" charset="0"/>
                <a:ea typeface="Calibri" panose="020F0502020204030204" pitchFamily="34" charset="0"/>
                <a:cs typeface="Times New Roman" panose="02020603050405020304" pitchFamily="18" charset="0"/>
              </a:rPr>
              <a:t>visbreaking</a:t>
            </a:r>
            <a:r>
              <a:rPr lang="en-US" sz="1800" dirty="0">
                <a:latin typeface="Calibri" panose="020F0502020204030204" pitchFamily="34" charset="0"/>
                <a:ea typeface="Calibri" panose="020F0502020204030204" pitchFamily="34" charset="0"/>
                <a:cs typeface="Times New Roman" panose="02020603050405020304" pitchFamily="18" charset="0"/>
              </a:rPr>
              <a:t> operation conducted in refinery? What are various types of </a:t>
            </a:r>
            <a:r>
              <a:rPr lang="en-US" sz="1800" dirty="0" err="1">
                <a:latin typeface="Calibri" panose="020F0502020204030204" pitchFamily="34" charset="0"/>
                <a:ea typeface="Calibri" panose="020F0502020204030204" pitchFamily="34" charset="0"/>
                <a:cs typeface="Times New Roman" panose="02020603050405020304" pitchFamily="18" charset="0"/>
              </a:rPr>
              <a:t>visbreaking</a:t>
            </a:r>
            <a:r>
              <a:rPr lang="en-US" sz="1800" dirty="0">
                <a:latin typeface="Calibri" panose="020F0502020204030204" pitchFamily="34" charset="0"/>
                <a:ea typeface="Calibri" panose="020F0502020204030204" pitchFamily="34" charset="0"/>
                <a:cs typeface="Times New Roman" panose="02020603050405020304" pitchFamily="18" charset="0"/>
              </a:rPr>
              <a:t> process? Compare their yield pattern. Briefly describe the soaker </a:t>
            </a:r>
            <a:r>
              <a:rPr lang="en-US" sz="1800" dirty="0" err="1">
                <a:latin typeface="Calibri" panose="020F0502020204030204" pitchFamily="34" charset="0"/>
                <a:ea typeface="Calibri" panose="020F0502020204030204" pitchFamily="34" charset="0"/>
                <a:cs typeface="Times New Roman" panose="02020603050405020304" pitchFamily="18" charset="0"/>
              </a:rPr>
              <a:t>visbreaking</a:t>
            </a:r>
            <a:r>
              <a:rPr lang="en-US" sz="1800" dirty="0">
                <a:latin typeface="Calibri" panose="020F0502020204030204" pitchFamily="34" charset="0"/>
                <a:ea typeface="Calibri" panose="020F0502020204030204" pitchFamily="34" charset="0"/>
                <a:cs typeface="Times New Roman" panose="02020603050405020304" pitchFamily="18" charset="0"/>
              </a:rPr>
              <a:t> process with process flow diagram, feed, and reaction conditions. 			[1+1+1+5]</a:t>
            </a:r>
          </a:p>
          <a:p>
            <a:pPr marL="342900" indent="-342900">
              <a:lnSpc>
                <a:spcPct val="107000"/>
              </a:lnSpc>
              <a:spcBef>
                <a:spcPts val="0"/>
              </a:spcBef>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Why is delayed coking preferred over other coking process? What is the reason for using two </a:t>
            </a:r>
            <a:r>
              <a:rPr lang="en-US" sz="1800" dirty="0" err="1">
                <a:latin typeface="Calibri" panose="020F0502020204030204" pitchFamily="34" charset="0"/>
                <a:ea typeface="Calibri" panose="020F0502020204030204" pitchFamily="34" charset="0"/>
                <a:cs typeface="Times New Roman" panose="02020603050405020304" pitchFamily="18" charset="0"/>
              </a:rPr>
              <a:t>coker</a:t>
            </a:r>
            <a:r>
              <a:rPr lang="en-US" sz="1800" dirty="0">
                <a:latin typeface="Calibri" panose="020F0502020204030204" pitchFamily="34" charset="0"/>
                <a:ea typeface="Calibri" panose="020F0502020204030204" pitchFamily="34" charset="0"/>
                <a:cs typeface="Times New Roman" panose="02020603050405020304" pitchFamily="18" charset="0"/>
              </a:rPr>
              <a:t> drums?								[1+2]			</a:t>
            </a:r>
          </a:p>
          <a:p>
            <a:pPr marL="342900" indent="-342900">
              <a:lnSpc>
                <a:spcPct val="107000"/>
              </a:lnSpc>
              <a:spcBef>
                <a:spcPts val="0"/>
              </a:spcBef>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Why the pressure in regenerator is kept higher than that of reactor in catalytic cracking process? Briefly describe the catalytic fluid cracking process with flow diagram.	[1+5]</a:t>
            </a:r>
          </a:p>
          <a:p>
            <a:pPr marL="342900" indent="-3429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What are objectives of conducting catalytic reforming process? Write down the various reactions involved in reforming.						[1+2]</a:t>
            </a:r>
          </a:p>
          <a:p>
            <a:endParaRPr lang="en-US" dirty="0"/>
          </a:p>
        </p:txBody>
      </p:sp>
      <p:sp>
        <p:nvSpPr>
          <p:cNvPr id="4" name="Slide Number Placeholder 3">
            <a:extLst>
              <a:ext uri="{FF2B5EF4-FFF2-40B4-BE49-F238E27FC236}">
                <a16:creationId xmlns:a16="http://schemas.microsoft.com/office/drawing/2014/main" id="{4ED7BDA0-5F22-4543-961A-A6E194D182F0}"/>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797565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323E-1B72-4464-AD99-DED57776A1CE}"/>
              </a:ext>
            </a:extLst>
          </p:cNvPr>
          <p:cNvSpPr>
            <a:spLocks noGrp="1"/>
          </p:cNvSpPr>
          <p:nvPr>
            <p:ph type="title"/>
          </p:nvPr>
        </p:nvSpPr>
        <p:spPr/>
        <p:txBody>
          <a:bodyPr>
            <a:normAutofit/>
          </a:bodyPr>
          <a:lstStyle/>
          <a:p>
            <a:r>
              <a:rPr lang="en-US" sz="3600" dirty="0">
                <a:solidFill>
                  <a:srgbClr val="231F20"/>
                </a:solidFill>
                <a:latin typeface="Helvetica" panose="020B0604020202020204" pitchFamily="34" charset="0"/>
              </a:rPr>
              <a:t>Catalytic Hydrocracking</a:t>
            </a:r>
            <a:endParaRPr lang="en-US" dirty="0"/>
          </a:p>
        </p:txBody>
      </p:sp>
      <p:sp>
        <p:nvSpPr>
          <p:cNvPr id="3" name="Content Placeholder 2">
            <a:extLst>
              <a:ext uri="{FF2B5EF4-FFF2-40B4-BE49-F238E27FC236}">
                <a16:creationId xmlns:a16="http://schemas.microsoft.com/office/drawing/2014/main" id="{1A99E063-0CF6-4C19-9106-018BE1B69035}"/>
              </a:ext>
            </a:extLst>
          </p:cNvPr>
          <p:cNvSpPr>
            <a:spLocks noGrp="1"/>
          </p:cNvSpPr>
          <p:nvPr>
            <p:ph idx="1"/>
          </p:nvPr>
        </p:nvSpPr>
        <p:spPr>
          <a:xfrm>
            <a:off x="1676400" y="1600201"/>
            <a:ext cx="8991600" cy="4525963"/>
          </a:xfrm>
        </p:spPr>
        <p:txBody>
          <a:bodyPr>
            <a:normAutofit/>
          </a:bodyPr>
          <a:lstStyle/>
          <a:p>
            <a:r>
              <a:rPr lang="en-US" sz="1800" dirty="0">
                <a:solidFill>
                  <a:srgbClr val="231F20"/>
                </a:solidFill>
                <a:latin typeface="Times-Roman"/>
              </a:rPr>
              <a:t>The hydrocracking process was commercially developed by I. G. </a:t>
            </a:r>
            <a:r>
              <a:rPr lang="en-US" sz="1800" dirty="0" err="1">
                <a:solidFill>
                  <a:srgbClr val="231F20"/>
                </a:solidFill>
                <a:latin typeface="Times-Roman"/>
              </a:rPr>
              <a:t>Farben</a:t>
            </a:r>
            <a:r>
              <a:rPr lang="en-US" sz="1800" dirty="0">
                <a:solidFill>
                  <a:srgbClr val="231F20"/>
                </a:solidFill>
                <a:latin typeface="Times-Roman"/>
              </a:rPr>
              <a:t> </a:t>
            </a:r>
            <a:r>
              <a:rPr lang="en-US" sz="1800" dirty="0" err="1">
                <a:solidFill>
                  <a:srgbClr val="231F20"/>
                </a:solidFill>
                <a:latin typeface="Times-Roman"/>
              </a:rPr>
              <a:t>Industrie</a:t>
            </a:r>
            <a:r>
              <a:rPr lang="en-US" sz="1800" dirty="0">
                <a:solidFill>
                  <a:srgbClr val="231F20"/>
                </a:solidFill>
                <a:latin typeface="Times-Roman"/>
              </a:rPr>
              <a:t> in 1927 for converting lignite into gasoline</a:t>
            </a:r>
          </a:p>
          <a:p>
            <a:r>
              <a:rPr lang="en-US" sz="1800" dirty="0">
                <a:solidFill>
                  <a:srgbClr val="231F20"/>
                </a:solidFill>
                <a:latin typeface="Times-Roman"/>
              </a:rPr>
              <a:t>Some of the advantages of hydrocracking are:</a:t>
            </a:r>
            <a:r>
              <a:rPr lang="en-US" dirty="0"/>
              <a:t> </a:t>
            </a:r>
            <a:br>
              <a:rPr lang="en-US" dirty="0"/>
            </a:br>
            <a:r>
              <a:rPr lang="en-US" sz="2400" dirty="0"/>
              <a:t>1</a:t>
            </a:r>
            <a:r>
              <a:rPr lang="en-US" dirty="0"/>
              <a:t>. </a:t>
            </a:r>
            <a:r>
              <a:rPr lang="en-US" sz="1800" dirty="0">
                <a:solidFill>
                  <a:srgbClr val="231F20"/>
                </a:solidFill>
                <a:latin typeface="Times-Roman"/>
              </a:rPr>
              <a:t>Better balance of gasoline and distillate production</a:t>
            </a:r>
            <a:br>
              <a:rPr lang="en-US" sz="1800" dirty="0">
                <a:solidFill>
                  <a:srgbClr val="231F20"/>
                </a:solidFill>
                <a:latin typeface="Times-Roman"/>
              </a:rPr>
            </a:br>
            <a:r>
              <a:rPr lang="en-US" sz="1800" dirty="0">
                <a:solidFill>
                  <a:srgbClr val="231F20"/>
                </a:solidFill>
                <a:latin typeface="Times-Roman"/>
              </a:rPr>
              <a:t>2. Greater gasoline yield</a:t>
            </a:r>
            <a:br>
              <a:rPr lang="en-US" sz="1800" dirty="0">
                <a:solidFill>
                  <a:srgbClr val="231F20"/>
                </a:solidFill>
                <a:latin typeface="Times-Roman"/>
              </a:rPr>
            </a:br>
            <a:r>
              <a:rPr lang="en-US" sz="1800" dirty="0">
                <a:solidFill>
                  <a:srgbClr val="231F20"/>
                </a:solidFill>
                <a:latin typeface="Times-Roman"/>
              </a:rPr>
              <a:t>3. Improved gasoline pool octane quality and sensitivity</a:t>
            </a:r>
            <a:br>
              <a:rPr lang="en-US" sz="1800" dirty="0">
                <a:solidFill>
                  <a:srgbClr val="231F20"/>
                </a:solidFill>
                <a:latin typeface="Times-Roman"/>
              </a:rPr>
            </a:br>
            <a:r>
              <a:rPr lang="en-US" sz="1800" dirty="0">
                <a:solidFill>
                  <a:srgbClr val="231F20"/>
                </a:solidFill>
                <a:latin typeface="Times-Roman"/>
              </a:rPr>
              <a:t>4. Production of relatively high amounts of isobutane in the butane fraction. </a:t>
            </a:r>
          </a:p>
          <a:p>
            <a:r>
              <a:rPr lang="en-US" sz="1800" dirty="0">
                <a:solidFill>
                  <a:srgbClr val="231F20"/>
                </a:solidFill>
                <a:latin typeface="Times-Roman"/>
              </a:rPr>
              <a:t>5. Supplementing of fluid catalytic cracking to upgrade heavy cracking stocks, aromatics, cycle oils, and </a:t>
            </a:r>
            <a:r>
              <a:rPr lang="en-US" sz="1800" dirty="0" err="1">
                <a:solidFill>
                  <a:srgbClr val="231F20"/>
                </a:solidFill>
                <a:latin typeface="Times-Roman"/>
              </a:rPr>
              <a:t>coker</a:t>
            </a:r>
            <a:r>
              <a:rPr lang="en-US" sz="1800" dirty="0">
                <a:solidFill>
                  <a:srgbClr val="231F20"/>
                </a:solidFill>
                <a:latin typeface="Times-Roman"/>
              </a:rPr>
              <a:t> oils to gasoline, jet fuels, and light fuel oils</a:t>
            </a:r>
            <a:br>
              <a:rPr lang="en-US" dirty="0"/>
            </a:br>
            <a:r>
              <a:rPr lang="en-US" dirty="0"/>
              <a:t> </a:t>
            </a:r>
          </a:p>
          <a:p>
            <a:pPr marL="0" indent="0">
              <a:buNone/>
            </a:pP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DB321DE-52B9-4192-B06A-47994C3D15C0}"/>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30877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2FFC-1FA7-4382-9EE9-4C0B2EE55CFF}"/>
              </a:ext>
            </a:extLst>
          </p:cNvPr>
          <p:cNvSpPr>
            <a:spLocks noGrp="1"/>
          </p:cNvSpPr>
          <p:nvPr>
            <p:ph type="title"/>
          </p:nvPr>
        </p:nvSpPr>
        <p:spPr>
          <a:xfrm>
            <a:off x="1981200" y="274638"/>
            <a:ext cx="8229600" cy="1096962"/>
          </a:xfrm>
        </p:spPr>
        <p:txBody>
          <a:bodyPr>
            <a:normAutofit/>
          </a:bodyPr>
          <a:lstStyle/>
          <a:p>
            <a:r>
              <a:rPr lang="en-US" sz="3600" dirty="0">
                <a:solidFill>
                  <a:srgbClr val="231F20"/>
                </a:solidFill>
                <a:latin typeface="Times-Roman"/>
              </a:rPr>
              <a:t>Typical Hydrocracker Feedstocks</a:t>
            </a:r>
            <a:r>
              <a:rPr lang="en-US" sz="6600" dirty="0"/>
              <a:t> </a:t>
            </a:r>
          </a:p>
        </p:txBody>
      </p:sp>
      <p:pic>
        <p:nvPicPr>
          <p:cNvPr id="6" name="Content Placeholder 5">
            <a:extLst>
              <a:ext uri="{FF2B5EF4-FFF2-40B4-BE49-F238E27FC236}">
                <a16:creationId xmlns:a16="http://schemas.microsoft.com/office/drawing/2014/main" id="{B0B9CC35-CBB2-4EA4-AC99-025DF7769AE4}"/>
              </a:ext>
            </a:extLst>
          </p:cNvPr>
          <p:cNvPicPr>
            <a:picLocks noGrp="1" noChangeAspect="1"/>
          </p:cNvPicPr>
          <p:nvPr>
            <p:ph idx="1"/>
          </p:nvPr>
        </p:nvPicPr>
        <p:blipFill>
          <a:blip r:embed="rId2"/>
          <a:stretch>
            <a:fillRect/>
          </a:stretch>
        </p:blipFill>
        <p:spPr>
          <a:xfrm>
            <a:off x="2133600" y="2057400"/>
            <a:ext cx="7415616" cy="3814764"/>
          </a:xfrm>
        </p:spPr>
      </p:pic>
      <p:sp>
        <p:nvSpPr>
          <p:cNvPr id="4" name="Slide Number Placeholder 3">
            <a:extLst>
              <a:ext uri="{FF2B5EF4-FFF2-40B4-BE49-F238E27FC236}">
                <a16:creationId xmlns:a16="http://schemas.microsoft.com/office/drawing/2014/main" id="{73E4D212-8A3F-4B56-98B1-9EB8C6CD8AFB}"/>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52199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44CE-AE9B-4504-A810-0D0792E7A820}"/>
              </a:ext>
            </a:extLst>
          </p:cNvPr>
          <p:cNvSpPr>
            <a:spLocks noGrp="1"/>
          </p:cNvSpPr>
          <p:nvPr>
            <p:ph type="title"/>
          </p:nvPr>
        </p:nvSpPr>
        <p:spPr/>
        <p:txBody>
          <a:bodyPr>
            <a:normAutofit/>
          </a:bodyPr>
          <a:lstStyle/>
          <a:p>
            <a:r>
              <a:rPr lang="en-US" sz="3100" b="1" dirty="0">
                <a:solidFill>
                  <a:srgbClr val="0070C0"/>
                </a:solidFill>
                <a:latin typeface="Helvetica-Bold"/>
              </a:rPr>
              <a:t>HYDROCRACKING REACTIONS</a:t>
            </a:r>
            <a:r>
              <a:rPr lang="en-US" sz="3100" dirty="0">
                <a:solidFill>
                  <a:srgbClr val="0070C0"/>
                </a:solidFill>
              </a:rPr>
              <a:t> </a:t>
            </a:r>
          </a:p>
        </p:txBody>
      </p:sp>
      <p:sp>
        <p:nvSpPr>
          <p:cNvPr id="3" name="Content Placeholder 2">
            <a:extLst>
              <a:ext uri="{FF2B5EF4-FFF2-40B4-BE49-F238E27FC236}">
                <a16:creationId xmlns:a16="http://schemas.microsoft.com/office/drawing/2014/main" id="{878582B2-59B6-420B-BDC4-4AC55621E0D4}"/>
              </a:ext>
            </a:extLst>
          </p:cNvPr>
          <p:cNvSpPr>
            <a:spLocks noGrp="1"/>
          </p:cNvSpPr>
          <p:nvPr>
            <p:ph idx="1"/>
          </p:nvPr>
        </p:nvSpPr>
        <p:spPr/>
        <p:txBody>
          <a:bodyPr>
            <a:normAutofit/>
          </a:bodyPr>
          <a:lstStyle/>
          <a:p>
            <a:r>
              <a:rPr lang="en-US" sz="2400" dirty="0">
                <a:solidFill>
                  <a:srgbClr val="231F20"/>
                </a:solidFill>
                <a:latin typeface="Times-Roman"/>
              </a:rPr>
              <a:t>Scission of a carbon–carbon single bond, and hydrogenation is the addition of hydrogen to a carbon–carbon double bond.</a:t>
            </a:r>
            <a:r>
              <a:rPr lang="en-US" sz="4000" dirty="0"/>
              <a:t> </a:t>
            </a:r>
            <a:br>
              <a:rPr lang="en-US" sz="4000" dirty="0"/>
            </a:br>
            <a:endParaRPr lang="en-US" sz="4000" dirty="0"/>
          </a:p>
        </p:txBody>
      </p:sp>
      <p:sp>
        <p:nvSpPr>
          <p:cNvPr id="4" name="Slide Number Placeholder 3">
            <a:extLst>
              <a:ext uri="{FF2B5EF4-FFF2-40B4-BE49-F238E27FC236}">
                <a16:creationId xmlns:a16="http://schemas.microsoft.com/office/drawing/2014/main" id="{54F0FF2C-B88B-415A-AA09-AF0FF963CDE5}"/>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6" name="Picture 5">
            <a:extLst>
              <a:ext uri="{FF2B5EF4-FFF2-40B4-BE49-F238E27FC236}">
                <a16:creationId xmlns:a16="http://schemas.microsoft.com/office/drawing/2014/main" id="{7F9B3E75-2080-43AA-8809-535335E3F299}"/>
              </a:ext>
            </a:extLst>
          </p:cNvPr>
          <p:cNvPicPr>
            <a:picLocks noChangeAspect="1"/>
          </p:cNvPicPr>
          <p:nvPr/>
        </p:nvPicPr>
        <p:blipFill>
          <a:blip r:embed="rId2"/>
          <a:stretch>
            <a:fillRect/>
          </a:stretch>
        </p:blipFill>
        <p:spPr>
          <a:xfrm>
            <a:off x="2286000" y="2873326"/>
            <a:ext cx="7268308" cy="2362200"/>
          </a:xfrm>
          <a:prstGeom prst="rect">
            <a:avLst/>
          </a:prstGeom>
        </p:spPr>
      </p:pic>
    </p:spTree>
    <p:extLst>
      <p:ext uri="{BB962C8B-B14F-4D97-AF65-F5344CB8AC3E}">
        <p14:creationId xmlns:p14="http://schemas.microsoft.com/office/powerpoint/2010/main" val="126969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8201CB-D694-4C94-983A-D9F1F6C963C7}"/>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6" name="Picture 5">
            <a:extLst>
              <a:ext uri="{FF2B5EF4-FFF2-40B4-BE49-F238E27FC236}">
                <a16:creationId xmlns:a16="http://schemas.microsoft.com/office/drawing/2014/main" id="{752DF74E-C3E7-4F99-AFFF-BFDD872F7EEF}"/>
              </a:ext>
            </a:extLst>
          </p:cNvPr>
          <p:cNvPicPr>
            <a:picLocks noChangeAspect="1"/>
          </p:cNvPicPr>
          <p:nvPr/>
        </p:nvPicPr>
        <p:blipFill>
          <a:blip r:embed="rId2"/>
          <a:stretch>
            <a:fillRect/>
          </a:stretch>
        </p:blipFill>
        <p:spPr>
          <a:xfrm>
            <a:off x="3733800" y="114300"/>
            <a:ext cx="5029200" cy="6629400"/>
          </a:xfrm>
          <a:prstGeom prst="rect">
            <a:avLst/>
          </a:prstGeom>
        </p:spPr>
      </p:pic>
    </p:spTree>
    <p:extLst>
      <p:ext uri="{BB962C8B-B14F-4D97-AF65-F5344CB8AC3E}">
        <p14:creationId xmlns:p14="http://schemas.microsoft.com/office/powerpoint/2010/main" val="386500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ACBB16-9318-4039-8C02-B80B23C84F05}"/>
              </a:ext>
            </a:extLst>
          </p:cNvPr>
          <p:cNvSpPr>
            <a:spLocks noGrp="1"/>
          </p:cNvSpPr>
          <p:nvPr>
            <p:ph type="title"/>
          </p:nvPr>
        </p:nvSpPr>
        <p:spPr/>
        <p:txBody>
          <a:bodyPr>
            <a:normAutofit/>
          </a:bodyPr>
          <a:lstStyle/>
          <a:p>
            <a:r>
              <a:rPr lang="en-US" sz="3000" b="1" dirty="0">
                <a:solidFill>
                  <a:srgbClr val="0070C0"/>
                </a:solidFill>
                <a:latin typeface="Helvetica-Bold"/>
              </a:rPr>
              <a:t>FEED PREPARATION</a:t>
            </a:r>
            <a:endParaRPr lang="en-US" sz="3000" b="1" dirty="0">
              <a:solidFill>
                <a:srgbClr val="0070C0"/>
              </a:solidFill>
            </a:endParaRPr>
          </a:p>
        </p:txBody>
      </p:sp>
      <p:sp>
        <p:nvSpPr>
          <p:cNvPr id="4" name="Content Placeholder 3">
            <a:extLst>
              <a:ext uri="{FF2B5EF4-FFF2-40B4-BE49-F238E27FC236}">
                <a16:creationId xmlns:a16="http://schemas.microsoft.com/office/drawing/2014/main" id="{65EA8700-B189-4ECC-9DBA-EB2317AA4926}"/>
              </a:ext>
            </a:extLst>
          </p:cNvPr>
          <p:cNvSpPr>
            <a:spLocks noGrp="1"/>
          </p:cNvSpPr>
          <p:nvPr>
            <p:ph idx="1"/>
          </p:nvPr>
        </p:nvSpPr>
        <p:spPr>
          <a:xfrm>
            <a:off x="1981200" y="1600201"/>
            <a:ext cx="8382000" cy="4525963"/>
          </a:xfrm>
        </p:spPr>
        <p:txBody>
          <a:bodyPr>
            <a:normAutofit/>
          </a:bodyPr>
          <a:lstStyle/>
          <a:p>
            <a:pPr>
              <a:buFont typeface="Wingdings" panose="05000000000000000000" pitchFamily="2" charset="2"/>
              <a:buChar char="§"/>
            </a:pPr>
            <a:r>
              <a:rPr lang="en-US" sz="2000" dirty="0">
                <a:solidFill>
                  <a:srgbClr val="231F20"/>
                </a:solidFill>
                <a:latin typeface="Times-Roman"/>
              </a:rPr>
              <a:t>Hydrocracking catalyst is susceptible to poisoning by metallic salts, oxygen, organic nitrogen compounds, and sulfur in the feedstocks.</a:t>
            </a:r>
          </a:p>
          <a:p>
            <a:pPr algn="just"/>
            <a:r>
              <a:rPr lang="en-US" sz="2000" dirty="0">
                <a:solidFill>
                  <a:srgbClr val="231F20"/>
                </a:solidFill>
                <a:latin typeface="Times-Roman"/>
              </a:rPr>
              <a:t>The feedstock is hydrotreated to saturate the olefins and remove sulfur, nitrogen, and oxygen compounds. Molecules containing metals are cracked and the metals are retained on the catalyst. The nitrogen and sulfur compounds are removed by conversion to ammonia and hydrogen sulfide.</a:t>
            </a:r>
          </a:p>
          <a:p>
            <a:pPr algn="just"/>
            <a:r>
              <a:rPr lang="en-US" sz="2000" dirty="0">
                <a:solidFill>
                  <a:srgbClr val="231F20"/>
                </a:solidFill>
                <a:latin typeface="Times-Roman"/>
              </a:rPr>
              <a:t> Although organic nitrogen compounds are thought to act as permanent poisons to the catalyst, the ammonia produced by reaction of the organic nitrogen compounds with hydrogen does not affect the catalyst permanently.</a:t>
            </a:r>
          </a:p>
          <a:p>
            <a:pPr algn="just"/>
            <a:r>
              <a:rPr lang="en-US" sz="2000" dirty="0">
                <a:solidFill>
                  <a:srgbClr val="231F20"/>
                </a:solidFill>
                <a:latin typeface="Times-Roman"/>
              </a:rPr>
              <a:t> For some types of hydrocracking catalysts, the presence of hydrogen sulfide in low concentrations acts as a catalyst to inhibit the saturation of aromatic rings. This is a beneficial effect when maximizing gasoline production as it conserves hydrogen and produces a higher octane product.</a:t>
            </a:r>
            <a:endParaRPr lang="en-US" sz="3600" dirty="0"/>
          </a:p>
        </p:txBody>
      </p:sp>
      <p:sp>
        <p:nvSpPr>
          <p:cNvPr id="2" name="Slide Number Placeholder 1">
            <a:extLst>
              <a:ext uri="{FF2B5EF4-FFF2-40B4-BE49-F238E27FC236}">
                <a16:creationId xmlns:a16="http://schemas.microsoft.com/office/drawing/2014/main" id="{34AB2EBC-58E8-487A-81E5-C6000E945764}"/>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966279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4E94-1450-4A6D-B2D1-BDAFC1F170A8}"/>
              </a:ext>
            </a:extLst>
          </p:cNvPr>
          <p:cNvSpPr>
            <a:spLocks noGrp="1"/>
          </p:cNvSpPr>
          <p:nvPr>
            <p:ph type="title"/>
          </p:nvPr>
        </p:nvSpPr>
        <p:spPr/>
        <p:txBody>
          <a:bodyPr>
            <a:normAutofit/>
          </a:bodyPr>
          <a:lstStyle/>
          <a:p>
            <a:r>
              <a:rPr lang="en-US" sz="3600" dirty="0"/>
              <a:t>Hydrocracking processes developed </a:t>
            </a:r>
          </a:p>
        </p:txBody>
      </p:sp>
      <p:pic>
        <p:nvPicPr>
          <p:cNvPr id="6" name="Content Placeholder 5">
            <a:extLst>
              <a:ext uri="{FF2B5EF4-FFF2-40B4-BE49-F238E27FC236}">
                <a16:creationId xmlns:a16="http://schemas.microsoft.com/office/drawing/2014/main" id="{28C6A2DB-4BF3-45CC-98E1-7411A2C941F7}"/>
              </a:ext>
            </a:extLst>
          </p:cNvPr>
          <p:cNvPicPr>
            <a:picLocks noGrp="1" noChangeAspect="1"/>
          </p:cNvPicPr>
          <p:nvPr>
            <p:ph idx="1"/>
          </p:nvPr>
        </p:nvPicPr>
        <p:blipFill>
          <a:blip r:embed="rId2"/>
          <a:stretch>
            <a:fillRect/>
          </a:stretch>
        </p:blipFill>
        <p:spPr>
          <a:xfrm>
            <a:off x="2133600" y="1600200"/>
            <a:ext cx="7400261" cy="3429000"/>
          </a:xfrm>
        </p:spPr>
      </p:pic>
      <p:sp>
        <p:nvSpPr>
          <p:cNvPr id="4" name="Slide Number Placeholder 3">
            <a:extLst>
              <a:ext uri="{FF2B5EF4-FFF2-40B4-BE49-F238E27FC236}">
                <a16:creationId xmlns:a16="http://schemas.microsoft.com/office/drawing/2014/main" id="{C1B91845-3A27-4341-B9C5-33AB09D9D534}"/>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7" name="Date Placeholder 6">
            <a:extLst>
              <a:ext uri="{FF2B5EF4-FFF2-40B4-BE49-F238E27FC236}">
                <a16:creationId xmlns:a16="http://schemas.microsoft.com/office/drawing/2014/main" id="{6489FA17-5372-4A25-9832-86DC5045DA1B}"/>
              </a:ext>
            </a:extLst>
          </p:cNvPr>
          <p:cNvSpPr>
            <a:spLocks noGrp="1"/>
          </p:cNvSpPr>
          <p:nvPr>
            <p:ph type="dt" sz="half" idx="10"/>
          </p:nvPr>
        </p:nvSpPr>
        <p:spPr/>
        <p:txBody>
          <a:bodyPr/>
          <a:lstStyle/>
          <a:p>
            <a:r>
              <a:rPr lang="en-US"/>
              <a:t>9/23/2021</a:t>
            </a:r>
          </a:p>
        </p:txBody>
      </p:sp>
    </p:spTree>
    <p:extLst>
      <p:ext uri="{BB962C8B-B14F-4D97-AF65-F5344CB8AC3E}">
        <p14:creationId xmlns:p14="http://schemas.microsoft.com/office/powerpoint/2010/main" val="271870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3F4-7891-4BF2-92C4-D53D1314F6B0}"/>
              </a:ext>
            </a:extLst>
          </p:cNvPr>
          <p:cNvSpPr>
            <a:spLocks noGrp="1"/>
          </p:cNvSpPr>
          <p:nvPr>
            <p:ph type="title"/>
          </p:nvPr>
        </p:nvSpPr>
        <p:spPr>
          <a:xfrm>
            <a:off x="2019300" y="0"/>
            <a:ext cx="8229600" cy="1143000"/>
          </a:xfrm>
        </p:spPr>
        <p:txBody>
          <a:bodyPr>
            <a:normAutofit/>
          </a:bodyPr>
          <a:lstStyle/>
          <a:p>
            <a:pPr algn="l"/>
            <a:r>
              <a:rPr lang="en-US" sz="4000" dirty="0">
                <a:solidFill>
                  <a:srgbClr val="00B050"/>
                </a:solidFill>
              </a:rPr>
              <a:t>Introduction </a:t>
            </a:r>
          </a:p>
        </p:txBody>
      </p:sp>
      <p:sp>
        <p:nvSpPr>
          <p:cNvPr id="3" name="Content Placeholder 2">
            <a:extLst>
              <a:ext uri="{FF2B5EF4-FFF2-40B4-BE49-F238E27FC236}">
                <a16:creationId xmlns:a16="http://schemas.microsoft.com/office/drawing/2014/main" id="{2E559884-F332-4836-A457-FEDE4426605D}"/>
              </a:ext>
            </a:extLst>
          </p:cNvPr>
          <p:cNvSpPr>
            <a:spLocks noGrp="1"/>
          </p:cNvSpPr>
          <p:nvPr>
            <p:ph idx="1"/>
          </p:nvPr>
        </p:nvSpPr>
        <p:spPr>
          <a:xfrm>
            <a:off x="1536290" y="1143000"/>
            <a:ext cx="9055510" cy="5029200"/>
          </a:xfrm>
        </p:spPr>
        <p:txBody>
          <a:bodyPr>
            <a:noAutofit/>
          </a:bodyPr>
          <a:lstStyle/>
          <a:p>
            <a:r>
              <a:rPr lang="en-US" sz="2000" dirty="0">
                <a:solidFill>
                  <a:srgbClr val="231F20"/>
                </a:solidFill>
              </a:rPr>
              <a:t>Catalytic cracking process has almost completely replaced thermal cracking  because in this process more gasoline with higher octane no. and less heavy fuel oils and light gases are produced. The light gases produced by catalytic cracking also </a:t>
            </a:r>
            <a:r>
              <a:rPr lang="en-US" sz="2000" u="sng" dirty="0">
                <a:solidFill>
                  <a:srgbClr val="231F20"/>
                </a:solidFill>
              </a:rPr>
              <a:t>contain more olefins than those produced by thermal cracking</a:t>
            </a:r>
            <a:r>
              <a:rPr lang="en-US" sz="2000" dirty="0">
                <a:solidFill>
                  <a:srgbClr val="231F20"/>
                </a:solidFill>
              </a:rPr>
              <a:t>. Operating temperature is also low here (480– 540°C</a:t>
            </a:r>
            <a:r>
              <a:rPr lang="en-US" sz="2000" dirty="0"/>
              <a:t> )</a:t>
            </a:r>
            <a:r>
              <a:rPr lang="en-US" sz="2000" dirty="0">
                <a:solidFill>
                  <a:srgbClr val="231F20"/>
                </a:solidFill>
              </a:rPr>
              <a:t>. Residence time of gas inside the riser 2-3 s.</a:t>
            </a:r>
            <a:br>
              <a:rPr lang="en-US" sz="2000" dirty="0"/>
            </a:br>
            <a:endParaRPr lang="en-US" sz="2000" dirty="0">
              <a:solidFill>
                <a:srgbClr val="231F20"/>
              </a:solidFill>
            </a:endParaRPr>
          </a:p>
          <a:p>
            <a:r>
              <a:rPr lang="en-US" sz="2000" dirty="0">
                <a:solidFill>
                  <a:srgbClr val="231F20"/>
                </a:solidFill>
              </a:rPr>
              <a:t>Catalytic cracking is the most important and widely used refinery process for converting </a:t>
            </a:r>
            <a:r>
              <a:rPr lang="en-US" sz="2000" u="sng" dirty="0">
                <a:solidFill>
                  <a:schemeClr val="accent6">
                    <a:lumMod val="50000"/>
                  </a:schemeClr>
                </a:solidFill>
              </a:rPr>
              <a:t>heavy gas oils</a:t>
            </a:r>
            <a:r>
              <a:rPr lang="en-US" sz="2000" dirty="0">
                <a:solidFill>
                  <a:schemeClr val="accent6">
                    <a:lumMod val="50000"/>
                  </a:schemeClr>
                </a:solidFill>
              </a:rPr>
              <a:t>, </a:t>
            </a:r>
            <a:r>
              <a:rPr lang="en-US" sz="2000" u="sng" dirty="0">
                <a:solidFill>
                  <a:schemeClr val="accent6">
                    <a:lumMod val="50000"/>
                  </a:schemeClr>
                </a:solidFill>
              </a:rPr>
              <a:t>vacuum distillates </a:t>
            </a:r>
            <a:r>
              <a:rPr lang="en-US" sz="2000" dirty="0">
                <a:solidFill>
                  <a:srgbClr val="231F20"/>
                </a:solidFill>
              </a:rPr>
              <a:t>into more valuable </a:t>
            </a:r>
            <a:r>
              <a:rPr lang="en-US" sz="2000" dirty="0">
                <a:solidFill>
                  <a:srgbClr val="277946"/>
                </a:solidFill>
              </a:rPr>
              <a:t>gasoline, LPG, cycle oil, decant oil,  olefins</a:t>
            </a:r>
            <a:r>
              <a:rPr lang="en-US" sz="2000" dirty="0">
                <a:solidFill>
                  <a:srgbClr val="002060"/>
                </a:solidFill>
              </a:rPr>
              <a:t>.</a:t>
            </a:r>
            <a:endParaRPr lang="en-US" sz="2000" dirty="0">
              <a:solidFill>
                <a:srgbClr val="231F20"/>
              </a:solidFill>
            </a:endParaRPr>
          </a:p>
          <a:p>
            <a:r>
              <a:rPr lang="en-US" sz="2000" dirty="0">
                <a:solidFill>
                  <a:srgbClr val="231F20"/>
                </a:solidFill>
              </a:rPr>
              <a:t>Catalytic cracking processes mainly are of two classes, either moving-bed or fluidized-bed units.</a:t>
            </a:r>
          </a:p>
          <a:p>
            <a:r>
              <a:rPr lang="en-US" sz="2000" dirty="0" err="1">
                <a:solidFill>
                  <a:srgbClr val="231F20"/>
                </a:solidFill>
              </a:rPr>
              <a:t>Thermafor</a:t>
            </a:r>
            <a:r>
              <a:rPr lang="en-US" sz="2000" dirty="0">
                <a:solidFill>
                  <a:srgbClr val="231F20"/>
                </a:solidFill>
              </a:rPr>
              <a:t> catalytic cracking process (TCC) is representative of the moving-bed units and the fluid catalytic cracker (FCC) of the fluidized-bed units. There are very few TCC units in operation today and the FCC unit has taken over the field.</a:t>
            </a:r>
            <a:br>
              <a:rPr lang="en-US" sz="2000" dirty="0"/>
            </a:br>
            <a:r>
              <a:rPr lang="en-US" sz="2000" dirty="0"/>
              <a:t> </a:t>
            </a:r>
            <a:br>
              <a:rPr lang="en-US" sz="2000" dirty="0"/>
            </a:br>
            <a:endParaRPr lang="en-US" sz="2000" dirty="0">
              <a:solidFill>
                <a:srgbClr val="231F20"/>
              </a:solidFill>
            </a:endParaRPr>
          </a:p>
          <a:p>
            <a:endParaRPr lang="en-US" sz="2000" dirty="0">
              <a:solidFill>
                <a:srgbClr val="231F20"/>
              </a:solidFill>
            </a:endParaRPr>
          </a:p>
          <a:p>
            <a:pPr marL="0" indent="0">
              <a:buNone/>
            </a:pPr>
            <a:br>
              <a:rPr lang="en-US" sz="2000" dirty="0"/>
            </a:br>
            <a:endParaRPr lang="en-US" sz="2000" dirty="0"/>
          </a:p>
        </p:txBody>
      </p:sp>
      <p:sp>
        <p:nvSpPr>
          <p:cNvPr id="4" name="Slide Number Placeholder 3">
            <a:extLst>
              <a:ext uri="{FF2B5EF4-FFF2-40B4-BE49-F238E27FC236}">
                <a16:creationId xmlns:a16="http://schemas.microsoft.com/office/drawing/2014/main" id="{F20710AD-4658-4660-A59A-3C626E0DB2EA}"/>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6668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85A3-4E6D-4CEA-BF3B-582F118344DB}"/>
              </a:ext>
            </a:extLst>
          </p:cNvPr>
          <p:cNvSpPr>
            <a:spLocks noGrp="1"/>
          </p:cNvSpPr>
          <p:nvPr>
            <p:ph type="title"/>
          </p:nvPr>
        </p:nvSpPr>
        <p:spPr/>
        <p:txBody>
          <a:bodyPr/>
          <a:lstStyle/>
          <a:p>
            <a:r>
              <a:rPr lang="en-US" dirty="0"/>
              <a:t>Process description</a:t>
            </a:r>
          </a:p>
        </p:txBody>
      </p:sp>
      <p:sp>
        <p:nvSpPr>
          <p:cNvPr id="3" name="Content Placeholder 2">
            <a:extLst>
              <a:ext uri="{FF2B5EF4-FFF2-40B4-BE49-F238E27FC236}">
                <a16:creationId xmlns:a16="http://schemas.microsoft.com/office/drawing/2014/main" id="{96758B31-0DBD-49FE-B6B9-E28B89BC9BA8}"/>
              </a:ext>
            </a:extLst>
          </p:cNvPr>
          <p:cNvSpPr>
            <a:spLocks noGrp="1"/>
          </p:cNvSpPr>
          <p:nvPr>
            <p:ph idx="1"/>
          </p:nvPr>
        </p:nvSpPr>
        <p:spPr>
          <a:xfrm>
            <a:off x="1524000" y="1905000"/>
            <a:ext cx="8915400" cy="2286000"/>
          </a:xfrm>
        </p:spPr>
        <p:txBody>
          <a:bodyPr>
            <a:normAutofit fontScale="92500" lnSpcReduction="10000"/>
          </a:bodyPr>
          <a:lstStyle/>
          <a:p>
            <a:pPr marL="0" indent="0" algn="just">
              <a:buNone/>
            </a:pPr>
            <a:r>
              <a:rPr lang="en-US" sz="2400" dirty="0"/>
              <a:t>The </a:t>
            </a:r>
            <a:r>
              <a:rPr lang="en-US" sz="2400" dirty="0" err="1"/>
              <a:t>GOFining</a:t>
            </a:r>
            <a:r>
              <a:rPr lang="en-US" sz="2400" dirty="0"/>
              <a:t> process is a fixed-bed regenerative process employing a molecular-sieve catalyst impregnated with a rare-earth metal. The process employs either single-stage or two-stage hydrocracking with typical operating conditions ranging from 660 to 785°F and from 1000 to 2000 </a:t>
            </a:r>
            <a:r>
              <a:rPr lang="en-US" sz="2400" dirty="0" err="1"/>
              <a:t>psig</a:t>
            </a:r>
            <a:r>
              <a:rPr lang="en-US" sz="2400" dirty="0"/>
              <a:t> (350–420°C and 6900–13,800 kPa). </a:t>
            </a:r>
          </a:p>
          <a:p>
            <a:pPr marL="0" indent="0" algn="just">
              <a:buNone/>
            </a:pPr>
            <a:r>
              <a:rPr lang="en-US" sz="2400" dirty="0"/>
              <a:t>The temperature and pressure vary with the age of the catalyst, the product desired, and the properties of the feedstock.</a:t>
            </a:r>
          </a:p>
          <a:p>
            <a:pPr marL="0" indent="0">
              <a:buNone/>
            </a:pPr>
            <a:endParaRPr lang="en-US" sz="2400" dirty="0"/>
          </a:p>
        </p:txBody>
      </p:sp>
      <p:sp>
        <p:nvSpPr>
          <p:cNvPr id="4" name="Slide Number Placeholder 3">
            <a:extLst>
              <a:ext uri="{FF2B5EF4-FFF2-40B4-BE49-F238E27FC236}">
                <a16:creationId xmlns:a16="http://schemas.microsoft.com/office/drawing/2014/main" id="{A7F6088E-C3DA-4F42-A8A8-228CF257F22F}"/>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92241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29EBC-6D55-4E9F-A8B8-4ACFC5E800DF}"/>
              </a:ext>
            </a:extLst>
          </p:cNvPr>
          <p:cNvSpPr>
            <a:spLocks noGrp="1"/>
          </p:cNvSpPr>
          <p:nvPr>
            <p:ph idx="1"/>
          </p:nvPr>
        </p:nvSpPr>
        <p:spPr>
          <a:xfrm>
            <a:off x="1532206" y="153731"/>
            <a:ext cx="9135794" cy="5486400"/>
          </a:xfrm>
        </p:spPr>
        <p:txBody>
          <a:bodyPr>
            <a:noAutofit/>
          </a:bodyPr>
          <a:lstStyle/>
          <a:p>
            <a:r>
              <a:rPr lang="en-US" sz="2000" dirty="0"/>
              <a:t>The fresh feed is mixed with makeup hydrogen and recycle gas (high in hydrogen content) and passed through a heater to the first reactor.</a:t>
            </a:r>
          </a:p>
          <a:p>
            <a:r>
              <a:rPr lang="en-US" sz="2000" u="sng" dirty="0"/>
              <a:t>If the feed has not been hydrotreated</a:t>
            </a:r>
            <a:r>
              <a:rPr lang="en-US" sz="2000" dirty="0"/>
              <a:t>, there is a </a:t>
            </a:r>
            <a:r>
              <a:rPr lang="en-US" sz="2000" u="sng" dirty="0"/>
              <a:t>guard reactor before the first hydrocracking reactor</a:t>
            </a:r>
            <a:r>
              <a:rPr lang="en-US" sz="2000" dirty="0"/>
              <a:t>. The guard reactor usually has a modified hydrotreating catalyst such as cobalt-molybdenum on silica-alumina to convert organic sulfur and nitrogen compounds to hydrogen sulfide, ammonia, and hydrocarbons to protect the precious metals catalyst in the following reactors. </a:t>
            </a:r>
          </a:p>
          <a:p>
            <a:r>
              <a:rPr lang="en-US" sz="2000" dirty="0"/>
              <a:t>The hydrocracking reactor(s) is operated at a sufficiently high temperature to convert 40 to 50 vol% of the reactor effluent to material boiling below 400°F (205°C). </a:t>
            </a:r>
          </a:p>
          <a:p>
            <a:r>
              <a:rPr lang="en-US" sz="2000" dirty="0"/>
              <a:t>The reactor effluent goes through heat exchangers to a high-pressure separator where the hydrogen-rich gases are separated and recycled to the first stage for mixing both makeup hydrogen and fresh feed. </a:t>
            </a:r>
          </a:p>
          <a:p>
            <a:r>
              <a:rPr lang="en-US" sz="2000" dirty="0"/>
              <a:t>The liquid product from the separator is sent to a </a:t>
            </a:r>
            <a:r>
              <a:rPr lang="en-US" sz="2000" u="sng" dirty="0"/>
              <a:t>distillation column </a:t>
            </a:r>
            <a:r>
              <a:rPr lang="en-US" sz="2000" dirty="0"/>
              <a:t>where the C4 and lighter gases are taken off overhead, and the light and heavy naphtha, jet fuel, and diesel fuel boiling range streams are removed as liquid </a:t>
            </a:r>
            <a:r>
              <a:rPr lang="en-US" sz="2000" dirty="0" err="1"/>
              <a:t>sidestreams</a:t>
            </a:r>
            <a:r>
              <a:rPr lang="en-US" sz="2000" dirty="0"/>
              <a:t>. The fractionator bottoms are used as feed to the second-stage reactor system. </a:t>
            </a:r>
          </a:p>
          <a:p>
            <a:r>
              <a:rPr lang="en-US" sz="2000" dirty="0"/>
              <a:t>The unit can be operated to produce all gasoline and lighter products or to maximize jet fuel or diesel fuel products.</a:t>
            </a:r>
          </a:p>
        </p:txBody>
      </p:sp>
      <p:sp>
        <p:nvSpPr>
          <p:cNvPr id="4" name="Slide Number Placeholder 3">
            <a:extLst>
              <a:ext uri="{FF2B5EF4-FFF2-40B4-BE49-F238E27FC236}">
                <a16:creationId xmlns:a16="http://schemas.microsoft.com/office/drawing/2014/main" id="{CEA9B411-0F39-495E-915B-E1486047A8FC}"/>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163030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2CFE-ECD4-4440-A784-00CC7637F4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0B4FD4-B0A0-4EE1-8545-A0A52F7AD07B}"/>
              </a:ext>
            </a:extLst>
          </p:cNvPr>
          <p:cNvSpPr>
            <a:spLocks noGrp="1"/>
          </p:cNvSpPr>
          <p:nvPr>
            <p:ph idx="1"/>
          </p:nvPr>
        </p:nvSpPr>
        <p:spPr/>
        <p:txBody>
          <a:bodyPr>
            <a:normAutofit fontScale="92500" lnSpcReduction="10000"/>
          </a:bodyPr>
          <a:lstStyle/>
          <a:p>
            <a:r>
              <a:rPr lang="en-US" sz="2400" dirty="0"/>
              <a:t>The bottoms stream from the fractionator is mixed with recycle hydrogen from the second stage and sent through a furnace to the second-stage reactor. Here the temperature is maintained to bring the total conversion of the unconverted oil from the first-stage and second-stage recycle to 50 to 70 vol% per pass. </a:t>
            </a:r>
          </a:p>
          <a:p>
            <a:r>
              <a:rPr lang="en-US" sz="2400" dirty="0"/>
              <a:t>The second-stage product is combined with the first-stage product prior to fractionation.</a:t>
            </a:r>
          </a:p>
          <a:p>
            <a:r>
              <a:rPr lang="en-US" sz="2400" dirty="0"/>
              <a:t>Both the first- and second-stage reactors contain several beds of catalysts. The major reason for having separate beds is to provide locations for injecting cold recycled hydrogen into the reactors for temperature control.</a:t>
            </a:r>
          </a:p>
          <a:p>
            <a:r>
              <a:rPr lang="en-US" sz="2400" dirty="0"/>
              <a:t>In addition, redistribution of the feed and hydrogen between the beds helps to maintain a more uniform utilization of the catalyst.</a:t>
            </a:r>
          </a:p>
          <a:p>
            <a:r>
              <a:rPr lang="en-US" sz="2400" dirty="0"/>
              <a:t>When operating hydrocrackers for total conversion of distillate feeds to gasoline, the butane-and-heavier liquid yields are generally from 120 to 125 vol% of fresh feed</a:t>
            </a:r>
          </a:p>
          <a:p>
            <a:pPr marL="0" indent="0">
              <a:buNone/>
            </a:pPr>
            <a:endParaRPr lang="en-US" sz="2400" dirty="0"/>
          </a:p>
        </p:txBody>
      </p:sp>
      <p:sp>
        <p:nvSpPr>
          <p:cNvPr id="4" name="Slide Number Placeholder 3">
            <a:extLst>
              <a:ext uri="{FF2B5EF4-FFF2-40B4-BE49-F238E27FC236}">
                <a16:creationId xmlns:a16="http://schemas.microsoft.com/office/drawing/2014/main" id="{8915082A-037B-40C6-B6BD-E23052F6A9CF}"/>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635927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87B7-1622-4A37-9193-D2E1E028CB27}"/>
              </a:ext>
            </a:extLst>
          </p:cNvPr>
          <p:cNvSpPr>
            <a:spLocks noGrp="1"/>
          </p:cNvSpPr>
          <p:nvPr>
            <p:ph type="title"/>
          </p:nvPr>
        </p:nvSpPr>
        <p:spPr>
          <a:xfrm>
            <a:off x="1752600" y="35365"/>
            <a:ext cx="8229600" cy="1143000"/>
          </a:xfrm>
        </p:spPr>
        <p:txBody>
          <a:bodyPr/>
          <a:lstStyle/>
          <a:p>
            <a:r>
              <a:rPr lang="en-US" dirty="0" err="1"/>
              <a:t>GOFining</a:t>
            </a:r>
            <a:r>
              <a:rPr lang="en-US" dirty="0"/>
              <a:t> </a:t>
            </a:r>
            <a:r>
              <a:rPr lang="en-US" dirty="0" err="1"/>
              <a:t>hydrocraking</a:t>
            </a:r>
            <a:r>
              <a:rPr lang="en-US" dirty="0"/>
              <a:t>-PFD</a:t>
            </a:r>
          </a:p>
        </p:txBody>
      </p:sp>
      <p:sp>
        <p:nvSpPr>
          <p:cNvPr id="4" name="Slide Number Placeholder 3">
            <a:extLst>
              <a:ext uri="{FF2B5EF4-FFF2-40B4-BE49-F238E27FC236}">
                <a16:creationId xmlns:a16="http://schemas.microsoft.com/office/drawing/2014/main" id="{EBE35AB9-9757-4D1D-A305-D5691CA6EE06}"/>
              </a:ext>
            </a:extLst>
          </p:cNvPr>
          <p:cNvSpPr>
            <a:spLocks noGrp="1"/>
          </p:cNvSpPr>
          <p:nvPr>
            <p:ph type="sldNum" sz="quarter" idx="12"/>
          </p:nvPr>
        </p:nvSpPr>
        <p:spPr/>
        <p:txBody>
          <a:bodyPr/>
          <a:lstStyle/>
          <a:p>
            <a:fld id="{B6F15528-21DE-4FAA-801E-634DDDAF4B2B}" type="slidenum">
              <a:rPr lang="en-US" smtClean="0"/>
              <a:pPr/>
              <a:t>33</a:t>
            </a:fld>
            <a:endParaRPr lang="en-US"/>
          </a:p>
        </p:txBody>
      </p:sp>
      <p:pic>
        <p:nvPicPr>
          <p:cNvPr id="8" name="Picture 7">
            <a:extLst>
              <a:ext uri="{FF2B5EF4-FFF2-40B4-BE49-F238E27FC236}">
                <a16:creationId xmlns:a16="http://schemas.microsoft.com/office/drawing/2014/main" id="{B7FEAAD4-3E2E-4C94-A93A-BD450337A056}"/>
              </a:ext>
            </a:extLst>
          </p:cNvPr>
          <p:cNvPicPr>
            <a:picLocks noChangeAspect="1"/>
          </p:cNvPicPr>
          <p:nvPr/>
        </p:nvPicPr>
        <p:blipFill>
          <a:blip r:embed="rId2"/>
          <a:stretch>
            <a:fillRect/>
          </a:stretch>
        </p:blipFill>
        <p:spPr>
          <a:xfrm>
            <a:off x="2288381" y="851422"/>
            <a:ext cx="7615238" cy="5782131"/>
          </a:xfrm>
          <a:prstGeom prst="rect">
            <a:avLst/>
          </a:prstGeom>
        </p:spPr>
      </p:pic>
    </p:spTree>
    <p:extLst>
      <p:ext uri="{BB962C8B-B14F-4D97-AF65-F5344CB8AC3E}">
        <p14:creationId xmlns:p14="http://schemas.microsoft.com/office/powerpoint/2010/main" val="3845347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B3AA-4BB1-46C7-A879-FBBBC8997C40}"/>
              </a:ext>
            </a:extLst>
          </p:cNvPr>
          <p:cNvSpPr>
            <a:spLocks noGrp="1"/>
          </p:cNvSpPr>
          <p:nvPr>
            <p:ph type="title"/>
          </p:nvPr>
        </p:nvSpPr>
        <p:spPr/>
        <p:txBody>
          <a:bodyPr/>
          <a:lstStyle/>
          <a:p>
            <a:r>
              <a:rPr lang="en-US" dirty="0">
                <a:solidFill>
                  <a:srgbClr val="0070C0"/>
                </a:solidFill>
              </a:rPr>
              <a:t>Catalyst</a:t>
            </a:r>
          </a:p>
        </p:txBody>
      </p:sp>
      <p:sp>
        <p:nvSpPr>
          <p:cNvPr id="3" name="Content Placeholder 2">
            <a:extLst>
              <a:ext uri="{FF2B5EF4-FFF2-40B4-BE49-F238E27FC236}">
                <a16:creationId xmlns:a16="http://schemas.microsoft.com/office/drawing/2014/main" id="{7348247F-77FD-42B2-9483-4F51B2E87FEB}"/>
              </a:ext>
            </a:extLst>
          </p:cNvPr>
          <p:cNvSpPr>
            <a:spLocks noGrp="1"/>
          </p:cNvSpPr>
          <p:nvPr>
            <p:ph idx="1"/>
          </p:nvPr>
        </p:nvSpPr>
        <p:spPr>
          <a:xfrm>
            <a:off x="1676400" y="1600201"/>
            <a:ext cx="8839200" cy="4525963"/>
          </a:xfrm>
        </p:spPr>
        <p:txBody>
          <a:bodyPr>
            <a:normAutofit/>
          </a:bodyPr>
          <a:lstStyle/>
          <a:p>
            <a:pPr marL="0" indent="0">
              <a:buNone/>
            </a:pPr>
            <a:r>
              <a:rPr lang="en-US" sz="2400" dirty="0">
                <a:solidFill>
                  <a:srgbClr val="231F20"/>
                </a:solidFill>
                <a:latin typeface="+mj-lt"/>
              </a:rPr>
              <a:t>Most of the hydrocracking catalysts consist of a crystalline mixture of silica-alumina with a small uniformly distributed amount of rare earths contained within the crystalline lattice. The silica-alumina portion of the catalyst provides cracking activity while the rare-earth metals promote hydrogenation. </a:t>
            </a:r>
          </a:p>
          <a:p>
            <a:pPr marL="0" indent="0">
              <a:buNone/>
            </a:pPr>
            <a:r>
              <a:rPr lang="en-US" sz="2400" dirty="0">
                <a:solidFill>
                  <a:srgbClr val="231F20"/>
                </a:solidFill>
                <a:latin typeface="+mj-lt"/>
              </a:rPr>
              <a:t>Almost all hydrocracking catalysts use silica-alumina as the cracking base but the rare-earth metals vary according to the manufacturer. Those in most common use are platinum, palladium, tungsten, and nickel.</a:t>
            </a:r>
            <a:endParaRPr lang="en-US" sz="4000" dirty="0">
              <a:latin typeface="+mj-lt"/>
            </a:endParaRPr>
          </a:p>
        </p:txBody>
      </p:sp>
      <p:sp>
        <p:nvSpPr>
          <p:cNvPr id="4" name="Slide Number Placeholder 3">
            <a:extLst>
              <a:ext uri="{FF2B5EF4-FFF2-40B4-BE49-F238E27FC236}">
                <a16:creationId xmlns:a16="http://schemas.microsoft.com/office/drawing/2014/main" id="{964CCFCA-9A02-43F7-99D6-20B156B4633A}"/>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5120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91D0-3CF1-4DFA-B62D-96C9F3109222}"/>
              </a:ext>
            </a:extLst>
          </p:cNvPr>
          <p:cNvSpPr>
            <a:spLocks noGrp="1"/>
          </p:cNvSpPr>
          <p:nvPr>
            <p:ph type="title"/>
          </p:nvPr>
        </p:nvSpPr>
        <p:spPr/>
        <p:txBody>
          <a:bodyPr/>
          <a:lstStyle/>
          <a:p>
            <a:r>
              <a:rPr lang="en-US" dirty="0">
                <a:solidFill>
                  <a:srgbClr val="00B0F0"/>
                </a:solidFill>
              </a:rPr>
              <a:t>Hydrocracking Yields</a:t>
            </a:r>
          </a:p>
        </p:txBody>
      </p:sp>
      <p:pic>
        <p:nvPicPr>
          <p:cNvPr id="6" name="Content Placeholder 5">
            <a:extLst>
              <a:ext uri="{FF2B5EF4-FFF2-40B4-BE49-F238E27FC236}">
                <a16:creationId xmlns:a16="http://schemas.microsoft.com/office/drawing/2014/main" id="{393AD2BA-7C40-4FE9-A0D7-ADD16BC62C9E}"/>
              </a:ext>
            </a:extLst>
          </p:cNvPr>
          <p:cNvPicPr>
            <a:picLocks noGrp="1" noChangeAspect="1"/>
          </p:cNvPicPr>
          <p:nvPr>
            <p:ph idx="1"/>
          </p:nvPr>
        </p:nvPicPr>
        <p:blipFill>
          <a:blip r:embed="rId2"/>
          <a:stretch>
            <a:fillRect/>
          </a:stretch>
        </p:blipFill>
        <p:spPr>
          <a:xfrm>
            <a:off x="2514600" y="1690833"/>
            <a:ext cx="6705600" cy="5006024"/>
          </a:xfrm>
        </p:spPr>
      </p:pic>
      <p:sp>
        <p:nvSpPr>
          <p:cNvPr id="4" name="Slide Number Placeholder 3">
            <a:extLst>
              <a:ext uri="{FF2B5EF4-FFF2-40B4-BE49-F238E27FC236}">
                <a16:creationId xmlns:a16="http://schemas.microsoft.com/office/drawing/2014/main" id="{2097EB35-DB52-419F-AC26-B4DEBC549E83}"/>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04903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77B0-13BC-92B5-8752-85CC8A23480B}"/>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077D72E7-0858-2F45-7E47-2592069AEE28}"/>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3695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2985-BA2F-48F1-BE00-BE6D8D506496}"/>
              </a:ext>
            </a:extLst>
          </p:cNvPr>
          <p:cNvSpPr>
            <a:spLocks noGrp="1"/>
          </p:cNvSpPr>
          <p:nvPr>
            <p:ph type="title"/>
          </p:nvPr>
        </p:nvSpPr>
        <p:spPr>
          <a:xfrm>
            <a:off x="1638300" y="0"/>
            <a:ext cx="8915400" cy="792162"/>
          </a:xfrm>
        </p:spPr>
        <p:txBody>
          <a:bodyPr>
            <a:normAutofit fontScale="90000"/>
          </a:bodyPr>
          <a:lstStyle/>
          <a:p>
            <a:pPr algn="l"/>
            <a:r>
              <a:rPr lang="en-US" sz="3200" dirty="0">
                <a:solidFill>
                  <a:srgbClr val="00A44A"/>
                </a:solidFill>
              </a:rPr>
              <a:t>Thermal Versus Catalytic Cracking Yields on Similar Topped Crude Feed</a:t>
            </a:r>
          </a:p>
        </p:txBody>
      </p:sp>
      <p:pic>
        <p:nvPicPr>
          <p:cNvPr id="6" name="Content Placeholder 5">
            <a:extLst>
              <a:ext uri="{FF2B5EF4-FFF2-40B4-BE49-F238E27FC236}">
                <a16:creationId xmlns:a16="http://schemas.microsoft.com/office/drawing/2014/main" id="{DBAC913E-C0B6-4621-B3BC-1F3651BB9FE5}"/>
              </a:ext>
            </a:extLst>
          </p:cNvPr>
          <p:cNvPicPr>
            <a:picLocks noGrp="1" noChangeAspect="1"/>
          </p:cNvPicPr>
          <p:nvPr>
            <p:ph idx="1"/>
          </p:nvPr>
        </p:nvPicPr>
        <p:blipFill>
          <a:blip r:embed="rId2"/>
          <a:stretch>
            <a:fillRect/>
          </a:stretch>
        </p:blipFill>
        <p:spPr>
          <a:xfrm>
            <a:off x="2095410" y="853551"/>
            <a:ext cx="8001180" cy="5867925"/>
          </a:xfrm>
        </p:spPr>
      </p:pic>
      <p:sp>
        <p:nvSpPr>
          <p:cNvPr id="4" name="Slide Number Placeholder 3">
            <a:extLst>
              <a:ext uri="{FF2B5EF4-FFF2-40B4-BE49-F238E27FC236}">
                <a16:creationId xmlns:a16="http://schemas.microsoft.com/office/drawing/2014/main" id="{F578E8CE-F4CB-4EE0-81FB-060CEB5F6CF7}"/>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1468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F904-CC65-4B9E-8469-D5D908230A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610B71-279A-41FB-BBD8-8E7453648DB0}"/>
              </a:ext>
            </a:extLst>
          </p:cNvPr>
          <p:cNvSpPr>
            <a:spLocks noGrp="1"/>
          </p:cNvSpPr>
          <p:nvPr>
            <p:ph idx="1"/>
          </p:nvPr>
        </p:nvSpPr>
        <p:spPr>
          <a:xfrm>
            <a:off x="1676400" y="1600201"/>
            <a:ext cx="8839200" cy="4525963"/>
          </a:xfrm>
        </p:spPr>
        <p:txBody>
          <a:bodyPr>
            <a:normAutofit/>
          </a:bodyPr>
          <a:lstStyle/>
          <a:p>
            <a:r>
              <a:rPr lang="en-US" sz="2000" b="1" dirty="0">
                <a:solidFill>
                  <a:srgbClr val="0070C0"/>
                </a:solidFill>
                <a:latin typeface="Open Sans"/>
              </a:rPr>
              <a:t>Light cycle oil (LCO</a:t>
            </a:r>
            <a:r>
              <a:rPr lang="en-US" sz="2000" b="1" dirty="0">
                <a:solidFill>
                  <a:srgbClr val="333333"/>
                </a:solidFill>
                <a:latin typeface="Open Sans"/>
              </a:rPr>
              <a:t>) </a:t>
            </a:r>
            <a:r>
              <a:rPr lang="en-US" sz="2000" dirty="0">
                <a:solidFill>
                  <a:srgbClr val="333333"/>
                </a:solidFill>
                <a:latin typeface="Open Sans"/>
              </a:rPr>
              <a:t>is a diesel boiling range product from fluid catalytic cracking units. However, LCO is a poor diesel fuel blending component without further processing. There are various ways of economically upgrading LCO, which include hydrotreating, high pressure hydrocracking for full conversion of LCO into naphtha and a more optimized partial conversion hydrocracking process. The optimized partial conversion hydrocracking process provides an effective and flexible process to process LCO into desired products such as very low </a:t>
            </a:r>
            <a:r>
              <a:rPr lang="en-US" sz="2000" dirty="0" err="1">
                <a:solidFill>
                  <a:srgbClr val="333333"/>
                </a:solidFill>
                <a:latin typeface="Open Sans"/>
              </a:rPr>
              <a:t>sulphur</a:t>
            </a:r>
            <a:r>
              <a:rPr lang="en-US" sz="2000" dirty="0">
                <a:solidFill>
                  <a:srgbClr val="333333"/>
                </a:solidFill>
                <a:latin typeface="Open Sans"/>
              </a:rPr>
              <a:t> diesel and high-octane high-aromatics naphtha. </a:t>
            </a:r>
            <a:r>
              <a:rPr lang="en-US" sz="2000" b="1" dirty="0">
                <a:solidFill>
                  <a:srgbClr val="222222"/>
                </a:solidFill>
                <a:latin typeface="arial" panose="020B0604020202020204" pitchFamily="34" charset="0"/>
              </a:rPr>
              <a:t>Cycle oil</a:t>
            </a:r>
            <a:r>
              <a:rPr lang="en-US" sz="2000" dirty="0">
                <a:solidFill>
                  <a:srgbClr val="222222"/>
                </a:solidFill>
                <a:latin typeface="arial" panose="020B0604020202020204" pitchFamily="34" charset="0"/>
              </a:rPr>
              <a:t> is a </a:t>
            </a:r>
            <a:r>
              <a:rPr lang="en-US" sz="2000" b="1" dirty="0">
                <a:solidFill>
                  <a:srgbClr val="222222"/>
                </a:solidFill>
                <a:latin typeface="arial" panose="020B0604020202020204" pitchFamily="34" charset="0"/>
              </a:rPr>
              <a:t>light</a:t>
            </a:r>
            <a:r>
              <a:rPr lang="en-US" sz="2000" dirty="0">
                <a:solidFill>
                  <a:srgbClr val="222222"/>
                </a:solidFill>
                <a:latin typeface="arial" panose="020B0604020202020204" pitchFamily="34" charset="0"/>
              </a:rPr>
              <a:t> lubricating </a:t>
            </a:r>
            <a:r>
              <a:rPr lang="en-US" sz="2000" b="1" dirty="0">
                <a:solidFill>
                  <a:srgbClr val="222222"/>
                </a:solidFill>
                <a:latin typeface="arial" panose="020B0604020202020204" pitchFamily="34" charset="0"/>
              </a:rPr>
              <a:t>oil</a:t>
            </a:r>
            <a:r>
              <a:rPr lang="en-US" sz="2000" dirty="0">
                <a:solidFill>
                  <a:srgbClr val="222222"/>
                </a:solidFill>
                <a:latin typeface="arial" panose="020B0604020202020204" pitchFamily="34" charset="0"/>
              </a:rPr>
              <a:t> suited for use on bicycles and similar devices.</a:t>
            </a:r>
          </a:p>
          <a:p>
            <a:r>
              <a:rPr lang="en-US" sz="2000" b="1" dirty="0">
                <a:solidFill>
                  <a:srgbClr val="0070C0"/>
                </a:solidFill>
                <a:latin typeface="arial" panose="020B0604020202020204" pitchFamily="34" charset="0"/>
              </a:rPr>
              <a:t>Decant oil</a:t>
            </a:r>
            <a:r>
              <a:rPr lang="en-US" sz="2000" dirty="0">
                <a:solidFill>
                  <a:srgbClr val="222222"/>
                </a:solidFill>
                <a:latin typeface="arial" panose="020B0604020202020204" pitchFamily="34" charset="0"/>
              </a:rPr>
              <a:t> is a high-boiling cat cracked aromatic process </a:t>
            </a:r>
            <a:r>
              <a:rPr lang="en-US" sz="2000" b="1" dirty="0">
                <a:solidFill>
                  <a:srgbClr val="222222"/>
                </a:solidFill>
                <a:latin typeface="arial" panose="020B0604020202020204" pitchFamily="34" charset="0"/>
              </a:rPr>
              <a:t>oil</a:t>
            </a:r>
            <a:r>
              <a:rPr lang="en-US" sz="2000" dirty="0">
                <a:solidFill>
                  <a:srgbClr val="222222"/>
                </a:solidFill>
                <a:latin typeface="arial" panose="020B0604020202020204" pitchFamily="34" charset="0"/>
              </a:rPr>
              <a:t> used in the manufacture of carbon black, burning fuel or in the blending of heavy fuel </a:t>
            </a:r>
            <a:r>
              <a:rPr lang="en-US" sz="2000" b="1" dirty="0">
                <a:solidFill>
                  <a:srgbClr val="222222"/>
                </a:solidFill>
                <a:latin typeface="arial" panose="020B0604020202020204" pitchFamily="34" charset="0"/>
              </a:rPr>
              <a:t>oils</a:t>
            </a:r>
            <a:r>
              <a:rPr lang="en-US" sz="2000" dirty="0">
                <a:solidFill>
                  <a:srgbClr val="222222"/>
                </a:solidFill>
                <a:latin typeface="arial" panose="020B0604020202020204" pitchFamily="34" charset="0"/>
              </a:rPr>
              <a:t> (bunker fuel </a:t>
            </a:r>
            <a:r>
              <a:rPr lang="en-US" sz="2000" b="1" dirty="0">
                <a:solidFill>
                  <a:srgbClr val="222222"/>
                </a:solidFill>
                <a:latin typeface="arial" panose="020B0604020202020204" pitchFamily="34" charset="0"/>
              </a:rPr>
              <a:t>oil</a:t>
            </a:r>
            <a:r>
              <a:rPr lang="en-US" sz="2000" dirty="0">
                <a:solidFill>
                  <a:srgbClr val="222222"/>
                </a:solidFill>
                <a:latin typeface="arial" panose="020B0604020202020204" pitchFamily="34" charset="0"/>
              </a:rPr>
              <a:t>).</a:t>
            </a:r>
            <a:endParaRPr lang="en-US" sz="2000" dirty="0"/>
          </a:p>
        </p:txBody>
      </p:sp>
      <p:sp>
        <p:nvSpPr>
          <p:cNvPr id="4" name="Slide Number Placeholder 3">
            <a:extLst>
              <a:ext uri="{FF2B5EF4-FFF2-40B4-BE49-F238E27FC236}">
                <a16:creationId xmlns:a16="http://schemas.microsoft.com/office/drawing/2014/main" id="{348714EA-9A9D-4789-9FEA-627FA78BCAA7}"/>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7816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C676-0038-4685-8183-A4FF9687430B}"/>
              </a:ext>
            </a:extLst>
          </p:cNvPr>
          <p:cNvSpPr>
            <a:spLocks noGrp="1"/>
          </p:cNvSpPr>
          <p:nvPr>
            <p:ph type="title"/>
          </p:nvPr>
        </p:nvSpPr>
        <p:spPr>
          <a:xfrm>
            <a:off x="1528916" y="-120151"/>
            <a:ext cx="8229600" cy="653549"/>
          </a:xfrm>
        </p:spPr>
        <p:txBody>
          <a:bodyPr>
            <a:normAutofit/>
          </a:bodyPr>
          <a:lstStyle/>
          <a:p>
            <a:pPr algn="l"/>
            <a:r>
              <a:rPr lang="en-US" sz="3600" dirty="0">
                <a:solidFill>
                  <a:srgbClr val="00B050"/>
                </a:solidFill>
              </a:rPr>
              <a:t>Intro…..</a:t>
            </a:r>
          </a:p>
        </p:txBody>
      </p:sp>
      <p:sp>
        <p:nvSpPr>
          <p:cNvPr id="3" name="Content Placeholder 2">
            <a:extLst>
              <a:ext uri="{FF2B5EF4-FFF2-40B4-BE49-F238E27FC236}">
                <a16:creationId xmlns:a16="http://schemas.microsoft.com/office/drawing/2014/main" id="{5CCB5977-52F0-409F-8B51-FF685A3F0BC0}"/>
              </a:ext>
            </a:extLst>
          </p:cNvPr>
          <p:cNvSpPr>
            <a:spLocks noGrp="1"/>
          </p:cNvSpPr>
          <p:nvPr>
            <p:ph idx="1"/>
          </p:nvPr>
        </p:nvSpPr>
        <p:spPr>
          <a:xfrm>
            <a:off x="1524000" y="533400"/>
            <a:ext cx="9144000" cy="6188075"/>
          </a:xfrm>
        </p:spPr>
        <p:txBody>
          <a:bodyPr>
            <a:noAutofit/>
          </a:bodyPr>
          <a:lstStyle/>
          <a:p>
            <a:pPr algn="just"/>
            <a:r>
              <a:rPr lang="en-US" sz="1700" dirty="0">
                <a:solidFill>
                  <a:srgbClr val="231F20"/>
                </a:solidFill>
                <a:cs typeface="Times New Roman" panose="02020603050405020304" pitchFamily="18" charset="0"/>
              </a:rPr>
              <a:t>The hot oil feed is contacted with the catalyst in either the feed riser line or the reactor. As the cracking reaction progresses, the catalyst is progressively deactivated by the formation of coke on the surface of the catalyst. The catalyst and hydrocarbon vapors are separated mechanically, and oil remaining on the catalyst is removed by steam stripping before the catalyst enters the regenerator (620-845°C). The oil vapors are taken overhead to a fractionation tower for separation into streams having the desired boiling ranges. </a:t>
            </a:r>
          </a:p>
          <a:p>
            <a:pPr algn="just"/>
            <a:r>
              <a:rPr lang="en-US" sz="1700" dirty="0">
                <a:solidFill>
                  <a:srgbClr val="231F20"/>
                </a:solidFill>
                <a:cs typeface="Times New Roman" panose="02020603050405020304" pitchFamily="18" charset="0"/>
              </a:rPr>
              <a:t>The spent catalyst flows into the regenerator and is reactivated by burning off the coke deposits with air. Regenerator temperatures are carefully controlled to prevent catalyst deactivation by overheating and to provide the desired amount of carbon burn-off. This is done by controlling the air flow to give a desired CO</a:t>
            </a:r>
            <a:r>
              <a:rPr lang="en-US" sz="1700" baseline="-25000" dirty="0">
                <a:solidFill>
                  <a:srgbClr val="231F20"/>
                </a:solidFill>
                <a:cs typeface="Times New Roman" panose="02020603050405020304" pitchFamily="18" charset="0"/>
              </a:rPr>
              <a:t>2</a:t>
            </a:r>
            <a:r>
              <a:rPr lang="en-US" sz="1700" dirty="0">
                <a:solidFill>
                  <a:srgbClr val="231F20"/>
                </a:solidFill>
                <a:cs typeface="Times New Roman" panose="02020603050405020304" pitchFamily="18" charset="0"/>
              </a:rPr>
              <a:t>/CO ratio in the exit flue gases or the desired temperature in the regenerator.</a:t>
            </a:r>
          </a:p>
          <a:p>
            <a:pPr algn="just"/>
            <a:r>
              <a:rPr lang="en-US" sz="1700" dirty="0">
                <a:solidFill>
                  <a:srgbClr val="231F20"/>
                </a:solidFill>
                <a:cs typeface="Times New Roman" panose="02020603050405020304" pitchFamily="18" charset="0"/>
              </a:rPr>
              <a:t>The flue gas and catalyst are separated by cyclone separators and electrostatic precipitators. The catalyst in some units is steam-stripped as it leaves the regenerator to remove adsorbed oxygen before the catalyst is contacted with the oil feed.</a:t>
            </a:r>
            <a:r>
              <a:rPr lang="en-US" sz="1700" dirty="0">
                <a:cs typeface="Times New Roman" panose="02020603050405020304" pitchFamily="18" charset="0"/>
              </a:rPr>
              <a:t> </a:t>
            </a:r>
          </a:p>
          <a:p>
            <a:r>
              <a:rPr lang="en-US" sz="1700" dirty="0">
                <a:cs typeface="Times New Roman" panose="02020603050405020304" pitchFamily="18" charset="0"/>
              </a:rPr>
              <a:t>The fluidized catalyst is circulated continuously between the reaction zone and the regeneration zone and acts as a vehicle to transfer heat from the regenerator to the oil feed and reactor. Two basic types of FCC units in use today are the ‘‘side-by-side’’ type, where the reactor and regenerator are separate vessels adjacent to each other, and the </a:t>
            </a:r>
            <a:r>
              <a:rPr lang="en-US" sz="1700" dirty="0" err="1">
                <a:cs typeface="Times New Roman" panose="02020603050405020304" pitchFamily="18" charset="0"/>
              </a:rPr>
              <a:t>Orthoflow</a:t>
            </a:r>
            <a:r>
              <a:rPr lang="en-US" sz="1700" dirty="0">
                <a:cs typeface="Times New Roman" panose="02020603050405020304" pitchFamily="18" charset="0"/>
              </a:rPr>
              <a:t>, or stacked type, where the reactor is mounted on top of the regenerator.</a:t>
            </a:r>
            <a:endParaRPr lang="en-US" sz="1700" dirty="0">
              <a:solidFill>
                <a:srgbClr val="231F20"/>
              </a:solidFill>
              <a:cs typeface="Times New Roman" panose="02020603050405020304" pitchFamily="18" charset="0"/>
            </a:endParaRPr>
          </a:p>
          <a:p>
            <a:r>
              <a:rPr lang="en-US" sz="1700" dirty="0">
                <a:cs typeface="Times New Roman" panose="02020603050405020304" pitchFamily="18" charset="0"/>
              </a:rPr>
              <a:t>Until about 1965, most units were designed with a discrete dense-phase fluidized-catalyst bed in the reactor vessel. It was assumed most of the cracking occurred in the reactor bed. </a:t>
            </a:r>
            <a:r>
              <a:rPr lang="en-US" sz="1700" u="sng" dirty="0">
                <a:cs typeface="Times New Roman" panose="02020603050405020304" pitchFamily="18" charset="0"/>
              </a:rPr>
              <a:t>But observation </a:t>
            </a:r>
            <a:r>
              <a:rPr lang="en-US" sz="1700" dirty="0">
                <a:cs typeface="Times New Roman" panose="02020603050405020304" pitchFamily="18" charset="0"/>
              </a:rPr>
              <a:t>shows cracking occurred in the riser feeding the reactor because the catalyst activity and temperature were at their highest.</a:t>
            </a:r>
            <a:br>
              <a:rPr lang="en-US" sz="1700" dirty="0">
                <a:cs typeface="Times New Roman" panose="02020603050405020304" pitchFamily="18" charset="0"/>
              </a:rPr>
            </a:br>
            <a:endParaRPr lang="en-US" sz="17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F01D156-58AE-4EEA-B903-F9EF26C1A985}"/>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53442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B128-C705-45A0-89A6-EAE31BC29814}"/>
              </a:ext>
            </a:extLst>
          </p:cNvPr>
          <p:cNvSpPr>
            <a:spLocks noGrp="1"/>
          </p:cNvSpPr>
          <p:nvPr>
            <p:ph type="title"/>
          </p:nvPr>
        </p:nvSpPr>
        <p:spPr>
          <a:xfrm>
            <a:off x="1524000" y="274639"/>
            <a:ext cx="9144000" cy="457199"/>
          </a:xfrm>
        </p:spPr>
        <p:txBody>
          <a:bodyPr>
            <a:noAutofit/>
          </a:bodyPr>
          <a:lstStyle/>
          <a:p>
            <a:r>
              <a:rPr lang="en-US" sz="3200" dirty="0">
                <a:solidFill>
                  <a:srgbClr val="00B0F0"/>
                </a:solidFill>
              </a:rPr>
              <a:t>Older fluid catalytic-cracking (FCC) unit configurations</a:t>
            </a:r>
          </a:p>
        </p:txBody>
      </p:sp>
      <p:sp>
        <p:nvSpPr>
          <p:cNvPr id="4" name="Slide Number Placeholder 3">
            <a:extLst>
              <a:ext uri="{FF2B5EF4-FFF2-40B4-BE49-F238E27FC236}">
                <a16:creationId xmlns:a16="http://schemas.microsoft.com/office/drawing/2014/main" id="{63CDEAD3-3521-4F2C-BAD3-D6B7C7E3DD57}"/>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6" name="Picture 5">
            <a:extLst>
              <a:ext uri="{FF2B5EF4-FFF2-40B4-BE49-F238E27FC236}">
                <a16:creationId xmlns:a16="http://schemas.microsoft.com/office/drawing/2014/main" id="{E17EA644-F281-43DC-B7BB-BFB3D3CA40F8}"/>
              </a:ext>
            </a:extLst>
          </p:cNvPr>
          <p:cNvPicPr>
            <a:picLocks noChangeAspect="1"/>
          </p:cNvPicPr>
          <p:nvPr/>
        </p:nvPicPr>
        <p:blipFill>
          <a:blip r:embed="rId2"/>
          <a:stretch>
            <a:fillRect/>
          </a:stretch>
        </p:blipFill>
        <p:spPr>
          <a:xfrm>
            <a:off x="1524000" y="997203"/>
            <a:ext cx="8765718" cy="5736305"/>
          </a:xfrm>
          <a:prstGeom prst="rect">
            <a:avLst/>
          </a:prstGeom>
        </p:spPr>
      </p:pic>
    </p:spTree>
    <p:extLst>
      <p:ext uri="{BB962C8B-B14F-4D97-AF65-F5344CB8AC3E}">
        <p14:creationId xmlns:p14="http://schemas.microsoft.com/office/powerpoint/2010/main" val="382703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1998-C16B-4CE1-A997-3FB634E600E7}"/>
              </a:ext>
            </a:extLst>
          </p:cNvPr>
          <p:cNvSpPr>
            <a:spLocks noGrp="1"/>
          </p:cNvSpPr>
          <p:nvPr>
            <p:ph type="title"/>
          </p:nvPr>
        </p:nvSpPr>
        <p:spPr>
          <a:xfrm>
            <a:off x="1491916" y="136525"/>
            <a:ext cx="9144000" cy="563562"/>
          </a:xfrm>
        </p:spPr>
        <p:txBody>
          <a:bodyPr>
            <a:noAutofit/>
          </a:bodyPr>
          <a:lstStyle/>
          <a:p>
            <a:r>
              <a:rPr lang="en-US" sz="3200" dirty="0">
                <a:solidFill>
                  <a:srgbClr val="00B0F0"/>
                </a:solidFill>
              </a:rPr>
              <a:t>Older fluid catalytic-cracking (FCC) unit configurations</a:t>
            </a:r>
          </a:p>
        </p:txBody>
      </p:sp>
      <p:pic>
        <p:nvPicPr>
          <p:cNvPr id="6" name="Content Placeholder 5">
            <a:extLst>
              <a:ext uri="{FF2B5EF4-FFF2-40B4-BE49-F238E27FC236}">
                <a16:creationId xmlns:a16="http://schemas.microsoft.com/office/drawing/2014/main" id="{F9DAD1DA-7C3F-4CB1-A7E5-13A01C5F4CD6}"/>
              </a:ext>
            </a:extLst>
          </p:cNvPr>
          <p:cNvPicPr>
            <a:picLocks noGrp="1" noChangeAspect="1"/>
          </p:cNvPicPr>
          <p:nvPr>
            <p:ph idx="1"/>
          </p:nvPr>
        </p:nvPicPr>
        <p:blipFill>
          <a:blip r:embed="rId2"/>
          <a:stretch>
            <a:fillRect/>
          </a:stretch>
        </p:blipFill>
        <p:spPr>
          <a:xfrm>
            <a:off x="1752600" y="1302026"/>
            <a:ext cx="8763000" cy="5555975"/>
          </a:xfrm>
        </p:spPr>
      </p:pic>
      <p:sp>
        <p:nvSpPr>
          <p:cNvPr id="4" name="Slide Number Placeholder 3">
            <a:extLst>
              <a:ext uri="{FF2B5EF4-FFF2-40B4-BE49-F238E27FC236}">
                <a16:creationId xmlns:a16="http://schemas.microsoft.com/office/drawing/2014/main" id="{120ED009-0816-42D7-88A1-EC2C3AE09DA1}"/>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1415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5257-7A6D-4520-97F6-3389F9987571}"/>
              </a:ext>
            </a:extLst>
          </p:cNvPr>
          <p:cNvSpPr>
            <a:spLocks noGrp="1"/>
          </p:cNvSpPr>
          <p:nvPr>
            <p:ph type="title"/>
          </p:nvPr>
        </p:nvSpPr>
        <p:spPr>
          <a:xfrm>
            <a:off x="1676400" y="0"/>
            <a:ext cx="8534400" cy="762000"/>
          </a:xfrm>
        </p:spPr>
        <p:txBody>
          <a:bodyPr>
            <a:noAutofit/>
          </a:bodyPr>
          <a:lstStyle/>
          <a:p>
            <a:r>
              <a:rPr lang="en-US" sz="3600" dirty="0">
                <a:solidFill>
                  <a:srgbClr val="00B0F0"/>
                </a:solidFill>
              </a:rPr>
              <a:t>Process description</a:t>
            </a:r>
            <a:r>
              <a:rPr lang="en-US" sz="3600" dirty="0"/>
              <a:t>-</a:t>
            </a:r>
            <a:r>
              <a:rPr lang="en-US" sz="3600" dirty="0">
                <a:solidFill>
                  <a:srgbClr val="00A44A"/>
                </a:solidFill>
              </a:rPr>
              <a:t>CATALYTIC CRACKING</a:t>
            </a:r>
          </a:p>
        </p:txBody>
      </p:sp>
      <p:sp>
        <p:nvSpPr>
          <p:cNvPr id="3" name="Content Placeholder 2">
            <a:extLst>
              <a:ext uri="{FF2B5EF4-FFF2-40B4-BE49-F238E27FC236}">
                <a16:creationId xmlns:a16="http://schemas.microsoft.com/office/drawing/2014/main" id="{BBBCD931-37A2-4606-BEFA-6C7CCD433CDC}"/>
              </a:ext>
            </a:extLst>
          </p:cNvPr>
          <p:cNvSpPr>
            <a:spLocks noGrp="1"/>
          </p:cNvSpPr>
          <p:nvPr>
            <p:ph idx="1"/>
          </p:nvPr>
        </p:nvSpPr>
        <p:spPr>
          <a:xfrm>
            <a:off x="1524000" y="762000"/>
            <a:ext cx="9144000" cy="6096000"/>
          </a:xfrm>
        </p:spPr>
        <p:txBody>
          <a:bodyPr>
            <a:normAutofit lnSpcReduction="10000"/>
          </a:bodyPr>
          <a:lstStyle/>
          <a:p>
            <a:r>
              <a:rPr lang="en-US" sz="1800" dirty="0"/>
              <a:t>The fresh feed is preheated in heat exchanger and then heated up to about 390°C in a fired heater. The heavy cycle oil and slurry decant oil from the fractionator are mixed with the preheated feed before it enters the riser of the reactor. The hot regenerated catalyst(  ̴600 °C) from regenerator mixes with combined feed stream at the bottom of the riser. The hydrocarbons are vaporized and begins to crack at the riser. The catalyst and vapors rise as a dilute phase to the reactor. The catalyst rate is adjusted by a slide valve to give desired reactor temperature. Disengage of the catalyst takes place in the reactor as the vapor rise and leave the reactor through cyclone separator. </a:t>
            </a:r>
          </a:p>
          <a:p>
            <a:r>
              <a:rPr lang="en-US" sz="1800" dirty="0"/>
              <a:t>Cracking of the hydrocarbons produces coke which is deposited on the catalyst. Coke consists of hydrocarbons with a very low hydrogen to carbon ratio (6-8 </a:t>
            </a:r>
            <a:r>
              <a:rPr lang="en-US" sz="1800" dirty="0" err="1"/>
              <a:t>wt</a:t>
            </a:r>
            <a:r>
              <a:rPr lang="en-US" sz="1800" dirty="0"/>
              <a:t>% hydrogen. This spent catalyst in then subjected to steam stripping for removing the light hydrocarbon deposited on the catalyst surface. The spent catalyst containing coke is then sent to a regenerator through a slide valve which controls the catalyst inventory in the reactor. The catalyst is continuously regenerated in the regenerator by combusting the coke deposited on catalyst. The heat produced on combustion supplies the energy necessary for balancing the heat required to operate the reactor. Flue gas exists the regenerator through cyclone that separates the fine catalyst from gas. It contains considerable energy in the form of sensible heat and carbon monoxide. Waste heat boiler can utilize the heat in flue gases and produce steam.</a:t>
            </a:r>
          </a:p>
          <a:p>
            <a:r>
              <a:rPr lang="en-US" sz="1800" dirty="0"/>
              <a:t>Hydrocarbon vapors leaving the reactor at temperature 480-540 °C  are sent to the main fractionator. The products withdrawn as gas (light gas  and olefin), gasoline, light and heavy cycle oil, and slurry decant oil.</a:t>
            </a:r>
          </a:p>
          <a:p>
            <a:r>
              <a:rPr lang="en-US" sz="1800" dirty="0"/>
              <a:t>Some part of the heavy cycle oil and slurry oil are recycled with fresh feed to the reactor for further cracking.</a:t>
            </a:r>
          </a:p>
        </p:txBody>
      </p:sp>
      <p:sp>
        <p:nvSpPr>
          <p:cNvPr id="4" name="Slide Number Placeholder 3">
            <a:extLst>
              <a:ext uri="{FF2B5EF4-FFF2-40B4-BE49-F238E27FC236}">
                <a16:creationId xmlns:a16="http://schemas.microsoft.com/office/drawing/2014/main" id="{E5DA186D-A6BF-491D-9F5A-BB15AC639762}"/>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440202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2958</Words>
  <Application>Microsoft Office PowerPoint</Application>
  <PresentationFormat>Widescreen</PresentationFormat>
  <Paragraphs>148</Paragraphs>
  <Slides>36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Aptos</vt:lpstr>
      <vt:lpstr>Aptos Display</vt:lpstr>
      <vt:lpstr>Arial</vt:lpstr>
      <vt:lpstr>Arial</vt:lpstr>
      <vt:lpstr>Calibri</vt:lpstr>
      <vt:lpstr>Courier New</vt:lpstr>
      <vt:lpstr>Helvetica</vt:lpstr>
      <vt:lpstr>Helvetica-Bold</vt:lpstr>
      <vt:lpstr>Open Sans</vt:lpstr>
      <vt:lpstr>Times New Roman</vt:lpstr>
      <vt:lpstr>Times-Roman</vt:lpstr>
      <vt:lpstr>Wingdings</vt:lpstr>
      <vt:lpstr>Office Theme</vt:lpstr>
      <vt:lpstr>CL321 PRE  Module 4 </vt:lpstr>
      <vt:lpstr>CATALYTIC CRACKING</vt:lpstr>
      <vt:lpstr>Introduction </vt:lpstr>
      <vt:lpstr>Thermal Versus Catalytic Cracking Yields on Similar Topped Crude Feed</vt:lpstr>
      <vt:lpstr>PowerPoint Presentation</vt:lpstr>
      <vt:lpstr>Intro…..</vt:lpstr>
      <vt:lpstr>Older fluid catalytic-cracking (FCC) unit configurations</vt:lpstr>
      <vt:lpstr>Older fluid catalytic-cracking (FCC) unit configurations</vt:lpstr>
      <vt:lpstr>Process description-CATALYTIC CRACKING</vt:lpstr>
      <vt:lpstr>FCC PFD</vt:lpstr>
      <vt:lpstr>FCC</vt:lpstr>
      <vt:lpstr>CRACKING REACTIONS</vt:lpstr>
      <vt:lpstr>CRACKING REACTIONS</vt:lpstr>
      <vt:lpstr>CRACKING CATALYSTS</vt:lpstr>
      <vt:lpstr>Zeolite catalyst</vt:lpstr>
      <vt:lpstr>Zeolite catalyst used in FCC process</vt:lpstr>
      <vt:lpstr>Comparison of Amorphous and Zeolite Catalysts</vt:lpstr>
      <vt:lpstr>Catalyst poison</vt:lpstr>
      <vt:lpstr>PROCESS VARIABLES</vt:lpstr>
      <vt:lpstr>PowerPoint Presentation</vt:lpstr>
      <vt:lpstr>FCC- process condition and gasoline yield</vt:lpstr>
      <vt:lpstr>PowerPoint Presentation</vt:lpstr>
      <vt:lpstr>PowerPoint Presentation</vt:lpstr>
      <vt:lpstr>Catalytic Hydrocracking</vt:lpstr>
      <vt:lpstr>Typical Hydrocracker Feedstocks </vt:lpstr>
      <vt:lpstr>HYDROCRACKING REACTIONS </vt:lpstr>
      <vt:lpstr>PowerPoint Presentation</vt:lpstr>
      <vt:lpstr>FEED PREPARATION</vt:lpstr>
      <vt:lpstr>Hydrocracking processes developed </vt:lpstr>
      <vt:lpstr>Process description</vt:lpstr>
      <vt:lpstr>PowerPoint Presentation</vt:lpstr>
      <vt:lpstr>PowerPoint Presentation</vt:lpstr>
      <vt:lpstr>GOFining hydrocraking-PFD</vt:lpstr>
      <vt:lpstr>Catalyst</vt:lpstr>
      <vt:lpstr>Hydrocracking Yields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2026-03-10T12:02:59Z</dcterms:created>
  <dcterms:modified xsi:type="dcterms:W3CDTF">2026-03-10T12:03:51Z</dcterms:modified>
</cp:coreProperties>
</file>