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61" r:id="rId2"/>
    <p:sldId id="563" r:id="rId3"/>
    <p:sldId id="571" r:id="rId4"/>
    <p:sldId id="569" r:id="rId5"/>
    <p:sldId id="568" r:id="rId6"/>
    <p:sldId id="573" r:id="rId7"/>
    <p:sldId id="574" r:id="rId8"/>
    <p:sldId id="575" r:id="rId9"/>
    <p:sldId id="576" r:id="rId10"/>
    <p:sldId id="749" r:id="rId11"/>
    <p:sldId id="577" r:id="rId12"/>
    <p:sldId id="578" r:id="rId13"/>
    <p:sldId id="579" r:id="rId14"/>
    <p:sldId id="589" r:id="rId15"/>
    <p:sldId id="590" r:id="rId16"/>
    <p:sldId id="591" r:id="rId17"/>
    <p:sldId id="580" r:id="rId18"/>
    <p:sldId id="581" r:id="rId19"/>
    <p:sldId id="582" r:id="rId20"/>
    <p:sldId id="583" r:id="rId21"/>
    <p:sldId id="584" r:id="rId22"/>
    <p:sldId id="585" r:id="rId23"/>
    <p:sldId id="586" r:id="rId24"/>
    <p:sldId id="587" r:id="rId25"/>
    <p:sldId id="588" r:id="rId26"/>
    <p:sldId id="592" r:id="rId27"/>
    <p:sldId id="593" r:id="rId28"/>
    <p:sldId id="594" r:id="rId29"/>
    <p:sldId id="597" r:id="rId30"/>
    <p:sldId id="598" r:id="rId31"/>
    <p:sldId id="595" r:id="rId32"/>
    <p:sldId id="596" r:id="rId33"/>
    <p:sldId id="599" r:id="rId34"/>
    <p:sldId id="391" r:id="rId35"/>
    <p:sldId id="303" r:id="rId36"/>
    <p:sldId id="766" r:id="rId37"/>
    <p:sldId id="304" r:id="rId38"/>
    <p:sldId id="305" r:id="rId39"/>
    <p:sldId id="306" r:id="rId40"/>
    <p:sldId id="307" r:id="rId41"/>
    <p:sldId id="767" r:id="rId42"/>
    <p:sldId id="768" r:id="rId43"/>
    <p:sldId id="25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82F8-2D98-2911-72FD-166CEF6ACD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8BFB6BF-8453-E958-7807-20FCD63025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5FFBB8D-00FB-4868-F0C2-41B8942C2BC8}"/>
              </a:ext>
            </a:extLst>
          </p:cNvPr>
          <p:cNvSpPr>
            <a:spLocks noGrp="1"/>
          </p:cNvSpPr>
          <p:nvPr>
            <p:ph type="dt" sz="half" idx="10"/>
          </p:nvPr>
        </p:nvSpPr>
        <p:spPr/>
        <p:txBody>
          <a:bodyPr/>
          <a:lstStyle/>
          <a:p>
            <a:fld id="{E7E6828D-C9FE-4DB1-BD15-85E4B62D7029}" type="datetimeFigureOut">
              <a:rPr lang="en-IN" smtClean="0"/>
              <a:t>10-03-2026</a:t>
            </a:fld>
            <a:endParaRPr lang="en-IN"/>
          </a:p>
        </p:txBody>
      </p:sp>
      <p:sp>
        <p:nvSpPr>
          <p:cNvPr id="5" name="Footer Placeholder 4">
            <a:extLst>
              <a:ext uri="{FF2B5EF4-FFF2-40B4-BE49-F238E27FC236}">
                <a16:creationId xmlns:a16="http://schemas.microsoft.com/office/drawing/2014/main" id="{DBE18DDA-9C79-EEFE-9913-F6F0DE1EC81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D8A95C4-3284-27B1-4EE7-24437C15BEB2}"/>
              </a:ext>
            </a:extLst>
          </p:cNvPr>
          <p:cNvSpPr>
            <a:spLocks noGrp="1"/>
          </p:cNvSpPr>
          <p:nvPr>
            <p:ph type="sldNum" sz="quarter" idx="12"/>
          </p:nvPr>
        </p:nvSpPr>
        <p:spPr/>
        <p:txBody>
          <a:bodyPr/>
          <a:lstStyle/>
          <a:p>
            <a:fld id="{66DCE600-1AC0-4495-B392-AFFEAEDB4CA5}" type="slidenum">
              <a:rPr lang="en-IN" smtClean="0"/>
              <a:t>‹#›</a:t>
            </a:fld>
            <a:endParaRPr lang="en-IN"/>
          </a:p>
        </p:txBody>
      </p:sp>
    </p:spTree>
    <p:extLst>
      <p:ext uri="{BB962C8B-B14F-4D97-AF65-F5344CB8AC3E}">
        <p14:creationId xmlns:p14="http://schemas.microsoft.com/office/powerpoint/2010/main" val="1455674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12AB0-E364-9BF5-E4E0-B1FB1A48B29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8ABD08B-EBC5-10B4-53D5-C550F581F9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261D125-81BB-07A9-7547-4A32AB2DA438}"/>
              </a:ext>
            </a:extLst>
          </p:cNvPr>
          <p:cNvSpPr>
            <a:spLocks noGrp="1"/>
          </p:cNvSpPr>
          <p:nvPr>
            <p:ph type="dt" sz="half" idx="10"/>
          </p:nvPr>
        </p:nvSpPr>
        <p:spPr/>
        <p:txBody>
          <a:bodyPr/>
          <a:lstStyle/>
          <a:p>
            <a:fld id="{E7E6828D-C9FE-4DB1-BD15-85E4B62D7029}" type="datetimeFigureOut">
              <a:rPr lang="en-IN" smtClean="0"/>
              <a:t>10-03-2026</a:t>
            </a:fld>
            <a:endParaRPr lang="en-IN"/>
          </a:p>
        </p:txBody>
      </p:sp>
      <p:sp>
        <p:nvSpPr>
          <p:cNvPr id="5" name="Footer Placeholder 4">
            <a:extLst>
              <a:ext uri="{FF2B5EF4-FFF2-40B4-BE49-F238E27FC236}">
                <a16:creationId xmlns:a16="http://schemas.microsoft.com/office/drawing/2014/main" id="{FBAF3A94-248F-CA05-763C-D18FF6DBE68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D170539-4609-9E57-C8F0-CB5C1AA3CDAA}"/>
              </a:ext>
            </a:extLst>
          </p:cNvPr>
          <p:cNvSpPr>
            <a:spLocks noGrp="1"/>
          </p:cNvSpPr>
          <p:nvPr>
            <p:ph type="sldNum" sz="quarter" idx="12"/>
          </p:nvPr>
        </p:nvSpPr>
        <p:spPr/>
        <p:txBody>
          <a:bodyPr/>
          <a:lstStyle/>
          <a:p>
            <a:fld id="{66DCE600-1AC0-4495-B392-AFFEAEDB4CA5}" type="slidenum">
              <a:rPr lang="en-IN" smtClean="0"/>
              <a:t>‹#›</a:t>
            </a:fld>
            <a:endParaRPr lang="en-IN"/>
          </a:p>
        </p:txBody>
      </p:sp>
    </p:spTree>
    <p:extLst>
      <p:ext uri="{BB962C8B-B14F-4D97-AF65-F5344CB8AC3E}">
        <p14:creationId xmlns:p14="http://schemas.microsoft.com/office/powerpoint/2010/main" val="362516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563FF-3C0E-5655-1479-AC02EDD47B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CE6CDF5-28D6-204E-7C8E-39E89E6916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45061ED-322E-2A0E-3D89-5860EAA19FBB}"/>
              </a:ext>
            </a:extLst>
          </p:cNvPr>
          <p:cNvSpPr>
            <a:spLocks noGrp="1"/>
          </p:cNvSpPr>
          <p:nvPr>
            <p:ph type="dt" sz="half" idx="10"/>
          </p:nvPr>
        </p:nvSpPr>
        <p:spPr/>
        <p:txBody>
          <a:bodyPr/>
          <a:lstStyle/>
          <a:p>
            <a:fld id="{E7E6828D-C9FE-4DB1-BD15-85E4B62D7029}" type="datetimeFigureOut">
              <a:rPr lang="en-IN" smtClean="0"/>
              <a:t>10-03-2026</a:t>
            </a:fld>
            <a:endParaRPr lang="en-IN"/>
          </a:p>
        </p:txBody>
      </p:sp>
      <p:sp>
        <p:nvSpPr>
          <p:cNvPr id="5" name="Footer Placeholder 4">
            <a:extLst>
              <a:ext uri="{FF2B5EF4-FFF2-40B4-BE49-F238E27FC236}">
                <a16:creationId xmlns:a16="http://schemas.microsoft.com/office/drawing/2014/main" id="{F4B5C9F4-5F52-9AE7-92C0-4C31191F634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F0FFB9A-3076-12E9-91C9-C63463E2984F}"/>
              </a:ext>
            </a:extLst>
          </p:cNvPr>
          <p:cNvSpPr>
            <a:spLocks noGrp="1"/>
          </p:cNvSpPr>
          <p:nvPr>
            <p:ph type="sldNum" sz="quarter" idx="12"/>
          </p:nvPr>
        </p:nvSpPr>
        <p:spPr/>
        <p:txBody>
          <a:bodyPr/>
          <a:lstStyle/>
          <a:p>
            <a:fld id="{66DCE600-1AC0-4495-B392-AFFEAEDB4CA5}" type="slidenum">
              <a:rPr lang="en-IN" smtClean="0"/>
              <a:t>‹#›</a:t>
            </a:fld>
            <a:endParaRPr lang="en-IN"/>
          </a:p>
        </p:txBody>
      </p:sp>
    </p:spTree>
    <p:extLst>
      <p:ext uri="{BB962C8B-B14F-4D97-AF65-F5344CB8AC3E}">
        <p14:creationId xmlns:p14="http://schemas.microsoft.com/office/powerpoint/2010/main" val="331487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7465-B241-F01F-A01E-03397A5DA92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FE43E66-7F53-805E-F82C-012BB0855A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05FE290-98C6-C9C6-ACC4-361F86CD04D8}"/>
              </a:ext>
            </a:extLst>
          </p:cNvPr>
          <p:cNvSpPr>
            <a:spLocks noGrp="1"/>
          </p:cNvSpPr>
          <p:nvPr>
            <p:ph type="dt" sz="half" idx="10"/>
          </p:nvPr>
        </p:nvSpPr>
        <p:spPr/>
        <p:txBody>
          <a:bodyPr/>
          <a:lstStyle/>
          <a:p>
            <a:fld id="{E7E6828D-C9FE-4DB1-BD15-85E4B62D7029}" type="datetimeFigureOut">
              <a:rPr lang="en-IN" smtClean="0"/>
              <a:t>10-03-2026</a:t>
            </a:fld>
            <a:endParaRPr lang="en-IN"/>
          </a:p>
        </p:txBody>
      </p:sp>
      <p:sp>
        <p:nvSpPr>
          <p:cNvPr id="5" name="Footer Placeholder 4">
            <a:extLst>
              <a:ext uri="{FF2B5EF4-FFF2-40B4-BE49-F238E27FC236}">
                <a16:creationId xmlns:a16="http://schemas.microsoft.com/office/drawing/2014/main" id="{DE703339-9F63-19A0-5096-2FD0C58CE9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7638944-1E52-7EB9-A73B-D3A405725BB3}"/>
              </a:ext>
            </a:extLst>
          </p:cNvPr>
          <p:cNvSpPr>
            <a:spLocks noGrp="1"/>
          </p:cNvSpPr>
          <p:nvPr>
            <p:ph type="sldNum" sz="quarter" idx="12"/>
          </p:nvPr>
        </p:nvSpPr>
        <p:spPr/>
        <p:txBody>
          <a:bodyPr/>
          <a:lstStyle/>
          <a:p>
            <a:fld id="{66DCE600-1AC0-4495-B392-AFFEAEDB4CA5}" type="slidenum">
              <a:rPr lang="en-IN" smtClean="0"/>
              <a:t>‹#›</a:t>
            </a:fld>
            <a:endParaRPr lang="en-IN"/>
          </a:p>
        </p:txBody>
      </p:sp>
    </p:spTree>
    <p:extLst>
      <p:ext uri="{BB962C8B-B14F-4D97-AF65-F5344CB8AC3E}">
        <p14:creationId xmlns:p14="http://schemas.microsoft.com/office/powerpoint/2010/main" val="31319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EE24C-2A7F-21E7-7757-18F9940A04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FBD999C-3651-6CA3-896D-2272BB96A5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7F0741-D60B-E89C-88B2-1E72CC5003B4}"/>
              </a:ext>
            </a:extLst>
          </p:cNvPr>
          <p:cNvSpPr>
            <a:spLocks noGrp="1"/>
          </p:cNvSpPr>
          <p:nvPr>
            <p:ph type="dt" sz="half" idx="10"/>
          </p:nvPr>
        </p:nvSpPr>
        <p:spPr/>
        <p:txBody>
          <a:bodyPr/>
          <a:lstStyle/>
          <a:p>
            <a:fld id="{E7E6828D-C9FE-4DB1-BD15-85E4B62D7029}" type="datetimeFigureOut">
              <a:rPr lang="en-IN" smtClean="0"/>
              <a:t>10-03-2026</a:t>
            </a:fld>
            <a:endParaRPr lang="en-IN"/>
          </a:p>
        </p:txBody>
      </p:sp>
      <p:sp>
        <p:nvSpPr>
          <p:cNvPr id="5" name="Footer Placeholder 4">
            <a:extLst>
              <a:ext uri="{FF2B5EF4-FFF2-40B4-BE49-F238E27FC236}">
                <a16:creationId xmlns:a16="http://schemas.microsoft.com/office/drawing/2014/main" id="{2420888A-F6B6-6ADA-AD90-B23AA640FC3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4F2A95F-8C14-29DD-05CB-7D939A3EC7D2}"/>
              </a:ext>
            </a:extLst>
          </p:cNvPr>
          <p:cNvSpPr>
            <a:spLocks noGrp="1"/>
          </p:cNvSpPr>
          <p:nvPr>
            <p:ph type="sldNum" sz="quarter" idx="12"/>
          </p:nvPr>
        </p:nvSpPr>
        <p:spPr/>
        <p:txBody>
          <a:bodyPr/>
          <a:lstStyle/>
          <a:p>
            <a:fld id="{66DCE600-1AC0-4495-B392-AFFEAEDB4CA5}" type="slidenum">
              <a:rPr lang="en-IN" smtClean="0"/>
              <a:t>‹#›</a:t>
            </a:fld>
            <a:endParaRPr lang="en-IN"/>
          </a:p>
        </p:txBody>
      </p:sp>
    </p:spTree>
    <p:extLst>
      <p:ext uri="{BB962C8B-B14F-4D97-AF65-F5344CB8AC3E}">
        <p14:creationId xmlns:p14="http://schemas.microsoft.com/office/powerpoint/2010/main" val="354114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D9B4B-69B4-F51A-D2E5-9A5A9F0D879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84B1FBD-D616-790F-8C14-9D3B76E3A8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FA78A2C-9E63-C6BD-C17D-3E43916047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A5BEEE0-4125-DA1D-AC54-A55209E8F23C}"/>
              </a:ext>
            </a:extLst>
          </p:cNvPr>
          <p:cNvSpPr>
            <a:spLocks noGrp="1"/>
          </p:cNvSpPr>
          <p:nvPr>
            <p:ph type="dt" sz="half" idx="10"/>
          </p:nvPr>
        </p:nvSpPr>
        <p:spPr/>
        <p:txBody>
          <a:bodyPr/>
          <a:lstStyle/>
          <a:p>
            <a:fld id="{E7E6828D-C9FE-4DB1-BD15-85E4B62D7029}" type="datetimeFigureOut">
              <a:rPr lang="en-IN" smtClean="0"/>
              <a:t>10-03-2026</a:t>
            </a:fld>
            <a:endParaRPr lang="en-IN"/>
          </a:p>
        </p:txBody>
      </p:sp>
      <p:sp>
        <p:nvSpPr>
          <p:cNvPr id="6" name="Footer Placeholder 5">
            <a:extLst>
              <a:ext uri="{FF2B5EF4-FFF2-40B4-BE49-F238E27FC236}">
                <a16:creationId xmlns:a16="http://schemas.microsoft.com/office/drawing/2014/main" id="{E8C940B3-EE75-A1FD-8EFF-726CA78B7BD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CF40CB6-BFD5-8225-B297-9724A395A9CC}"/>
              </a:ext>
            </a:extLst>
          </p:cNvPr>
          <p:cNvSpPr>
            <a:spLocks noGrp="1"/>
          </p:cNvSpPr>
          <p:nvPr>
            <p:ph type="sldNum" sz="quarter" idx="12"/>
          </p:nvPr>
        </p:nvSpPr>
        <p:spPr/>
        <p:txBody>
          <a:bodyPr/>
          <a:lstStyle/>
          <a:p>
            <a:fld id="{66DCE600-1AC0-4495-B392-AFFEAEDB4CA5}" type="slidenum">
              <a:rPr lang="en-IN" smtClean="0"/>
              <a:t>‹#›</a:t>
            </a:fld>
            <a:endParaRPr lang="en-IN"/>
          </a:p>
        </p:txBody>
      </p:sp>
    </p:spTree>
    <p:extLst>
      <p:ext uri="{BB962C8B-B14F-4D97-AF65-F5344CB8AC3E}">
        <p14:creationId xmlns:p14="http://schemas.microsoft.com/office/powerpoint/2010/main" val="276762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6796C-A021-23E1-A80C-9700EEE8893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C0A415F-8E64-E224-11DA-C6021595EB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8DC0CF-E004-E858-8613-F21E0491FF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379EDEA-4B73-C7BD-BE02-83E73BC05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691D3-1B7F-6993-B2E8-B6792F7C46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25A63D1-B288-B5F4-11CB-798C0F4B8C20}"/>
              </a:ext>
            </a:extLst>
          </p:cNvPr>
          <p:cNvSpPr>
            <a:spLocks noGrp="1"/>
          </p:cNvSpPr>
          <p:nvPr>
            <p:ph type="dt" sz="half" idx="10"/>
          </p:nvPr>
        </p:nvSpPr>
        <p:spPr/>
        <p:txBody>
          <a:bodyPr/>
          <a:lstStyle/>
          <a:p>
            <a:fld id="{E7E6828D-C9FE-4DB1-BD15-85E4B62D7029}" type="datetimeFigureOut">
              <a:rPr lang="en-IN" smtClean="0"/>
              <a:t>10-03-2026</a:t>
            </a:fld>
            <a:endParaRPr lang="en-IN"/>
          </a:p>
        </p:txBody>
      </p:sp>
      <p:sp>
        <p:nvSpPr>
          <p:cNvPr id="8" name="Footer Placeholder 7">
            <a:extLst>
              <a:ext uri="{FF2B5EF4-FFF2-40B4-BE49-F238E27FC236}">
                <a16:creationId xmlns:a16="http://schemas.microsoft.com/office/drawing/2014/main" id="{38B11215-F50C-2086-2272-2218AEAE4C5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B9FB37F-9CC3-9D62-8035-BE1A32B51952}"/>
              </a:ext>
            </a:extLst>
          </p:cNvPr>
          <p:cNvSpPr>
            <a:spLocks noGrp="1"/>
          </p:cNvSpPr>
          <p:nvPr>
            <p:ph type="sldNum" sz="quarter" idx="12"/>
          </p:nvPr>
        </p:nvSpPr>
        <p:spPr/>
        <p:txBody>
          <a:bodyPr/>
          <a:lstStyle/>
          <a:p>
            <a:fld id="{66DCE600-1AC0-4495-B392-AFFEAEDB4CA5}" type="slidenum">
              <a:rPr lang="en-IN" smtClean="0"/>
              <a:t>‹#›</a:t>
            </a:fld>
            <a:endParaRPr lang="en-IN"/>
          </a:p>
        </p:txBody>
      </p:sp>
    </p:spTree>
    <p:extLst>
      <p:ext uri="{BB962C8B-B14F-4D97-AF65-F5344CB8AC3E}">
        <p14:creationId xmlns:p14="http://schemas.microsoft.com/office/powerpoint/2010/main" val="419270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644D-B2F7-0701-4134-0D0B7794019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47E0F22-E241-907E-5C7E-6D166FC39EDA}"/>
              </a:ext>
            </a:extLst>
          </p:cNvPr>
          <p:cNvSpPr>
            <a:spLocks noGrp="1"/>
          </p:cNvSpPr>
          <p:nvPr>
            <p:ph type="dt" sz="half" idx="10"/>
          </p:nvPr>
        </p:nvSpPr>
        <p:spPr/>
        <p:txBody>
          <a:bodyPr/>
          <a:lstStyle/>
          <a:p>
            <a:fld id="{E7E6828D-C9FE-4DB1-BD15-85E4B62D7029}" type="datetimeFigureOut">
              <a:rPr lang="en-IN" smtClean="0"/>
              <a:t>10-03-2026</a:t>
            </a:fld>
            <a:endParaRPr lang="en-IN"/>
          </a:p>
        </p:txBody>
      </p:sp>
      <p:sp>
        <p:nvSpPr>
          <p:cNvPr id="4" name="Footer Placeholder 3">
            <a:extLst>
              <a:ext uri="{FF2B5EF4-FFF2-40B4-BE49-F238E27FC236}">
                <a16:creationId xmlns:a16="http://schemas.microsoft.com/office/drawing/2014/main" id="{B856EF21-5F6E-80A5-116B-36E04799E6E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1827FA6-89BC-BD1A-190D-65F9344B534A}"/>
              </a:ext>
            </a:extLst>
          </p:cNvPr>
          <p:cNvSpPr>
            <a:spLocks noGrp="1"/>
          </p:cNvSpPr>
          <p:nvPr>
            <p:ph type="sldNum" sz="quarter" idx="12"/>
          </p:nvPr>
        </p:nvSpPr>
        <p:spPr/>
        <p:txBody>
          <a:bodyPr/>
          <a:lstStyle/>
          <a:p>
            <a:fld id="{66DCE600-1AC0-4495-B392-AFFEAEDB4CA5}" type="slidenum">
              <a:rPr lang="en-IN" smtClean="0"/>
              <a:t>‹#›</a:t>
            </a:fld>
            <a:endParaRPr lang="en-IN"/>
          </a:p>
        </p:txBody>
      </p:sp>
    </p:spTree>
    <p:extLst>
      <p:ext uri="{BB962C8B-B14F-4D97-AF65-F5344CB8AC3E}">
        <p14:creationId xmlns:p14="http://schemas.microsoft.com/office/powerpoint/2010/main" val="258767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9C393-78CE-9CAD-1972-AB5DE959672F}"/>
              </a:ext>
            </a:extLst>
          </p:cNvPr>
          <p:cNvSpPr>
            <a:spLocks noGrp="1"/>
          </p:cNvSpPr>
          <p:nvPr>
            <p:ph type="dt" sz="half" idx="10"/>
          </p:nvPr>
        </p:nvSpPr>
        <p:spPr/>
        <p:txBody>
          <a:bodyPr/>
          <a:lstStyle/>
          <a:p>
            <a:fld id="{E7E6828D-C9FE-4DB1-BD15-85E4B62D7029}" type="datetimeFigureOut">
              <a:rPr lang="en-IN" smtClean="0"/>
              <a:t>10-03-2026</a:t>
            </a:fld>
            <a:endParaRPr lang="en-IN"/>
          </a:p>
        </p:txBody>
      </p:sp>
      <p:sp>
        <p:nvSpPr>
          <p:cNvPr id="3" name="Footer Placeholder 2">
            <a:extLst>
              <a:ext uri="{FF2B5EF4-FFF2-40B4-BE49-F238E27FC236}">
                <a16:creationId xmlns:a16="http://schemas.microsoft.com/office/drawing/2014/main" id="{293B2D9B-9D93-44C2-C44A-8A2E39F5081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92CB6E1-8A00-AC88-7137-C5BC0681E0DF}"/>
              </a:ext>
            </a:extLst>
          </p:cNvPr>
          <p:cNvSpPr>
            <a:spLocks noGrp="1"/>
          </p:cNvSpPr>
          <p:nvPr>
            <p:ph type="sldNum" sz="quarter" idx="12"/>
          </p:nvPr>
        </p:nvSpPr>
        <p:spPr/>
        <p:txBody>
          <a:bodyPr/>
          <a:lstStyle/>
          <a:p>
            <a:fld id="{66DCE600-1AC0-4495-B392-AFFEAEDB4CA5}" type="slidenum">
              <a:rPr lang="en-IN" smtClean="0"/>
              <a:t>‹#›</a:t>
            </a:fld>
            <a:endParaRPr lang="en-IN"/>
          </a:p>
        </p:txBody>
      </p:sp>
    </p:spTree>
    <p:extLst>
      <p:ext uri="{BB962C8B-B14F-4D97-AF65-F5344CB8AC3E}">
        <p14:creationId xmlns:p14="http://schemas.microsoft.com/office/powerpoint/2010/main" val="3874681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AF567-516B-5448-BC7E-3E35F26FA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07BBA23-CC2D-8EE7-8BEF-B7B7863EC3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5ABBEA5-5D6A-916F-87FC-A9B9866B31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F1342-F239-5BE5-7EA4-0D17F64595F2}"/>
              </a:ext>
            </a:extLst>
          </p:cNvPr>
          <p:cNvSpPr>
            <a:spLocks noGrp="1"/>
          </p:cNvSpPr>
          <p:nvPr>
            <p:ph type="dt" sz="half" idx="10"/>
          </p:nvPr>
        </p:nvSpPr>
        <p:spPr/>
        <p:txBody>
          <a:bodyPr/>
          <a:lstStyle/>
          <a:p>
            <a:fld id="{E7E6828D-C9FE-4DB1-BD15-85E4B62D7029}" type="datetimeFigureOut">
              <a:rPr lang="en-IN" smtClean="0"/>
              <a:t>10-03-2026</a:t>
            </a:fld>
            <a:endParaRPr lang="en-IN"/>
          </a:p>
        </p:txBody>
      </p:sp>
      <p:sp>
        <p:nvSpPr>
          <p:cNvPr id="6" name="Footer Placeholder 5">
            <a:extLst>
              <a:ext uri="{FF2B5EF4-FFF2-40B4-BE49-F238E27FC236}">
                <a16:creationId xmlns:a16="http://schemas.microsoft.com/office/drawing/2014/main" id="{28B96D3C-E29C-F5BE-FC16-E4655D8E3B4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7C7D836-7B09-1320-C5C9-C6D68A43B7F4}"/>
              </a:ext>
            </a:extLst>
          </p:cNvPr>
          <p:cNvSpPr>
            <a:spLocks noGrp="1"/>
          </p:cNvSpPr>
          <p:nvPr>
            <p:ph type="sldNum" sz="quarter" idx="12"/>
          </p:nvPr>
        </p:nvSpPr>
        <p:spPr/>
        <p:txBody>
          <a:bodyPr/>
          <a:lstStyle/>
          <a:p>
            <a:fld id="{66DCE600-1AC0-4495-B392-AFFEAEDB4CA5}" type="slidenum">
              <a:rPr lang="en-IN" smtClean="0"/>
              <a:t>‹#›</a:t>
            </a:fld>
            <a:endParaRPr lang="en-IN"/>
          </a:p>
        </p:txBody>
      </p:sp>
    </p:spTree>
    <p:extLst>
      <p:ext uri="{BB962C8B-B14F-4D97-AF65-F5344CB8AC3E}">
        <p14:creationId xmlns:p14="http://schemas.microsoft.com/office/powerpoint/2010/main" val="294043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0588-74E2-4CB8-0245-C0E0E51DEB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582F884-4ECE-FF02-E37A-29A3959390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DCBEB45-C6AE-82E1-BF49-3F8D1A5D2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D6CE50-0F2C-9D1D-F61E-B1B32963BEEA}"/>
              </a:ext>
            </a:extLst>
          </p:cNvPr>
          <p:cNvSpPr>
            <a:spLocks noGrp="1"/>
          </p:cNvSpPr>
          <p:nvPr>
            <p:ph type="dt" sz="half" idx="10"/>
          </p:nvPr>
        </p:nvSpPr>
        <p:spPr/>
        <p:txBody>
          <a:bodyPr/>
          <a:lstStyle/>
          <a:p>
            <a:fld id="{E7E6828D-C9FE-4DB1-BD15-85E4B62D7029}" type="datetimeFigureOut">
              <a:rPr lang="en-IN" smtClean="0"/>
              <a:t>10-03-2026</a:t>
            </a:fld>
            <a:endParaRPr lang="en-IN"/>
          </a:p>
        </p:txBody>
      </p:sp>
      <p:sp>
        <p:nvSpPr>
          <p:cNvPr id="6" name="Footer Placeholder 5">
            <a:extLst>
              <a:ext uri="{FF2B5EF4-FFF2-40B4-BE49-F238E27FC236}">
                <a16:creationId xmlns:a16="http://schemas.microsoft.com/office/drawing/2014/main" id="{8D965E95-1E0A-B9F0-14B0-F84079AD5FF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650880B-426C-4F4A-4ED7-2D93582559AA}"/>
              </a:ext>
            </a:extLst>
          </p:cNvPr>
          <p:cNvSpPr>
            <a:spLocks noGrp="1"/>
          </p:cNvSpPr>
          <p:nvPr>
            <p:ph type="sldNum" sz="quarter" idx="12"/>
          </p:nvPr>
        </p:nvSpPr>
        <p:spPr/>
        <p:txBody>
          <a:bodyPr/>
          <a:lstStyle/>
          <a:p>
            <a:fld id="{66DCE600-1AC0-4495-B392-AFFEAEDB4CA5}" type="slidenum">
              <a:rPr lang="en-IN" smtClean="0"/>
              <a:t>‹#›</a:t>
            </a:fld>
            <a:endParaRPr lang="en-IN"/>
          </a:p>
        </p:txBody>
      </p:sp>
    </p:spTree>
    <p:extLst>
      <p:ext uri="{BB962C8B-B14F-4D97-AF65-F5344CB8AC3E}">
        <p14:creationId xmlns:p14="http://schemas.microsoft.com/office/powerpoint/2010/main" val="18103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280EF2-B63C-FC13-58C5-CEFBFC8F1C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A5E3B6E-1884-407F-9696-9DCF5702DE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49DCCCB-79E3-276C-83EE-149D727731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E6828D-C9FE-4DB1-BD15-85E4B62D7029}" type="datetimeFigureOut">
              <a:rPr lang="en-IN" smtClean="0"/>
              <a:t>10-03-2026</a:t>
            </a:fld>
            <a:endParaRPr lang="en-IN"/>
          </a:p>
        </p:txBody>
      </p:sp>
      <p:sp>
        <p:nvSpPr>
          <p:cNvPr id="5" name="Footer Placeholder 4">
            <a:extLst>
              <a:ext uri="{FF2B5EF4-FFF2-40B4-BE49-F238E27FC236}">
                <a16:creationId xmlns:a16="http://schemas.microsoft.com/office/drawing/2014/main" id="{6B095F0D-92CF-8DEC-034B-4543558353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5507121F-59FB-E71F-1DEA-9BC814DFB2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DCE600-1AC0-4495-B392-AFFEAEDB4CA5}" type="slidenum">
              <a:rPr lang="en-IN" smtClean="0"/>
              <a:t>‹#›</a:t>
            </a:fld>
            <a:endParaRPr lang="en-IN"/>
          </a:p>
        </p:txBody>
      </p:sp>
    </p:spTree>
    <p:extLst>
      <p:ext uri="{BB962C8B-B14F-4D97-AF65-F5344CB8AC3E}">
        <p14:creationId xmlns:p14="http://schemas.microsoft.com/office/powerpoint/2010/main" val="4153133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en.wikipedia.org/wiki/Petroleum_cok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3B1808-398F-4527-5AD7-E2F28EE0DC1C}"/>
              </a:ext>
            </a:extLst>
          </p:cNvPr>
          <p:cNvSpPr>
            <a:spLocks noGrp="1"/>
          </p:cNvSpPr>
          <p:nvPr>
            <p:ph type="sldNum" sz="quarter" idx="12"/>
          </p:nvPr>
        </p:nvSpPr>
        <p:spPr/>
        <p:txBody>
          <a:bodyPr/>
          <a:lstStyle/>
          <a:p>
            <a:fld id="{B6F15528-21DE-4FAA-801E-634DDDAF4B2B}" type="slidenum">
              <a:rPr lang="en-US" smtClean="0"/>
              <a:pPr/>
              <a:t>1</a:t>
            </a:fld>
            <a:endParaRPr lang="en-US"/>
          </a:p>
        </p:txBody>
      </p:sp>
      <p:sp>
        <p:nvSpPr>
          <p:cNvPr id="5" name="Title 1">
            <a:extLst>
              <a:ext uri="{FF2B5EF4-FFF2-40B4-BE49-F238E27FC236}">
                <a16:creationId xmlns:a16="http://schemas.microsoft.com/office/drawing/2014/main" id="{C4A87D0C-D0E2-9511-51BE-D802353D5469}"/>
              </a:ext>
            </a:extLst>
          </p:cNvPr>
          <p:cNvSpPr txBox="1">
            <a:spLocks/>
          </p:cNvSpPr>
          <p:nvPr/>
        </p:nvSpPr>
        <p:spPr>
          <a:xfrm>
            <a:off x="2207700" y="914400"/>
            <a:ext cx="8229600" cy="2239962"/>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a:solidFill>
                  <a:schemeClr val="accent2">
                    <a:lumMod val="50000"/>
                  </a:schemeClr>
                </a:solidFill>
                <a:latin typeface="Algerian" panose="04020705040A02060702" pitchFamily="82" charset="0"/>
              </a:rPr>
              <a:t>CL321 PRE </a:t>
            </a:r>
          </a:p>
          <a:p>
            <a:r>
              <a:rPr lang="en-US">
                <a:solidFill>
                  <a:schemeClr val="accent2">
                    <a:lumMod val="50000"/>
                  </a:schemeClr>
                </a:solidFill>
                <a:latin typeface="Algerian" panose="04020705040A02060702" pitchFamily="82" charset="0"/>
              </a:rPr>
              <a:t>MODULE </a:t>
            </a:r>
            <a:r>
              <a:rPr lang="en-US" dirty="0">
                <a:solidFill>
                  <a:schemeClr val="accent2">
                    <a:lumMod val="50000"/>
                  </a:schemeClr>
                </a:solidFill>
                <a:latin typeface="Algerian" panose="04020705040A02060702" pitchFamily="82" charset="0"/>
              </a:rPr>
              <a:t>3</a:t>
            </a:r>
          </a:p>
        </p:txBody>
      </p:sp>
    </p:spTree>
    <p:extLst>
      <p:ext uri="{BB962C8B-B14F-4D97-AF65-F5344CB8AC3E}">
        <p14:creationId xmlns:p14="http://schemas.microsoft.com/office/powerpoint/2010/main" val="3810149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5D1D-CF3B-07C5-EF47-12BC7711D8AE}"/>
              </a:ext>
            </a:extLst>
          </p:cNvPr>
          <p:cNvSpPr>
            <a:spLocks noGrp="1"/>
          </p:cNvSpPr>
          <p:nvPr>
            <p:ph type="title"/>
          </p:nvPr>
        </p:nvSpPr>
        <p:spPr>
          <a:xfrm>
            <a:off x="1600200" y="168275"/>
            <a:ext cx="8991600" cy="1143000"/>
          </a:xfrm>
        </p:spPr>
        <p:txBody>
          <a:bodyPr>
            <a:noAutofit/>
          </a:bodyPr>
          <a:lstStyle/>
          <a:p>
            <a:pPr algn="l"/>
            <a:r>
              <a:rPr lang="en-US" sz="3300" b="1" dirty="0">
                <a:solidFill>
                  <a:srgbClr val="000000"/>
                </a:solidFill>
                <a:latin typeface="Arial" panose="020B0604020202020204" pitchFamily="34" charset="0"/>
              </a:rPr>
              <a:t>Soaker </a:t>
            </a:r>
            <a:r>
              <a:rPr lang="en-US" sz="3300" b="1" dirty="0" err="1">
                <a:solidFill>
                  <a:srgbClr val="000000"/>
                </a:solidFill>
                <a:latin typeface="Arial" panose="020B0604020202020204" pitchFamily="34" charset="0"/>
              </a:rPr>
              <a:t>visbreaking</a:t>
            </a:r>
            <a:r>
              <a:rPr lang="en-US" sz="3300" b="1" dirty="0">
                <a:solidFill>
                  <a:srgbClr val="000000"/>
                </a:solidFill>
                <a:latin typeface="Arial" panose="020B0604020202020204" pitchFamily="34" charset="0"/>
              </a:rPr>
              <a:t> versus coil </a:t>
            </a:r>
            <a:r>
              <a:rPr lang="en-US" sz="3300" b="1" dirty="0" err="1">
                <a:solidFill>
                  <a:srgbClr val="000000"/>
                </a:solidFill>
                <a:latin typeface="Arial" panose="020B0604020202020204" pitchFamily="34" charset="0"/>
              </a:rPr>
              <a:t>visbreaking</a:t>
            </a:r>
            <a:endParaRPr lang="en-US" sz="3300" dirty="0"/>
          </a:p>
        </p:txBody>
      </p:sp>
      <p:sp>
        <p:nvSpPr>
          <p:cNvPr id="3" name="Content Placeholder 2">
            <a:extLst>
              <a:ext uri="{FF2B5EF4-FFF2-40B4-BE49-F238E27FC236}">
                <a16:creationId xmlns:a16="http://schemas.microsoft.com/office/drawing/2014/main" id="{DC092C63-C96D-035D-D3D6-34CFD1A8BADD}"/>
              </a:ext>
            </a:extLst>
          </p:cNvPr>
          <p:cNvSpPr>
            <a:spLocks noGrp="1"/>
          </p:cNvSpPr>
          <p:nvPr>
            <p:ph idx="1"/>
          </p:nvPr>
        </p:nvSpPr>
        <p:spPr>
          <a:xfrm>
            <a:off x="1562100" y="1600200"/>
            <a:ext cx="9067800" cy="5410200"/>
          </a:xfrm>
        </p:spPr>
        <p:txBody>
          <a:bodyPr>
            <a:normAutofit/>
          </a:bodyPr>
          <a:lstStyle/>
          <a:p>
            <a:pPr algn="just"/>
            <a:r>
              <a:rPr lang="en-US" sz="2000" dirty="0">
                <a:solidFill>
                  <a:srgbClr val="202122"/>
                </a:solidFill>
              </a:rPr>
              <a:t>From the standpoint of yield, there is little or nothing to choose between the two approaches. However, each offers significant advantages in particular situations:</a:t>
            </a:r>
          </a:p>
          <a:p>
            <a:pPr algn="just">
              <a:buFont typeface="Arial" panose="020B0604020202020204" pitchFamily="34" charset="0"/>
              <a:buChar char="•"/>
            </a:pPr>
            <a:r>
              <a:rPr lang="en-US" sz="2000" b="1" dirty="0">
                <a:solidFill>
                  <a:srgbClr val="202122"/>
                </a:solidFill>
              </a:rPr>
              <a:t>De-coking</a:t>
            </a:r>
            <a:r>
              <a:rPr lang="en-US" sz="2000" dirty="0">
                <a:solidFill>
                  <a:srgbClr val="202122"/>
                </a:solidFill>
              </a:rPr>
              <a:t>: The cracking reaction forms </a:t>
            </a:r>
            <a:r>
              <a:rPr lang="en-US" sz="2000" dirty="0">
                <a:solidFill>
                  <a:srgbClr val="0070C0"/>
                </a:solidFill>
                <a:hlinkClick r:id="rId2" tooltip="Petroleum coke">
                  <a:extLst>
                    <a:ext uri="{A12FA001-AC4F-418D-AE19-62706E023703}">
                      <ahyp:hlinkClr xmlns:ahyp="http://schemas.microsoft.com/office/drawing/2018/hyperlinkcolor" val="tx"/>
                    </a:ext>
                  </a:extLst>
                </a:hlinkClick>
              </a:rPr>
              <a:t>petroleum coke</a:t>
            </a:r>
            <a:r>
              <a:rPr lang="en-US" sz="2000" dirty="0">
                <a:solidFill>
                  <a:srgbClr val="0070C0"/>
                </a:solidFill>
              </a:rPr>
              <a:t> </a:t>
            </a:r>
            <a:r>
              <a:rPr lang="en-US" sz="2000" dirty="0">
                <a:solidFill>
                  <a:srgbClr val="202122"/>
                </a:solidFill>
              </a:rPr>
              <a:t>as a byproduct. In coil </a:t>
            </a:r>
            <a:r>
              <a:rPr lang="en-US" sz="2000" dirty="0" err="1">
                <a:solidFill>
                  <a:srgbClr val="202122"/>
                </a:solidFill>
              </a:rPr>
              <a:t>visbreaking</a:t>
            </a:r>
            <a:r>
              <a:rPr lang="en-US" sz="2000" dirty="0">
                <a:solidFill>
                  <a:srgbClr val="202122"/>
                </a:solidFill>
              </a:rPr>
              <a:t>, this deposits in the tubes of the furnace and will eventually lead to fouling or blocking of the tubes. The same will occur in the drum of a soaker </a:t>
            </a:r>
            <a:r>
              <a:rPr lang="en-US" sz="2000" dirty="0" err="1">
                <a:solidFill>
                  <a:srgbClr val="202122"/>
                </a:solidFill>
              </a:rPr>
              <a:t>visbreaker</a:t>
            </a:r>
            <a:r>
              <a:rPr lang="en-US" sz="2000" dirty="0">
                <a:solidFill>
                  <a:srgbClr val="202122"/>
                </a:solidFill>
              </a:rPr>
              <a:t>, though the lower temperatures used in the soaker drum lead to fouling at a much slower rate. Coil </a:t>
            </a:r>
            <a:r>
              <a:rPr lang="en-US" sz="2000" dirty="0" err="1">
                <a:solidFill>
                  <a:srgbClr val="202122"/>
                </a:solidFill>
              </a:rPr>
              <a:t>visbreakers</a:t>
            </a:r>
            <a:r>
              <a:rPr lang="en-US" sz="2000" dirty="0">
                <a:solidFill>
                  <a:srgbClr val="202122"/>
                </a:solidFill>
              </a:rPr>
              <a:t> therefore require frequent de-coking. This is quite </a:t>
            </a:r>
            <a:r>
              <a:rPr lang="en-US" sz="2000" dirty="0" err="1">
                <a:solidFill>
                  <a:srgbClr val="202122"/>
                </a:solidFill>
              </a:rPr>
              <a:t>labour-intensive</a:t>
            </a:r>
            <a:r>
              <a:rPr lang="en-US" sz="2000" dirty="0">
                <a:solidFill>
                  <a:srgbClr val="202122"/>
                </a:solidFill>
              </a:rPr>
              <a:t>, but can be developed into a routine where tubes are de-coked sequentially without the need to shut down the </a:t>
            </a:r>
            <a:r>
              <a:rPr lang="en-US" sz="2000" dirty="0" err="1">
                <a:solidFill>
                  <a:srgbClr val="202122"/>
                </a:solidFill>
              </a:rPr>
              <a:t>visbreaking</a:t>
            </a:r>
            <a:r>
              <a:rPr lang="en-US" sz="2000" dirty="0">
                <a:solidFill>
                  <a:srgbClr val="202122"/>
                </a:solidFill>
              </a:rPr>
              <a:t> operation. Soaker drums require far less frequent attention but their being taken out of service normally requires a complete halt to the operation. Which is the more disruptive activity will vary from refinery to refinery.</a:t>
            </a:r>
          </a:p>
          <a:p>
            <a:pPr algn="just">
              <a:buFont typeface="Arial" panose="020B0604020202020204" pitchFamily="34" charset="0"/>
              <a:buChar char="•"/>
            </a:pPr>
            <a:r>
              <a:rPr lang="en-US" sz="2000" b="1" dirty="0">
                <a:solidFill>
                  <a:srgbClr val="202122"/>
                </a:solidFill>
              </a:rPr>
              <a:t>Fuel Economy</a:t>
            </a:r>
            <a:r>
              <a:rPr lang="en-US" sz="2000" dirty="0">
                <a:solidFill>
                  <a:srgbClr val="202122"/>
                </a:solidFill>
              </a:rPr>
              <a:t>: The lower temperatures used in the soaker approach mean that these units use less fuel. In cases where a refinery buys fuel to support process operations, any savings in fuel consumption could be extremely valuable. In such cases, soaker </a:t>
            </a:r>
            <a:r>
              <a:rPr lang="en-US" sz="2000" dirty="0" err="1">
                <a:solidFill>
                  <a:srgbClr val="202122"/>
                </a:solidFill>
              </a:rPr>
              <a:t>visbreaking</a:t>
            </a:r>
            <a:r>
              <a:rPr lang="en-US" sz="2000" dirty="0">
                <a:solidFill>
                  <a:srgbClr val="202122"/>
                </a:solidFill>
              </a:rPr>
              <a:t> may be advantageous.</a:t>
            </a:r>
          </a:p>
          <a:p>
            <a:pPr marL="0" indent="0" algn="just">
              <a:buNone/>
            </a:pPr>
            <a:endParaRPr lang="en-US" sz="2000" dirty="0"/>
          </a:p>
        </p:txBody>
      </p:sp>
      <p:sp>
        <p:nvSpPr>
          <p:cNvPr id="4" name="Slide Number Placeholder 3">
            <a:extLst>
              <a:ext uri="{FF2B5EF4-FFF2-40B4-BE49-F238E27FC236}">
                <a16:creationId xmlns:a16="http://schemas.microsoft.com/office/drawing/2014/main" id="{1AC1C561-BCA1-B896-CD88-B11AB3ED66D6}"/>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939418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868362"/>
          </a:xfrm>
          <a:solidFill>
            <a:schemeClr val="bg1"/>
          </a:solidFill>
        </p:spPr>
        <p:txBody>
          <a:bodyPr/>
          <a:lstStyle/>
          <a:p>
            <a:r>
              <a:rPr lang="en-US" b="1" dirty="0"/>
              <a:t>Coking </a:t>
            </a:r>
          </a:p>
        </p:txBody>
      </p:sp>
      <p:sp>
        <p:nvSpPr>
          <p:cNvPr id="3" name="Content Placeholder 2"/>
          <p:cNvSpPr>
            <a:spLocks noGrp="1"/>
          </p:cNvSpPr>
          <p:nvPr>
            <p:ph idx="1"/>
          </p:nvPr>
        </p:nvSpPr>
        <p:spPr>
          <a:xfrm>
            <a:off x="1524001" y="914400"/>
            <a:ext cx="9109881" cy="5943600"/>
          </a:xfrm>
        </p:spPr>
        <p:txBody>
          <a:bodyPr>
            <a:normAutofit fontScale="70000" lnSpcReduction="20000"/>
          </a:bodyPr>
          <a:lstStyle/>
          <a:p>
            <a:pPr algn="just"/>
            <a:r>
              <a:rPr lang="en-US" dirty="0">
                <a:solidFill>
                  <a:schemeClr val="accent5">
                    <a:lumMod val="50000"/>
                  </a:schemeClr>
                </a:solidFill>
              </a:rPr>
              <a:t>The coking unit of a refinery yields petroleum coke, which is heavily condensed hydrocarbon with more than 90% carbon. Non-lube bearing crude oil yields large residual masses and asphalts with minimum metal and sulfur content, which are suitable for the production of petroleum coke.</a:t>
            </a:r>
          </a:p>
          <a:p>
            <a:pPr algn="just"/>
            <a:r>
              <a:rPr lang="en-US" dirty="0"/>
              <a:t>Coking is a severe thermal cracking process in which one of the end products is carbon (i.e., petroleum coke).</a:t>
            </a:r>
          </a:p>
          <a:p>
            <a:pPr algn="just"/>
            <a:r>
              <a:rPr lang="en-US" dirty="0">
                <a:solidFill>
                  <a:schemeClr val="accent5">
                    <a:lumMod val="50000"/>
                  </a:schemeClr>
                </a:solidFill>
              </a:rPr>
              <a:t>Actually the coke formed contains some volatile matter or high-boiling hydrocarbons. The modern theory held by some authors that the coke is actually a polymer.</a:t>
            </a:r>
          </a:p>
          <a:p>
            <a:pPr algn="just"/>
            <a:r>
              <a:rPr lang="en-US" dirty="0"/>
              <a:t>To eliminate essentially all volatile matter from petroleum coke it must be calcined at approximately 2000 to 2300°F (1095 to 1260 °C). Minor amounts of hydrogen remain in the coke even after calcining.</a:t>
            </a:r>
          </a:p>
          <a:p>
            <a:pPr algn="just"/>
            <a:r>
              <a:rPr lang="en-US" dirty="0">
                <a:solidFill>
                  <a:schemeClr val="accent5">
                    <a:lumMod val="50000"/>
                  </a:schemeClr>
                </a:solidFill>
              </a:rPr>
              <a:t>Coking was used primarily to pretreat vacuum residuals to prepare </a:t>
            </a:r>
            <a:r>
              <a:rPr lang="en-US" dirty="0" err="1">
                <a:solidFill>
                  <a:schemeClr val="accent5">
                    <a:lumMod val="50000"/>
                  </a:schemeClr>
                </a:solidFill>
              </a:rPr>
              <a:t>coker</a:t>
            </a:r>
            <a:r>
              <a:rPr lang="en-US" dirty="0">
                <a:solidFill>
                  <a:schemeClr val="accent5">
                    <a:lumMod val="50000"/>
                  </a:schemeClr>
                </a:solidFill>
              </a:rPr>
              <a:t> gas oil streams suitable for feed to a catalytic cracker. This reduced coke formation on the cracker catalyst.</a:t>
            </a:r>
          </a:p>
          <a:p>
            <a:pPr algn="just"/>
            <a:r>
              <a:rPr lang="en-US" dirty="0"/>
              <a:t>All cokes, produced from the </a:t>
            </a:r>
            <a:r>
              <a:rPr lang="en-US" dirty="0" err="1"/>
              <a:t>coker</a:t>
            </a:r>
            <a:r>
              <a:rPr lang="en-US" dirty="0"/>
              <a:t>, are called ‘‘green’’ cokes and contain some high-molecular-weight hydrocarbons. These volatile matters has been left after coking process due to incomplete carbonization.</a:t>
            </a:r>
          </a:p>
          <a:p>
            <a:pPr algn="just"/>
            <a:r>
              <a:rPr lang="en-US" dirty="0">
                <a:solidFill>
                  <a:schemeClr val="accent5">
                    <a:lumMod val="50000"/>
                  </a:schemeClr>
                </a:solidFill>
              </a:rPr>
              <a:t>Fuel grade cokes are sold as green coke, but coke used to make anodes electrode for aluminum production (from alumina) or electrodes for steel production must be calcined at temperatures from 1800 to 2400 °F (980 to 1315°C) to complete the carbonization reactions and reduce the volatiles to a very low level.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
        <p:nvSpPr>
          <p:cNvPr id="5" name="Title 1">
            <a:extLst>
              <a:ext uri="{FF2B5EF4-FFF2-40B4-BE49-F238E27FC236}">
                <a16:creationId xmlns:a16="http://schemas.microsoft.com/office/drawing/2014/main" id="{74C264D3-52B6-2428-D5F6-85C1D41D0D78}"/>
              </a:ext>
            </a:extLst>
          </p:cNvPr>
          <p:cNvSpPr txBox="1">
            <a:spLocks/>
          </p:cNvSpPr>
          <p:nvPr/>
        </p:nvSpPr>
        <p:spPr>
          <a:xfrm>
            <a:off x="1524000" y="0"/>
            <a:ext cx="9144000" cy="765412"/>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t>Coking </a:t>
            </a:r>
            <a:endParaRPr lang="en-US" b="1" dirty="0"/>
          </a:p>
        </p:txBody>
      </p:sp>
    </p:spTree>
    <p:extLst>
      <p:ext uri="{BB962C8B-B14F-4D97-AF65-F5344CB8AC3E}">
        <p14:creationId xmlns:p14="http://schemas.microsoft.com/office/powerpoint/2010/main" val="53990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65412"/>
          </a:xfr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a:normAutofit/>
          </a:bodyPr>
          <a:lstStyle/>
          <a:p>
            <a:r>
              <a:rPr lang="en-US" b="1" dirty="0"/>
              <a:t>Coking </a:t>
            </a:r>
          </a:p>
        </p:txBody>
      </p:sp>
      <p:sp>
        <p:nvSpPr>
          <p:cNvPr id="3" name="Content Placeholder 2"/>
          <p:cNvSpPr>
            <a:spLocks noGrp="1"/>
          </p:cNvSpPr>
          <p:nvPr>
            <p:ph idx="1"/>
          </p:nvPr>
        </p:nvSpPr>
        <p:spPr>
          <a:xfrm>
            <a:off x="1524000" y="914400"/>
            <a:ext cx="9144000" cy="5791200"/>
          </a:xfrm>
        </p:spPr>
        <p:txBody>
          <a:bodyPr>
            <a:normAutofit fontScale="92500"/>
          </a:bodyPr>
          <a:lstStyle/>
          <a:p>
            <a:pPr marL="0" indent="0" algn="just">
              <a:buNone/>
            </a:pPr>
            <a:r>
              <a:rPr lang="en-US" sz="3000" dirty="0"/>
              <a:t>There are two different mechanisms of petroleum coke formation. </a:t>
            </a:r>
          </a:p>
          <a:p>
            <a:pPr marL="971550" lvl="1" indent="-514350" algn="just">
              <a:buFont typeface="+mj-lt"/>
              <a:buAutoNum type="arabicPeriod"/>
            </a:pPr>
            <a:r>
              <a:rPr lang="en-US" dirty="0">
                <a:solidFill>
                  <a:srgbClr val="002060"/>
                </a:solidFill>
              </a:rPr>
              <a:t>Very high molecular weight compounds, such as </a:t>
            </a:r>
            <a:r>
              <a:rPr lang="en-US" dirty="0" err="1">
                <a:solidFill>
                  <a:srgbClr val="002060"/>
                </a:solidFill>
              </a:rPr>
              <a:t>asphaltenes</a:t>
            </a:r>
            <a:r>
              <a:rPr lang="en-US" dirty="0">
                <a:solidFill>
                  <a:srgbClr val="002060"/>
                </a:solidFill>
              </a:rPr>
              <a:t> and resins, tend to </a:t>
            </a:r>
            <a:r>
              <a:rPr lang="en-US" dirty="0" err="1">
                <a:solidFill>
                  <a:srgbClr val="002060"/>
                </a:solidFill>
              </a:rPr>
              <a:t>dealkylate</a:t>
            </a:r>
            <a:r>
              <a:rPr lang="en-US" dirty="0">
                <a:solidFill>
                  <a:srgbClr val="002060"/>
                </a:solidFill>
              </a:rPr>
              <a:t> straight-chain compounds and CH</a:t>
            </a:r>
            <a:r>
              <a:rPr lang="en-US" baseline="-25000" dirty="0">
                <a:solidFill>
                  <a:srgbClr val="002060"/>
                </a:solidFill>
              </a:rPr>
              <a:t>2</a:t>
            </a:r>
            <a:r>
              <a:rPr lang="en-US" dirty="0">
                <a:solidFill>
                  <a:srgbClr val="002060"/>
                </a:solidFill>
              </a:rPr>
              <a:t> groups when subjected to high temperature. This leads to a residue of carbon with a highly disordered, cross-linked structure, or with many small graphite crystals in a matrix of amorphous carbon plus asphalt. Due to cross-linkage, as well as the residual straight-chain radicals, the platelets loose mobility. Graphitization is difficult to accomplish even at high temperatures. </a:t>
            </a:r>
          </a:p>
          <a:p>
            <a:pPr marL="971550" lvl="1" indent="-514350" algn="just">
              <a:buFont typeface="+mj-lt"/>
              <a:buAutoNum type="arabicPeriod"/>
            </a:pPr>
            <a:r>
              <a:rPr lang="en-US" dirty="0"/>
              <a:t>The second mechanism depends upon the dehydrogenation of heavy oils. The subsequent polymerization or condensation of free radicals forms high molecular weight compounds with high carbon to hydrogen ratios which proceed eventually to coke. The coke formed by this mechanism should have some crystalline disorder and cross-linkage but it is superior to that formed by </a:t>
            </a:r>
            <a:r>
              <a:rPr lang="en-US" dirty="0" err="1"/>
              <a:t>dealkyllation</a:t>
            </a:r>
            <a:r>
              <a:rPr lang="en-US" dirty="0"/>
              <a:t> process.</a:t>
            </a:r>
          </a:p>
        </p:txBody>
      </p:sp>
      <p:sp>
        <p:nvSpPr>
          <p:cNvPr id="4" name="Slide Number Placeholder 3"/>
          <p:cNvSpPr>
            <a:spLocks noGrp="1"/>
          </p:cNvSpPr>
          <p:nvPr>
            <p:ph type="sldNum" sz="quarter" idx="12"/>
          </p:nvPr>
        </p:nvSpPr>
        <p:spPr>
          <a:xfrm>
            <a:off x="8534400" y="6340476"/>
            <a:ext cx="2133600" cy="365125"/>
          </a:xfrm>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2239175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15962"/>
          </a:xfrm>
          <a:solidFill>
            <a:schemeClr val="bg1"/>
          </a:solidFill>
        </p:spPr>
        <p:txBody>
          <a:bodyPr>
            <a:normAutofit/>
          </a:bodyPr>
          <a:lstStyle/>
          <a:p>
            <a:r>
              <a:rPr lang="en-US" dirty="0"/>
              <a:t>Types of coking</a:t>
            </a:r>
          </a:p>
        </p:txBody>
      </p:sp>
      <p:sp>
        <p:nvSpPr>
          <p:cNvPr id="3" name="Content Placeholder 2"/>
          <p:cNvSpPr>
            <a:spLocks noGrp="1"/>
          </p:cNvSpPr>
          <p:nvPr>
            <p:ph idx="1"/>
          </p:nvPr>
        </p:nvSpPr>
        <p:spPr/>
        <p:txBody>
          <a:bodyPr/>
          <a:lstStyle/>
          <a:p>
            <a:r>
              <a:rPr lang="en-US" dirty="0"/>
              <a:t>There are 3 main types of coking </a:t>
            </a:r>
          </a:p>
          <a:p>
            <a:pPr marL="971550" lvl="1" indent="-514350">
              <a:buFont typeface="+mj-lt"/>
              <a:buAutoNum type="arabicPeriod"/>
            </a:pPr>
            <a:r>
              <a:rPr lang="en-US" dirty="0"/>
              <a:t>Delayed coking</a:t>
            </a:r>
          </a:p>
          <a:p>
            <a:pPr marL="971550" lvl="1" indent="-514350">
              <a:buFont typeface="+mj-lt"/>
              <a:buAutoNum type="arabicPeriod"/>
            </a:pPr>
            <a:r>
              <a:rPr lang="en-US" dirty="0"/>
              <a:t>Fluid coking </a:t>
            </a:r>
          </a:p>
          <a:p>
            <a:pPr marL="971550" lvl="1" indent="-514350">
              <a:buFont typeface="+mj-lt"/>
              <a:buAutoNum type="arabicPeriod"/>
            </a:pPr>
            <a:r>
              <a:rPr lang="en-US" dirty="0" err="1"/>
              <a:t>Flexicoking</a:t>
            </a:r>
            <a:r>
              <a:rPr lang="en-US"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240900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15962"/>
          </a:xfrm>
          <a:solidFill>
            <a:schemeClr val="bg1"/>
          </a:solidFill>
          <a:ln>
            <a:solidFill>
              <a:schemeClr val="accent1"/>
            </a:solidFill>
          </a:ln>
        </p:spPr>
        <p:txBody>
          <a:bodyPr>
            <a:normAutofit/>
          </a:bodyPr>
          <a:lstStyle/>
          <a:p>
            <a:r>
              <a:rPr lang="en-US" b="1" dirty="0"/>
              <a:t>Petroleum Coke Characteristics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838200"/>
            <a:ext cx="5627359"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690F910E-7446-4AAF-A213-A332F4BA15DD}"/>
              </a:ext>
            </a:extLst>
          </p:cNvPr>
          <p:cNvSpPr txBox="1"/>
          <p:nvPr/>
        </p:nvSpPr>
        <p:spPr>
          <a:xfrm>
            <a:off x="7737390" y="5441764"/>
            <a:ext cx="2930610" cy="923330"/>
          </a:xfrm>
          <a:prstGeom prst="rect">
            <a:avLst/>
          </a:prstGeom>
          <a:noFill/>
        </p:spPr>
        <p:txBody>
          <a:bodyPr wrap="none" rtlCol="0">
            <a:spAutoFit/>
          </a:bodyPr>
          <a:lstStyle/>
          <a:p>
            <a:r>
              <a:rPr lang="en-US" dirty="0"/>
              <a:t>HGI- </a:t>
            </a:r>
          </a:p>
          <a:p>
            <a:r>
              <a:rPr lang="en-US" dirty="0" err="1">
                <a:solidFill>
                  <a:srgbClr val="231F20"/>
                </a:solidFill>
                <a:latin typeface="Times-Roman"/>
              </a:rPr>
              <a:t>Hardgrove</a:t>
            </a:r>
            <a:r>
              <a:rPr lang="en-US" dirty="0">
                <a:solidFill>
                  <a:srgbClr val="231F20"/>
                </a:solidFill>
                <a:latin typeface="Times-Roman"/>
              </a:rPr>
              <a:t> grindability index</a:t>
            </a:r>
            <a:r>
              <a:rPr lang="en-US" dirty="0"/>
              <a:t> </a:t>
            </a:r>
            <a:br>
              <a:rPr lang="en-US" dirty="0"/>
            </a:br>
            <a:endParaRPr lang="en-US" dirty="0"/>
          </a:p>
        </p:txBody>
      </p:sp>
    </p:spTree>
    <p:extLst>
      <p:ext uri="{BB962C8B-B14F-4D97-AF65-F5344CB8AC3E}">
        <p14:creationId xmlns:p14="http://schemas.microsoft.com/office/powerpoint/2010/main" val="1185082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DF5C-992E-426F-8E64-F59677E754F8}"/>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54E1247A-E6AF-410C-94F3-95F85AB19664}"/>
              </a:ext>
            </a:extLst>
          </p:cNvPr>
          <p:cNvSpPr>
            <a:spLocks noGrp="1"/>
          </p:cNvSpPr>
          <p:nvPr>
            <p:ph type="sldNum" sz="quarter" idx="12"/>
          </p:nvPr>
        </p:nvSpPr>
        <p:spPr/>
        <p:txBody>
          <a:bodyPr/>
          <a:lstStyle/>
          <a:p>
            <a:fld id="{B6F15528-21DE-4FAA-801E-634DDDAF4B2B}" type="slidenum">
              <a:rPr lang="en-US" smtClean="0"/>
              <a:pPr/>
              <a:t>15</a:t>
            </a:fld>
            <a:endParaRPr lang="en-US"/>
          </a:p>
        </p:txBody>
      </p:sp>
      <p:pic>
        <p:nvPicPr>
          <p:cNvPr id="2050" name="Picture 2" descr="Sponge Petroleum Coke">
            <a:extLst>
              <a:ext uri="{FF2B5EF4-FFF2-40B4-BE49-F238E27FC236}">
                <a16:creationId xmlns:a16="http://schemas.microsoft.com/office/drawing/2014/main" id="{6A3BA958-96C2-457D-9E5E-4C9415AA50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78102"/>
            <a:ext cx="3962400" cy="25362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ponge coke (a) and shot coke (b) [74]. | Download Scientific Diagram">
            <a:extLst>
              <a:ext uri="{FF2B5EF4-FFF2-40B4-BE49-F238E27FC236}">
                <a16:creationId xmlns:a16="http://schemas.microsoft.com/office/drawing/2014/main" id="{5648885B-D7FE-402B-B447-B37E8387C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245" y="2874364"/>
            <a:ext cx="8096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azprom Neft begins preparing capacity for Russia's first ever needle coke  production facility — Gazprom Neft PJSC">
            <a:extLst>
              <a:ext uri="{FF2B5EF4-FFF2-40B4-BE49-F238E27FC236}">
                <a16:creationId xmlns:a16="http://schemas.microsoft.com/office/drawing/2014/main" id="{04596200-8388-41C6-B9AA-0B279C8BBC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7256" y="492888"/>
            <a:ext cx="3647452" cy="20425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18AA6D4-3212-4470-94B9-840FF9865756}"/>
              </a:ext>
            </a:extLst>
          </p:cNvPr>
          <p:cNvSpPr txBox="1"/>
          <p:nvPr/>
        </p:nvSpPr>
        <p:spPr>
          <a:xfrm>
            <a:off x="3026747" y="847366"/>
            <a:ext cx="1499962" cy="369332"/>
          </a:xfrm>
          <a:prstGeom prst="rect">
            <a:avLst/>
          </a:prstGeom>
          <a:noFill/>
        </p:spPr>
        <p:txBody>
          <a:bodyPr wrap="none" rtlCol="0">
            <a:spAutoFit/>
          </a:bodyPr>
          <a:lstStyle/>
          <a:p>
            <a:r>
              <a:rPr lang="en-US" dirty="0">
                <a:solidFill>
                  <a:schemeClr val="bg1"/>
                </a:solidFill>
              </a:rPr>
              <a:t>Sponge coke </a:t>
            </a:r>
          </a:p>
        </p:txBody>
      </p:sp>
      <p:sp>
        <p:nvSpPr>
          <p:cNvPr id="6" name="TextBox 5">
            <a:extLst>
              <a:ext uri="{FF2B5EF4-FFF2-40B4-BE49-F238E27FC236}">
                <a16:creationId xmlns:a16="http://schemas.microsoft.com/office/drawing/2014/main" id="{E67767C0-B6D6-4D36-A9F4-C9DAC82D5419}"/>
              </a:ext>
            </a:extLst>
          </p:cNvPr>
          <p:cNvSpPr txBox="1"/>
          <p:nvPr/>
        </p:nvSpPr>
        <p:spPr>
          <a:xfrm>
            <a:off x="2743200" y="3986438"/>
            <a:ext cx="1499962" cy="369332"/>
          </a:xfrm>
          <a:prstGeom prst="rect">
            <a:avLst/>
          </a:prstGeom>
          <a:noFill/>
        </p:spPr>
        <p:txBody>
          <a:bodyPr wrap="none" rtlCol="0">
            <a:spAutoFit/>
          </a:bodyPr>
          <a:lstStyle/>
          <a:p>
            <a:r>
              <a:rPr lang="en-US" dirty="0">
                <a:solidFill>
                  <a:schemeClr val="bg1"/>
                </a:solidFill>
              </a:rPr>
              <a:t>Sponge coke </a:t>
            </a:r>
          </a:p>
        </p:txBody>
      </p:sp>
      <p:sp>
        <p:nvSpPr>
          <p:cNvPr id="7" name="TextBox 6">
            <a:extLst>
              <a:ext uri="{FF2B5EF4-FFF2-40B4-BE49-F238E27FC236}">
                <a16:creationId xmlns:a16="http://schemas.microsoft.com/office/drawing/2014/main" id="{DE0A5281-054F-4A30-A44C-EA982E560D31}"/>
              </a:ext>
            </a:extLst>
          </p:cNvPr>
          <p:cNvSpPr txBox="1"/>
          <p:nvPr/>
        </p:nvSpPr>
        <p:spPr>
          <a:xfrm>
            <a:off x="7543801" y="1799067"/>
            <a:ext cx="1472775" cy="369332"/>
          </a:xfrm>
          <a:prstGeom prst="rect">
            <a:avLst/>
          </a:prstGeom>
          <a:noFill/>
        </p:spPr>
        <p:txBody>
          <a:bodyPr wrap="none" rtlCol="0">
            <a:spAutoFit/>
          </a:bodyPr>
          <a:lstStyle/>
          <a:p>
            <a:r>
              <a:rPr lang="en-US" dirty="0">
                <a:solidFill>
                  <a:schemeClr val="bg1"/>
                </a:solidFill>
              </a:rPr>
              <a:t>Needle coke </a:t>
            </a:r>
          </a:p>
        </p:txBody>
      </p:sp>
      <p:sp>
        <p:nvSpPr>
          <p:cNvPr id="8" name="TextBox 7">
            <a:extLst>
              <a:ext uri="{FF2B5EF4-FFF2-40B4-BE49-F238E27FC236}">
                <a16:creationId xmlns:a16="http://schemas.microsoft.com/office/drawing/2014/main" id="{C2BD41B6-1899-482C-A075-2A951DE475FB}"/>
              </a:ext>
            </a:extLst>
          </p:cNvPr>
          <p:cNvSpPr txBox="1"/>
          <p:nvPr/>
        </p:nvSpPr>
        <p:spPr>
          <a:xfrm>
            <a:off x="7543800" y="5238528"/>
            <a:ext cx="1243546" cy="369332"/>
          </a:xfrm>
          <a:prstGeom prst="rect">
            <a:avLst/>
          </a:prstGeom>
          <a:noFill/>
        </p:spPr>
        <p:txBody>
          <a:bodyPr wrap="none" rtlCol="0">
            <a:spAutoFit/>
          </a:bodyPr>
          <a:lstStyle/>
          <a:p>
            <a:r>
              <a:rPr lang="en-US" dirty="0">
                <a:solidFill>
                  <a:schemeClr val="bg1"/>
                </a:solidFill>
              </a:rPr>
              <a:t>Short coke</a:t>
            </a:r>
          </a:p>
        </p:txBody>
      </p:sp>
    </p:spTree>
    <p:extLst>
      <p:ext uri="{BB962C8B-B14F-4D97-AF65-F5344CB8AC3E}">
        <p14:creationId xmlns:p14="http://schemas.microsoft.com/office/powerpoint/2010/main" val="1168794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A78C7E-520C-4B0F-B41E-55C9EC84B551}"/>
              </a:ext>
            </a:extLst>
          </p:cNvPr>
          <p:cNvSpPr>
            <a:spLocks noGrp="1"/>
          </p:cNvSpPr>
          <p:nvPr>
            <p:ph type="sldNum" sz="quarter" idx="12"/>
          </p:nvPr>
        </p:nvSpPr>
        <p:spPr/>
        <p:txBody>
          <a:bodyPr/>
          <a:lstStyle/>
          <a:p>
            <a:fld id="{B6F15528-21DE-4FAA-801E-634DDDAF4B2B}" type="slidenum">
              <a:rPr lang="en-US" smtClean="0"/>
              <a:pPr/>
              <a:t>16</a:t>
            </a:fld>
            <a:endParaRPr lang="en-US"/>
          </a:p>
        </p:txBody>
      </p:sp>
      <p:pic>
        <p:nvPicPr>
          <p:cNvPr id="10" name="Picture 9">
            <a:extLst>
              <a:ext uri="{FF2B5EF4-FFF2-40B4-BE49-F238E27FC236}">
                <a16:creationId xmlns:a16="http://schemas.microsoft.com/office/drawing/2014/main" id="{FE31FE3B-465A-49C9-8865-76F915B98A01}"/>
              </a:ext>
            </a:extLst>
          </p:cNvPr>
          <p:cNvPicPr>
            <a:picLocks noChangeAspect="1"/>
          </p:cNvPicPr>
          <p:nvPr/>
        </p:nvPicPr>
        <p:blipFill>
          <a:blip r:embed="rId2"/>
          <a:stretch>
            <a:fillRect/>
          </a:stretch>
        </p:blipFill>
        <p:spPr>
          <a:xfrm>
            <a:off x="2209800" y="0"/>
            <a:ext cx="7239000" cy="6858000"/>
          </a:xfrm>
          <a:prstGeom prst="rect">
            <a:avLst/>
          </a:prstGeom>
        </p:spPr>
      </p:pic>
    </p:spTree>
    <p:extLst>
      <p:ext uri="{BB962C8B-B14F-4D97-AF65-F5344CB8AC3E}">
        <p14:creationId xmlns:p14="http://schemas.microsoft.com/office/powerpoint/2010/main" val="1370859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563562"/>
          </a:xfrm>
          <a:solidFill>
            <a:schemeClr val="bg1"/>
          </a:solidFill>
        </p:spPr>
        <p:txBody>
          <a:bodyPr>
            <a:normAutofit fontScale="90000"/>
          </a:bodyPr>
          <a:lstStyle/>
          <a:p>
            <a:r>
              <a:rPr lang="en-US" b="1" dirty="0"/>
              <a:t>Delayed coking</a:t>
            </a:r>
          </a:p>
        </p:txBody>
      </p:sp>
      <p:sp>
        <p:nvSpPr>
          <p:cNvPr id="3" name="Content Placeholder 2"/>
          <p:cNvSpPr>
            <a:spLocks noGrp="1"/>
          </p:cNvSpPr>
          <p:nvPr>
            <p:ph idx="1"/>
          </p:nvPr>
        </p:nvSpPr>
        <p:spPr>
          <a:xfrm>
            <a:off x="1737815" y="609600"/>
            <a:ext cx="8915400" cy="5867400"/>
          </a:xfrm>
        </p:spPr>
        <p:txBody>
          <a:bodyPr>
            <a:normAutofit fontScale="85000" lnSpcReduction="10000"/>
          </a:bodyPr>
          <a:lstStyle/>
          <a:p>
            <a:pPr marL="0" indent="0" algn="just">
              <a:buNone/>
            </a:pPr>
            <a:r>
              <a:rPr lang="en-US" dirty="0"/>
              <a:t>The delayed coking process was developed to minimize yields of residual fuel oil by severe </a:t>
            </a:r>
            <a:r>
              <a:rPr lang="en-US" dirty="0">
                <a:solidFill>
                  <a:srgbClr val="C00000"/>
                </a:solidFill>
              </a:rPr>
              <a:t>thermal cracking </a:t>
            </a:r>
            <a:r>
              <a:rPr lang="en-US" dirty="0"/>
              <a:t>of stocks such as </a:t>
            </a:r>
            <a:r>
              <a:rPr lang="en-US" u="sng" dirty="0"/>
              <a:t>vacuum residuals, aromatic gas oils, and thermal tars</a:t>
            </a:r>
            <a:r>
              <a:rPr lang="en-US" dirty="0"/>
              <a:t>. </a:t>
            </a:r>
          </a:p>
          <a:p>
            <a:pPr marL="0" indent="0" algn="just">
              <a:buNone/>
            </a:pPr>
            <a:r>
              <a:rPr lang="en-US" dirty="0"/>
              <a:t>The severe </a:t>
            </a:r>
            <a:r>
              <a:rPr lang="en-US" dirty="0">
                <a:solidFill>
                  <a:srgbClr val="C00000"/>
                </a:solidFill>
              </a:rPr>
              <a:t>thermal cracking </a:t>
            </a:r>
            <a:r>
              <a:rPr lang="en-US" dirty="0"/>
              <a:t>of such stocks resulted in unwanted </a:t>
            </a:r>
            <a:r>
              <a:rPr lang="en-US" u="sng" dirty="0"/>
              <a:t>deposition of coke </a:t>
            </a:r>
            <a:r>
              <a:rPr lang="en-US" dirty="0"/>
              <a:t>in the </a:t>
            </a:r>
            <a:r>
              <a:rPr lang="en-US" u="sng" dirty="0"/>
              <a:t>heaters</a:t>
            </a:r>
            <a:r>
              <a:rPr lang="en-US" dirty="0"/>
              <a:t>. By gradual evolution of the art it was found that heaters could be designed to raise residual stock temperatures above the coking point without significant coke formation in the heaters. This required high velocities (minimum retention time) in the heaters.</a:t>
            </a:r>
          </a:p>
          <a:p>
            <a:pPr marL="0" indent="0" algn="just">
              <a:buNone/>
            </a:pPr>
            <a:r>
              <a:rPr lang="en-US" dirty="0"/>
              <a:t>Providing an insulated surge drum on heater effluent allowed sufficient time for the coking to take place before subsequent processing, hence the term ‘‘delayed coking’’. </a:t>
            </a:r>
          </a:p>
          <a:p>
            <a:pPr algn="just"/>
            <a:r>
              <a:rPr lang="en-US" dirty="0"/>
              <a:t>Typically furnace outlet temperatures range from 480–515 °C. The higher the outlet temperature, the greater the tendency to produce shot coke and the shorter the time before the furnace tubes have to be </a:t>
            </a:r>
            <a:r>
              <a:rPr lang="en-US" dirty="0" err="1"/>
              <a:t>decoked</a:t>
            </a:r>
            <a:r>
              <a:rPr lang="en-US" dirty="0"/>
              <a:t>. Usually furnace tubes have to be </a:t>
            </a:r>
            <a:r>
              <a:rPr lang="en-US" dirty="0" err="1"/>
              <a:t>decoked</a:t>
            </a:r>
            <a:r>
              <a:rPr lang="en-US" dirty="0"/>
              <a:t> every three to five months.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46114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1"/>
            <a:ext cx="9143999" cy="586563"/>
          </a:xfrm>
          <a:solidFill>
            <a:schemeClr val="bg1"/>
          </a:solidFill>
        </p:spPr>
        <p:txBody>
          <a:bodyPr>
            <a:normAutofit fontScale="90000"/>
          </a:bodyPr>
          <a:lstStyle/>
          <a:p>
            <a:r>
              <a:rPr lang="en-US" b="1" dirty="0"/>
              <a:t>PFD-Delayed coking</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738" y="586563"/>
            <a:ext cx="9039932"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033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533400"/>
          </a:xfrm>
          <a:solidFill>
            <a:schemeClr val="bg1"/>
          </a:solidFill>
          <a:ln>
            <a:solidFill>
              <a:schemeClr val="accent1"/>
            </a:solidFill>
          </a:ln>
        </p:spPr>
        <p:txBody>
          <a:bodyPr>
            <a:normAutofit fontScale="90000"/>
          </a:bodyPr>
          <a:lstStyle/>
          <a:p>
            <a:r>
              <a:rPr lang="en-US" b="1" dirty="0"/>
              <a:t>Delayed coking-process description</a:t>
            </a:r>
          </a:p>
        </p:txBody>
      </p:sp>
      <p:sp>
        <p:nvSpPr>
          <p:cNvPr id="3" name="Content Placeholder 2"/>
          <p:cNvSpPr>
            <a:spLocks noGrp="1"/>
          </p:cNvSpPr>
          <p:nvPr>
            <p:ph idx="1"/>
          </p:nvPr>
        </p:nvSpPr>
        <p:spPr>
          <a:xfrm>
            <a:off x="1524000" y="762000"/>
            <a:ext cx="8991600" cy="6019800"/>
          </a:xfrm>
        </p:spPr>
        <p:txBody>
          <a:bodyPr>
            <a:normAutofit fontScale="62500" lnSpcReduction="20000"/>
          </a:bodyPr>
          <a:lstStyle/>
          <a:p>
            <a:r>
              <a:rPr lang="en-US" dirty="0">
                <a:solidFill>
                  <a:srgbClr val="002060"/>
                </a:solidFill>
              </a:rPr>
              <a:t>Fresh feed (</a:t>
            </a:r>
            <a:r>
              <a:rPr lang="en-US" u="sng" dirty="0">
                <a:solidFill>
                  <a:srgbClr val="002060"/>
                </a:solidFill>
              </a:rPr>
              <a:t>vacuum residuals, aromatic gas oils, and thermal tars) </a:t>
            </a:r>
            <a:r>
              <a:rPr lang="en-US" dirty="0">
                <a:solidFill>
                  <a:srgbClr val="002060"/>
                </a:solidFill>
              </a:rPr>
              <a:t>is charged to the lower portion of the main fractionator, where it contacts the heated vapors from the coke drum and light components are flashed off from the feed. Prior to entering the fractionator, the feed is preheated by heat exchanger with Coker distillates. </a:t>
            </a:r>
          </a:p>
          <a:p>
            <a:r>
              <a:rPr lang="en-US" dirty="0"/>
              <a:t>The heavy residue from the bottom of the fractionator is passed through a furnace  where it is heated to temperature in the range of 480-515</a:t>
            </a:r>
            <a:r>
              <a:rPr lang="en-US" baseline="30000" dirty="0"/>
              <a:t>°</a:t>
            </a:r>
            <a:r>
              <a:rPr lang="en-US" dirty="0"/>
              <a:t>C and charged to one of the two coke drum. </a:t>
            </a:r>
          </a:p>
          <a:p>
            <a:r>
              <a:rPr lang="en-US" dirty="0">
                <a:solidFill>
                  <a:srgbClr val="002060"/>
                </a:solidFill>
              </a:rPr>
              <a:t>For a continuous operation, the process needs at least two coke drums: one in operation for coke accumulating and the other out of  the for hydraulic decoking. Coke drums typically range in diameter from 4.5 to 8.5 meter and in height from 25 to 35m</a:t>
            </a:r>
            <a:r>
              <a:rPr lang="en-US" dirty="0"/>
              <a:t>. </a:t>
            </a:r>
          </a:p>
          <a:p>
            <a:r>
              <a:rPr lang="en-US" dirty="0"/>
              <a:t>The material fed to the coke drum is thermally decomposed. As the cracking reactions are endothermic, the temperature in coke drum is lower than the furnace outlet and usually is in  range of 415-460 °C. Pressure in the coke drum varies from 25-30 psig. </a:t>
            </a:r>
          </a:p>
          <a:p>
            <a:r>
              <a:rPr lang="en-US" dirty="0">
                <a:solidFill>
                  <a:srgbClr val="002060"/>
                </a:solidFill>
              </a:rPr>
              <a:t>In the coke drum sufficient residence time is allowed so that  the reaction proceeds to form coke which is settled in coke drum. </a:t>
            </a:r>
          </a:p>
          <a:p>
            <a:r>
              <a:rPr lang="en-US" dirty="0"/>
              <a:t>Lighter cracked products from drum are returned to fractionator.  Petroleum coke formed remains as a solid in the coke drum. In the fractionator gas, naphtha, kerosene and gas oil are separated  from heavier materials which is recycled with fresh feed to the furnace for re-cracking. </a:t>
            </a:r>
          </a:p>
          <a:p>
            <a:r>
              <a:rPr lang="en-US" dirty="0">
                <a:solidFill>
                  <a:srgbClr val="002060"/>
                </a:solidFill>
              </a:rPr>
              <a:t>When the drum builds up to predetermined  level, the flow is diverted to another coke drum. A two day cycle is preferred most-one day filling and one day decoking.</a:t>
            </a:r>
          </a:p>
          <a:p>
            <a:r>
              <a:rPr lang="en-US" dirty="0"/>
              <a:t> At the end of each cycle the </a:t>
            </a:r>
            <a:r>
              <a:rPr lang="en-US" u="sng" dirty="0"/>
              <a:t>coke drum </a:t>
            </a:r>
            <a:r>
              <a:rPr lang="en-US" dirty="0"/>
              <a:t>is depressurized and steamed out to strip uncondensed vapors. The full coke drum isolated,  cooled by filling with water, opened, drained, and the coke removed.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40368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2052"/>
          <p:cNvSpPr>
            <a:spLocks noGrp="1"/>
          </p:cNvSpPr>
          <p:nvPr>
            <p:ph type="title"/>
          </p:nvPr>
        </p:nvSpPr>
        <p:spPr>
          <a:xfrm>
            <a:off x="1524000" y="0"/>
            <a:ext cx="9144000" cy="457200"/>
          </a:xfrm>
          <a:solidFill>
            <a:schemeClr val="bg1"/>
          </a:solidFill>
        </p:spPr>
        <p:txBody>
          <a:bodyPr>
            <a:normAutofit fontScale="90000"/>
          </a:bodyPr>
          <a:lstStyle/>
          <a:p>
            <a:r>
              <a:rPr lang="en-US" b="1" dirty="0"/>
              <a:t>Visbreaking</a:t>
            </a:r>
          </a:p>
        </p:txBody>
      </p:sp>
      <p:sp>
        <p:nvSpPr>
          <p:cNvPr id="2054" name="Content Placeholder 2053"/>
          <p:cNvSpPr>
            <a:spLocks noGrp="1"/>
          </p:cNvSpPr>
          <p:nvPr>
            <p:ph idx="1"/>
          </p:nvPr>
        </p:nvSpPr>
        <p:spPr>
          <a:xfrm>
            <a:off x="1524000" y="381000"/>
            <a:ext cx="9144000" cy="6400800"/>
          </a:xfrm>
        </p:spPr>
        <p:txBody>
          <a:bodyPr>
            <a:noAutofit/>
          </a:bodyPr>
          <a:lstStyle/>
          <a:p>
            <a:pPr algn="just">
              <a:buFont typeface="Wingdings" pitchFamily="2" charset="2"/>
              <a:buChar char="§"/>
            </a:pPr>
            <a:r>
              <a:rPr lang="en-US" sz="1800" dirty="0"/>
              <a:t>Visbreaking or viscosity breaking is a mild thermal cracking unit that produces low viscosity fuel oil from a high viscosity oil stock. </a:t>
            </a:r>
          </a:p>
          <a:p>
            <a:pPr algn="just">
              <a:buFont typeface="Wingdings" pitchFamily="2" charset="2"/>
              <a:buChar char="§"/>
            </a:pPr>
            <a:r>
              <a:rPr lang="en-US" sz="1800" u="sng" dirty="0">
                <a:solidFill>
                  <a:srgbClr val="7030A0"/>
                </a:solidFill>
              </a:rPr>
              <a:t>Long paraffinic side chains attached to aromatic rings </a:t>
            </a:r>
            <a:r>
              <a:rPr lang="en-US" sz="1800" dirty="0">
                <a:solidFill>
                  <a:srgbClr val="7030A0"/>
                </a:solidFill>
              </a:rPr>
              <a:t>are the primary cause of high pour points and viscosities for paraffinic base residua. Visbreaking is carried out at conditions to optimize the breaking off of these long side chains and their subsequent cracking to shorter molecules with lower viscosities and pour points.</a:t>
            </a:r>
          </a:p>
          <a:p>
            <a:pPr algn="just">
              <a:buFont typeface="Wingdings" pitchFamily="2" charset="2"/>
              <a:buChar char="§"/>
            </a:pPr>
            <a:r>
              <a:rPr lang="en-US" sz="1800" dirty="0"/>
              <a:t>In this method, the feedstock is usually a mixture of </a:t>
            </a:r>
            <a:r>
              <a:rPr lang="en-US" sz="1800" u="sng" dirty="0">
                <a:solidFill>
                  <a:schemeClr val="accent5">
                    <a:lumMod val="75000"/>
                  </a:schemeClr>
                </a:solidFill>
              </a:rPr>
              <a:t>heavy vacuum distillates and residues, even asphalt</a:t>
            </a:r>
            <a:r>
              <a:rPr lang="en-US" sz="1800" dirty="0"/>
              <a:t>, heated in a furnace at a cracking temperature (above 400°C) at a pressure above atmosphere for a short time and quickly quenched and ﬂashed in a plated column.</a:t>
            </a:r>
          </a:p>
          <a:p>
            <a:pPr algn="just">
              <a:buFont typeface="Wingdings" pitchFamily="2" charset="2"/>
              <a:buChar char="§"/>
            </a:pPr>
            <a:r>
              <a:rPr lang="en-US" sz="1800" dirty="0">
                <a:solidFill>
                  <a:srgbClr val="7030A0"/>
                </a:solidFill>
              </a:rPr>
              <a:t>Sufficient steam is used to separate the cracked light hydrocarbons. </a:t>
            </a:r>
          </a:p>
          <a:p>
            <a:pPr algn="just">
              <a:buFont typeface="Wingdings" pitchFamily="2" charset="2"/>
              <a:buChar char="§"/>
            </a:pPr>
            <a:r>
              <a:rPr lang="en-US" sz="1800" dirty="0">
                <a:solidFill>
                  <a:srgbClr val="7030A0"/>
                </a:solidFill>
              </a:rPr>
              <a:t>Products include </a:t>
            </a:r>
            <a:r>
              <a:rPr lang="en-US" sz="1800" u="sng" dirty="0">
                <a:solidFill>
                  <a:srgbClr val="7030A0"/>
                </a:solidFill>
              </a:rPr>
              <a:t>gases, gasoline (VB gasoline or naphtha), gas oil (VB gas oil), and low viscous fuel oil or furnace oil </a:t>
            </a:r>
            <a:r>
              <a:rPr lang="en-US" sz="1800" dirty="0">
                <a:solidFill>
                  <a:srgbClr val="7030A0"/>
                </a:solidFill>
              </a:rPr>
              <a:t>as the major product.</a:t>
            </a:r>
          </a:p>
          <a:p>
            <a:pPr algn="just">
              <a:buFont typeface="Wingdings" pitchFamily="2" charset="2"/>
              <a:buChar char="§"/>
            </a:pPr>
            <a:r>
              <a:rPr lang="en-US" sz="1800" u="sng" dirty="0">
                <a:solidFill>
                  <a:srgbClr val="231F20"/>
                </a:solidFill>
              </a:rPr>
              <a:t>There are two types of </a:t>
            </a:r>
            <a:r>
              <a:rPr lang="en-US" sz="1800" u="sng" dirty="0" err="1">
                <a:solidFill>
                  <a:srgbClr val="231F20"/>
                </a:solidFill>
              </a:rPr>
              <a:t>visbreaker</a:t>
            </a:r>
            <a:r>
              <a:rPr lang="en-US" sz="1800" u="sng" dirty="0">
                <a:solidFill>
                  <a:srgbClr val="231F20"/>
                </a:solidFill>
              </a:rPr>
              <a:t> operations</a:t>
            </a:r>
            <a:r>
              <a:rPr lang="en-US" sz="1800" dirty="0">
                <a:solidFill>
                  <a:srgbClr val="231F20"/>
                </a:solidFill>
              </a:rPr>
              <a:t>, </a:t>
            </a:r>
            <a:r>
              <a:rPr lang="en-US" sz="1800" dirty="0">
                <a:solidFill>
                  <a:srgbClr val="0070C0"/>
                </a:solidFill>
              </a:rPr>
              <a:t>coil and furnace cracking </a:t>
            </a:r>
            <a:r>
              <a:rPr lang="en-US" sz="1800" dirty="0">
                <a:solidFill>
                  <a:srgbClr val="231F20"/>
                </a:solidFill>
              </a:rPr>
              <a:t>and </a:t>
            </a:r>
            <a:r>
              <a:rPr lang="en-US" sz="1800" dirty="0">
                <a:solidFill>
                  <a:srgbClr val="0070C0"/>
                </a:solidFill>
              </a:rPr>
              <a:t>soaker cracking</a:t>
            </a:r>
            <a:r>
              <a:rPr lang="en-US" sz="1800" dirty="0">
                <a:solidFill>
                  <a:srgbClr val="231F20"/>
                </a:solidFill>
              </a:rPr>
              <a:t>.</a:t>
            </a:r>
          </a:p>
          <a:p>
            <a:pPr algn="just">
              <a:buFont typeface="Wingdings" pitchFamily="2" charset="2"/>
              <a:buChar char="§"/>
            </a:pPr>
            <a:r>
              <a:rPr lang="en-US" sz="1800" dirty="0">
                <a:solidFill>
                  <a:srgbClr val="7030A0"/>
                </a:solidFill>
              </a:rPr>
              <a:t>Coil cracking uses higher furnace outlet temperatures (460–520°C) and reaction times (1-3 minutes), while soaker cracking uses lower furnace outlet temperatures (427–443°C) and longer </a:t>
            </a:r>
            <a:r>
              <a:rPr lang="en-US" sz="1800" dirty="0">
                <a:solidFill>
                  <a:srgbClr val="FF0000"/>
                </a:solidFill>
              </a:rPr>
              <a:t>reaction times (5-8 mins)</a:t>
            </a:r>
            <a:r>
              <a:rPr lang="en-US" sz="1800" dirty="0">
                <a:solidFill>
                  <a:srgbClr val="7030A0"/>
                </a:solidFill>
              </a:rPr>
              <a:t>. </a:t>
            </a:r>
          </a:p>
          <a:p>
            <a:pPr algn="just">
              <a:buFont typeface="Wingdings" pitchFamily="2" charset="2"/>
              <a:buChar char="§"/>
            </a:pPr>
            <a:r>
              <a:rPr lang="en-US" sz="1800" dirty="0">
                <a:solidFill>
                  <a:srgbClr val="231F20"/>
                </a:solidFill>
              </a:rPr>
              <a:t>The product yields and properties are similar, but the soaker operation with its lower furnace outlet temperatures has the advantages of lower energy consumption and longer run times before having to shut down to remove coke from the furnace tubes.</a:t>
            </a:r>
            <a:r>
              <a:rPr lang="en-US" sz="1800" dirty="0"/>
              <a:t> </a:t>
            </a:r>
          </a:p>
          <a:p>
            <a:pPr algn="just">
              <a:buFont typeface="Wingdings" pitchFamily="2" charset="2"/>
              <a:buChar char="§"/>
            </a:pPr>
            <a:r>
              <a:rPr lang="en-US" sz="1800" dirty="0">
                <a:solidFill>
                  <a:schemeClr val="accent5">
                    <a:lumMod val="75000"/>
                  </a:schemeClr>
                </a:solidFill>
              </a:rPr>
              <a:t>Run times </a:t>
            </a:r>
            <a:r>
              <a:rPr lang="en-US" sz="1800" dirty="0">
                <a:solidFill>
                  <a:srgbClr val="7030A0"/>
                </a:solidFill>
              </a:rPr>
              <a:t>of 3–6 months are common for furnace </a:t>
            </a:r>
            <a:r>
              <a:rPr lang="en-US" sz="1800" dirty="0" err="1">
                <a:solidFill>
                  <a:srgbClr val="7030A0"/>
                </a:solidFill>
              </a:rPr>
              <a:t>vis</a:t>
            </a:r>
            <a:r>
              <a:rPr lang="en-US" sz="1800" dirty="0">
                <a:solidFill>
                  <a:srgbClr val="7030A0"/>
                </a:solidFill>
              </a:rPr>
              <a:t>-breakers and 6–18 months for soaker </a:t>
            </a:r>
            <a:r>
              <a:rPr lang="en-US" sz="1800" dirty="0" err="1">
                <a:solidFill>
                  <a:srgbClr val="7030A0"/>
                </a:solidFill>
              </a:rPr>
              <a:t>visbreakers</a:t>
            </a:r>
            <a:r>
              <a:rPr lang="en-US" sz="1800" dirty="0">
                <a:solidFill>
                  <a:srgbClr val="7030A0"/>
                </a:solidFill>
              </a:rPr>
              <a:t>.</a:t>
            </a:r>
            <a:endParaRPr lang="en-US" sz="1000" dirty="0">
              <a:solidFill>
                <a:srgbClr val="7030A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2249320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39762"/>
          </a:xfrm>
          <a:solidFill>
            <a:schemeClr val="bg1"/>
          </a:solidFill>
        </p:spPr>
        <p:txBody>
          <a:bodyPr>
            <a:normAutofit fontScale="90000"/>
          </a:bodyPr>
          <a:lstStyle/>
          <a:p>
            <a:r>
              <a:rPr lang="en-US" sz="4000" b="1" dirty="0"/>
              <a:t>De-coking of the drum</a:t>
            </a:r>
          </a:p>
        </p:txBody>
      </p:sp>
      <p:sp>
        <p:nvSpPr>
          <p:cNvPr id="3" name="Content Placeholder 2"/>
          <p:cNvSpPr>
            <a:spLocks noGrp="1"/>
          </p:cNvSpPr>
          <p:nvPr>
            <p:ph idx="1"/>
          </p:nvPr>
        </p:nvSpPr>
        <p:spPr>
          <a:xfrm>
            <a:off x="1524000" y="1066800"/>
            <a:ext cx="8915400" cy="5105400"/>
          </a:xfrm>
        </p:spPr>
        <p:txBody>
          <a:bodyPr>
            <a:normAutofit fontScale="70000" lnSpcReduction="20000"/>
          </a:bodyPr>
          <a:lstStyle/>
          <a:p>
            <a:pPr algn="just"/>
            <a:r>
              <a:rPr lang="en-US" dirty="0"/>
              <a:t>The decoking operation is accomplished in some plants by a mechanical drill or reamer, however most plants use a hydraulic system. The hydraulic system is simply a number of high pressure [2,000 to 4,500 psig (13,800 to 31,000kPa)] water jets which are lowered into the coke bed on a rotating drill stem. A small diameter hole [18 to 24 in. (45 to 60 cm) in diameter] called a ‘‘rat hole’’ is first cut all the way through the bed from top to bottom using a special jet. This is done to allow the main drill stem to enter and permit movement of coke and water through the bed.</a:t>
            </a:r>
          </a:p>
          <a:p>
            <a:pPr algn="just"/>
            <a:r>
              <a:rPr lang="en-US" dirty="0">
                <a:solidFill>
                  <a:srgbClr val="002060"/>
                </a:solidFill>
              </a:rPr>
              <a:t>The main bulk of coke is then cut from the drum, usually beginning at the bottom. Some operators prefer to begin at the top of drum to avoid the chance of dropping large pieces of coke which can trap the drill stem or cause problems in subsequent coke handling facilities. Today some operators use a technique referred to as ‘chipping’’ the coke out of the drum. In this technique, the cutting bit is repeatedly transferred back and forth from top to bottom as the hydraulic bit rotates, and the coke is cut from the center to the wall. This reduces cutting time, produces fewer fines, and eliminates the problem of the bit being trapped.</a:t>
            </a:r>
          </a:p>
          <a:p>
            <a:pPr algn="just"/>
            <a:r>
              <a:rPr lang="en-US" dirty="0"/>
              <a:t>The coke which falls from the drum is often collected directly in railroad cars. Alternatively, it is sluiced or pumped as a water slurry to a stockpile or conveyed by belt.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981711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533400"/>
          </a:xfrm>
          <a:solidFill>
            <a:schemeClr val="bg1"/>
          </a:solidFill>
        </p:spPr>
        <p:txBody>
          <a:bodyPr>
            <a:normAutofit fontScale="90000"/>
          </a:bodyPr>
          <a:lstStyle/>
          <a:p>
            <a:r>
              <a:rPr lang="en-US" b="1" dirty="0"/>
              <a:t>Time Cycle-delayed coking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1" y="1143000"/>
            <a:ext cx="369608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79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735" y="0"/>
            <a:ext cx="9165265" cy="639762"/>
          </a:xfrm>
          <a:solidFill>
            <a:schemeClr val="bg1"/>
          </a:solidFill>
        </p:spPr>
        <p:txBody>
          <a:bodyPr>
            <a:noAutofit/>
          </a:bodyPr>
          <a:lstStyle/>
          <a:p>
            <a:r>
              <a:rPr lang="en-US" sz="3200" b="1" dirty="0"/>
              <a:t>Relation of Operating Variables in Delayed Coking</a:t>
            </a:r>
          </a:p>
        </p:txBody>
      </p:sp>
      <p:sp>
        <p:nvSpPr>
          <p:cNvPr id="3" name="Content Placeholder 2"/>
          <p:cNvSpPr>
            <a:spLocks noGrp="1"/>
          </p:cNvSpPr>
          <p:nvPr>
            <p:ph idx="1"/>
          </p:nvPr>
        </p:nvSpPr>
        <p:spPr>
          <a:xfrm>
            <a:off x="1866900" y="685801"/>
            <a:ext cx="8229600" cy="4525963"/>
          </a:xfrm>
        </p:spPr>
        <p:txBody>
          <a:bodyPr>
            <a:normAutofit/>
          </a:bodyPr>
          <a:lstStyle/>
          <a:p>
            <a:r>
              <a:rPr lang="en-US" sz="1600" dirty="0">
                <a:solidFill>
                  <a:srgbClr val="002060"/>
                </a:solidFill>
              </a:rPr>
              <a:t>High heater outlet temperatures increase the cracking and coking reactions, thus increasing yields of gas, naphtha, and coke and decreasing the yield of gas oil.</a:t>
            </a:r>
          </a:p>
          <a:p>
            <a:endParaRPr lang="en-US" sz="1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949" y="1447801"/>
            <a:ext cx="7848600" cy="446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764" y="5310739"/>
            <a:ext cx="7226595" cy="86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902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09600"/>
          </a:xfrm>
          <a:solidFill>
            <a:schemeClr val="bg1"/>
          </a:solidFill>
        </p:spPr>
        <p:txBody>
          <a:bodyPr>
            <a:normAutofit/>
          </a:bodyPr>
          <a:lstStyle/>
          <a:p>
            <a:r>
              <a:rPr lang="en-US" sz="3600" b="1" dirty="0"/>
              <a:t>Typical yield from delayed </a:t>
            </a:r>
            <a:r>
              <a:rPr lang="en-US" sz="3600" b="1" dirty="0" err="1"/>
              <a:t>coker</a:t>
            </a:r>
            <a:endParaRPr lang="en-US" sz="3600" b="1" dirty="0"/>
          </a:p>
        </p:txBody>
      </p:sp>
      <p:graphicFrame>
        <p:nvGraphicFramePr>
          <p:cNvPr id="5" name="Content Placeholder 4"/>
          <p:cNvGraphicFramePr>
            <a:graphicFrameLocks noGrp="1"/>
          </p:cNvGraphicFramePr>
          <p:nvPr>
            <p:ph idx="1"/>
          </p:nvPr>
        </p:nvGraphicFramePr>
        <p:xfrm>
          <a:off x="1981201" y="1143000"/>
          <a:ext cx="8229599" cy="4450080"/>
        </p:xfrm>
        <a:graphic>
          <a:graphicData uri="http://schemas.openxmlformats.org/drawingml/2006/table">
            <a:tbl>
              <a:tblPr firstRow="1" bandRow="1">
                <a:tableStyleId>{5940675A-B579-460E-94D1-54222C63F5DA}</a:tableStyleId>
              </a:tblPr>
              <a:tblGrid>
                <a:gridCol w="33528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1999">
                  <a:extLst>
                    <a:ext uri="{9D8B030D-6E8A-4147-A177-3AD203B41FA5}">
                      <a16:colId xmlns:a16="http://schemas.microsoft.com/office/drawing/2014/main" val="20006"/>
                    </a:ext>
                  </a:extLst>
                </a:gridCol>
              </a:tblGrid>
              <a:tr h="370840">
                <a:tc>
                  <a:txBody>
                    <a:bodyPr/>
                    <a:lstStyle/>
                    <a:p>
                      <a:endParaRPr lang="en-US" dirty="0"/>
                    </a:p>
                  </a:txBody>
                  <a:tcPr/>
                </a:tc>
                <a:tc>
                  <a:txBody>
                    <a:bodyPr/>
                    <a:lstStyle/>
                    <a:p>
                      <a:r>
                        <a:rPr lang="en-US" dirty="0"/>
                        <a:t>I</a:t>
                      </a:r>
                    </a:p>
                  </a:txBody>
                  <a:tcPr/>
                </a:tc>
                <a:tc>
                  <a:txBody>
                    <a:bodyPr/>
                    <a:lstStyle/>
                    <a:p>
                      <a:r>
                        <a:rPr lang="en-US" dirty="0"/>
                        <a:t>II</a:t>
                      </a:r>
                    </a:p>
                  </a:txBody>
                  <a:tcPr/>
                </a:tc>
                <a:tc>
                  <a:txBody>
                    <a:bodyPr/>
                    <a:lstStyle/>
                    <a:p>
                      <a:r>
                        <a:rPr lang="en-US" dirty="0"/>
                        <a:t>III</a:t>
                      </a:r>
                    </a:p>
                  </a:txBody>
                  <a:tcPr/>
                </a:tc>
                <a:tc>
                  <a:txBody>
                    <a:bodyPr/>
                    <a:lstStyle/>
                    <a:p>
                      <a:r>
                        <a:rPr lang="en-US" dirty="0"/>
                        <a:t>IV</a:t>
                      </a:r>
                    </a:p>
                  </a:txBody>
                  <a:tcPr/>
                </a:tc>
                <a:tc>
                  <a:txBody>
                    <a:bodyPr/>
                    <a:lstStyle/>
                    <a:p>
                      <a:r>
                        <a:rPr lang="en-US" dirty="0"/>
                        <a:t>V</a:t>
                      </a:r>
                    </a:p>
                  </a:txBody>
                  <a:tcPr/>
                </a:tc>
                <a:tc>
                  <a:txBody>
                    <a:bodyPr/>
                    <a:lstStyle/>
                    <a:p>
                      <a:r>
                        <a:rPr lang="en-US" dirty="0"/>
                        <a:t>VI</a:t>
                      </a:r>
                    </a:p>
                  </a:txBody>
                  <a:tcPr/>
                </a:tc>
                <a:extLst>
                  <a:ext uri="{0D108BD9-81ED-4DB2-BD59-A6C34878D82A}">
                    <a16:rowId xmlns:a16="http://schemas.microsoft.com/office/drawing/2014/main" val="10000"/>
                  </a:ext>
                </a:extLst>
              </a:tr>
              <a:tr h="370840">
                <a:tc gridSpan="7">
                  <a:txBody>
                    <a:bodyPr/>
                    <a:lstStyle/>
                    <a:p>
                      <a:r>
                        <a:rPr lang="en-US" dirty="0"/>
                        <a:t>Feed </a:t>
                      </a:r>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°API</a:t>
                      </a:r>
                    </a:p>
                  </a:txBody>
                  <a:tcPr/>
                </a:tc>
                <a:tc>
                  <a:txBody>
                    <a:bodyPr/>
                    <a:lstStyle/>
                    <a:p>
                      <a:r>
                        <a:rPr lang="en-US" dirty="0"/>
                        <a:t>7.4</a:t>
                      </a:r>
                    </a:p>
                  </a:txBody>
                  <a:tcPr/>
                </a:tc>
                <a:tc>
                  <a:txBody>
                    <a:bodyPr/>
                    <a:lstStyle/>
                    <a:p>
                      <a:r>
                        <a:rPr lang="en-US" dirty="0"/>
                        <a:t>-1.1</a:t>
                      </a:r>
                    </a:p>
                  </a:txBody>
                  <a:tcPr/>
                </a:tc>
                <a:tc>
                  <a:txBody>
                    <a:bodyPr/>
                    <a:lstStyle/>
                    <a:p>
                      <a:r>
                        <a:rPr lang="en-US" dirty="0"/>
                        <a:t>7.4</a:t>
                      </a:r>
                    </a:p>
                  </a:txBody>
                  <a:tcPr/>
                </a:tc>
                <a:tc>
                  <a:txBody>
                    <a:bodyPr/>
                    <a:lstStyle/>
                    <a:p>
                      <a:r>
                        <a:rPr lang="en-US" dirty="0"/>
                        <a:t>12.0</a:t>
                      </a:r>
                    </a:p>
                  </a:txBody>
                  <a:tcPr/>
                </a:tc>
                <a:tc>
                  <a:txBody>
                    <a:bodyPr/>
                    <a:lstStyle/>
                    <a:p>
                      <a:r>
                        <a:rPr lang="en-US" dirty="0"/>
                        <a:t>12.5</a:t>
                      </a:r>
                    </a:p>
                  </a:txBody>
                  <a:tcPr/>
                </a:tc>
                <a:tc>
                  <a:txBody>
                    <a:bodyPr/>
                    <a:lstStyle/>
                    <a:p>
                      <a:r>
                        <a:rPr lang="en-US" dirty="0"/>
                        <a:t>12.3</a:t>
                      </a:r>
                    </a:p>
                  </a:txBody>
                  <a:tcPr/>
                </a:tc>
                <a:extLst>
                  <a:ext uri="{0D108BD9-81ED-4DB2-BD59-A6C34878D82A}">
                    <a16:rowId xmlns:a16="http://schemas.microsoft.com/office/drawing/2014/main" val="10002"/>
                  </a:ext>
                </a:extLst>
              </a:tr>
              <a:tr h="370840">
                <a:tc>
                  <a:txBody>
                    <a:bodyPr/>
                    <a:lstStyle/>
                    <a:p>
                      <a:r>
                        <a:rPr lang="en-US" dirty="0" err="1"/>
                        <a:t>Sulphur</a:t>
                      </a:r>
                      <a:r>
                        <a:rPr lang="en-US" baseline="0" dirty="0"/>
                        <a:t>, </a:t>
                      </a:r>
                      <a:r>
                        <a:rPr lang="en-US" baseline="0" dirty="0" err="1"/>
                        <a:t>wt</a:t>
                      </a:r>
                      <a:r>
                        <a:rPr lang="en-US" baseline="0" dirty="0"/>
                        <a:t>%</a:t>
                      </a:r>
                      <a:endParaRPr lang="en-US" dirty="0"/>
                    </a:p>
                  </a:txBody>
                  <a:tcPr/>
                </a:tc>
                <a:tc>
                  <a:txBody>
                    <a:bodyPr/>
                    <a:lstStyle/>
                    <a:p>
                      <a:r>
                        <a:rPr lang="en-US" dirty="0"/>
                        <a:t>0.48</a:t>
                      </a:r>
                    </a:p>
                  </a:txBody>
                  <a:tcPr/>
                </a:tc>
                <a:tc>
                  <a:txBody>
                    <a:bodyPr/>
                    <a:lstStyle/>
                    <a:p>
                      <a:r>
                        <a:rPr lang="en-US" dirty="0"/>
                        <a:t>0.56</a:t>
                      </a:r>
                    </a:p>
                  </a:txBody>
                  <a:tcPr/>
                </a:tc>
                <a:tc>
                  <a:txBody>
                    <a:bodyPr/>
                    <a:lstStyle/>
                    <a:p>
                      <a:r>
                        <a:rPr lang="en-US" dirty="0"/>
                        <a:t>2.76</a:t>
                      </a:r>
                    </a:p>
                  </a:txBody>
                  <a:tcPr/>
                </a:tc>
                <a:tc>
                  <a:txBody>
                    <a:bodyPr/>
                    <a:lstStyle/>
                    <a:p>
                      <a:r>
                        <a:rPr lang="en-US" dirty="0"/>
                        <a:t>1.6</a:t>
                      </a:r>
                    </a:p>
                  </a:txBody>
                  <a:tcPr/>
                </a:tc>
                <a:tc>
                  <a:txBody>
                    <a:bodyPr/>
                    <a:lstStyle/>
                    <a:p>
                      <a:r>
                        <a:rPr lang="en-US" dirty="0"/>
                        <a:t>0.6</a:t>
                      </a:r>
                    </a:p>
                  </a:txBody>
                  <a:tcPr/>
                </a:tc>
                <a:tc>
                  <a:txBody>
                    <a:bodyPr/>
                    <a:lstStyle/>
                    <a:p>
                      <a:r>
                        <a:rPr lang="en-US" dirty="0"/>
                        <a:t>0.38</a:t>
                      </a:r>
                    </a:p>
                  </a:txBody>
                  <a:tcPr/>
                </a:tc>
                <a:extLst>
                  <a:ext uri="{0D108BD9-81ED-4DB2-BD59-A6C34878D82A}">
                    <a16:rowId xmlns:a16="http://schemas.microsoft.com/office/drawing/2014/main" val="10003"/>
                  </a:ext>
                </a:extLst>
              </a:tr>
              <a:tr h="370840">
                <a:tc>
                  <a:txBody>
                    <a:bodyPr/>
                    <a:lstStyle/>
                    <a:p>
                      <a:r>
                        <a:rPr lang="en-US" dirty="0" err="1"/>
                        <a:t>Conradson</a:t>
                      </a:r>
                      <a:r>
                        <a:rPr lang="en-US" dirty="0"/>
                        <a:t> carbon, </a:t>
                      </a:r>
                      <a:r>
                        <a:rPr lang="en-US" dirty="0" err="1"/>
                        <a:t>wt</a:t>
                      </a:r>
                      <a:r>
                        <a:rPr lang="en-US" dirty="0"/>
                        <a:t>%</a:t>
                      </a:r>
                    </a:p>
                  </a:txBody>
                  <a:tcPr/>
                </a:tc>
                <a:tc>
                  <a:txBody>
                    <a:bodyPr/>
                    <a:lstStyle/>
                    <a:p>
                      <a:r>
                        <a:rPr lang="en-US" dirty="0"/>
                        <a:t>5.6</a:t>
                      </a:r>
                    </a:p>
                  </a:txBody>
                  <a:tcPr/>
                </a:tc>
                <a:tc>
                  <a:txBody>
                    <a:bodyPr/>
                    <a:lstStyle/>
                    <a:p>
                      <a:r>
                        <a:rPr lang="en-US" dirty="0"/>
                        <a:t>8.6</a:t>
                      </a:r>
                    </a:p>
                  </a:txBody>
                  <a:tcPr/>
                </a:tc>
                <a:tc>
                  <a:txBody>
                    <a:bodyPr/>
                    <a:lstStyle/>
                    <a:p>
                      <a:r>
                        <a:rPr lang="en-US" dirty="0"/>
                        <a:t>19.6</a:t>
                      </a:r>
                    </a:p>
                  </a:txBody>
                  <a:tcPr/>
                </a:tc>
                <a:tc>
                  <a:txBody>
                    <a:bodyPr/>
                    <a:lstStyle/>
                    <a:p>
                      <a:r>
                        <a:rPr lang="en-US" dirty="0"/>
                        <a:t>9.6</a:t>
                      </a:r>
                    </a:p>
                  </a:txBody>
                  <a:tcPr/>
                </a:tc>
                <a:tc>
                  <a:txBody>
                    <a:bodyPr/>
                    <a:lstStyle/>
                    <a:p>
                      <a:r>
                        <a:rPr lang="en-US" dirty="0"/>
                        <a:t>14.8</a:t>
                      </a:r>
                    </a:p>
                  </a:txBody>
                  <a:tcPr/>
                </a:tc>
                <a:tc>
                  <a:txBody>
                    <a:bodyPr/>
                    <a:lstStyle/>
                    <a:p>
                      <a:r>
                        <a:rPr lang="en-US" dirty="0"/>
                        <a:t>11.3</a:t>
                      </a:r>
                    </a:p>
                  </a:txBody>
                  <a:tcPr/>
                </a:tc>
                <a:extLst>
                  <a:ext uri="{0D108BD9-81ED-4DB2-BD59-A6C34878D82A}">
                    <a16:rowId xmlns:a16="http://schemas.microsoft.com/office/drawing/2014/main" val="10004"/>
                  </a:ext>
                </a:extLst>
              </a:tr>
              <a:tr h="370840">
                <a:tc gridSpan="7">
                  <a:txBody>
                    <a:bodyPr/>
                    <a:lstStyle/>
                    <a:p>
                      <a:r>
                        <a:rPr lang="en-US" dirty="0"/>
                        <a:t>Yields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5"/>
                  </a:ext>
                </a:extLst>
              </a:tr>
              <a:tr h="370840">
                <a:tc>
                  <a:txBody>
                    <a:bodyPr/>
                    <a:lstStyle/>
                    <a:p>
                      <a:r>
                        <a:rPr lang="en-US" dirty="0"/>
                        <a:t>Gas</a:t>
                      </a:r>
                    </a:p>
                  </a:txBody>
                  <a:tcPr/>
                </a:tc>
                <a:tc>
                  <a:txBody>
                    <a:bodyPr/>
                    <a:lstStyle/>
                    <a:p>
                      <a:r>
                        <a:rPr lang="en-US" dirty="0"/>
                        <a:t>13.2</a:t>
                      </a:r>
                    </a:p>
                  </a:txBody>
                  <a:tcPr/>
                </a:tc>
                <a:tc>
                  <a:txBody>
                    <a:bodyPr/>
                    <a:lstStyle/>
                    <a:p>
                      <a:r>
                        <a:rPr lang="en-US" dirty="0"/>
                        <a:t>18.1</a:t>
                      </a:r>
                    </a:p>
                  </a:txBody>
                  <a:tcPr/>
                </a:tc>
                <a:tc>
                  <a:txBody>
                    <a:bodyPr/>
                    <a:lstStyle/>
                    <a:p>
                      <a:r>
                        <a:rPr lang="en-US" dirty="0"/>
                        <a:t>5.6</a:t>
                      </a:r>
                    </a:p>
                  </a:txBody>
                  <a:tcPr/>
                </a:tc>
                <a:tc>
                  <a:txBody>
                    <a:bodyPr/>
                    <a:lstStyle/>
                    <a:p>
                      <a:r>
                        <a:rPr lang="en-US" dirty="0"/>
                        <a:t>12.0</a:t>
                      </a:r>
                    </a:p>
                  </a:txBody>
                  <a:tcPr/>
                </a:tc>
                <a:tc>
                  <a:txBody>
                    <a:bodyPr/>
                    <a:lstStyle/>
                    <a:p>
                      <a:r>
                        <a:rPr lang="en-US" dirty="0"/>
                        <a:t>6.4</a:t>
                      </a:r>
                    </a:p>
                  </a:txBody>
                  <a:tcPr/>
                </a:tc>
                <a:tc>
                  <a:txBody>
                    <a:bodyPr/>
                    <a:lstStyle/>
                    <a:p>
                      <a:r>
                        <a:rPr lang="en-US" dirty="0"/>
                        <a:t>11.8</a:t>
                      </a:r>
                    </a:p>
                  </a:txBody>
                  <a:tcPr/>
                </a:tc>
                <a:extLst>
                  <a:ext uri="{0D108BD9-81ED-4DB2-BD59-A6C34878D82A}">
                    <a16:rowId xmlns:a16="http://schemas.microsoft.com/office/drawing/2014/main" val="10006"/>
                  </a:ext>
                </a:extLst>
              </a:tr>
              <a:tr h="370840">
                <a:tc>
                  <a:txBody>
                    <a:bodyPr/>
                    <a:lstStyle/>
                    <a:p>
                      <a:r>
                        <a:rPr lang="en-US" dirty="0"/>
                        <a:t>Naphtha</a:t>
                      </a:r>
                    </a:p>
                  </a:txBody>
                  <a:tcPr/>
                </a:tc>
                <a:tc>
                  <a:txBody>
                    <a:bodyPr/>
                    <a:lstStyle/>
                    <a:p>
                      <a:r>
                        <a:rPr lang="en-US" dirty="0"/>
                        <a:t>11.1</a:t>
                      </a:r>
                    </a:p>
                  </a:txBody>
                  <a:tcPr/>
                </a:tc>
                <a:tc>
                  <a:txBody>
                    <a:bodyPr/>
                    <a:lstStyle/>
                    <a:p>
                      <a:r>
                        <a:rPr lang="en-US" dirty="0"/>
                        <a:t>0.9</a:t>
                      </a:r>
                    </a:p>
                  </a:txBody>
                  <a:tcPr/>
                </a:tc>
                <a:tc>
                  <a:txBody>
                    <a:bodyPr/>
                    <a:lstStyle/>
                    <a:p>
                      <a:r>
                        <a:rPr lang="en-US" dirty="0"/>
                        <a:t>17.8</a:t>
                      </a:r>
                    </a:p>
                  </a:txBody>
                  <a:tcPr/>
                </a:tc>
                <a:tc>
                  <a:txBody>
                    <a:bodyPr/>
                    <a:lstStyle/>
                    <a:p>
                      <a:r>
                        <a:rPr lang="en-US" dirty="0"/>
                        <a:t>15.7</a:t>
                      </a:r>
                    </a:p>
                  </a:txBody>
                  <a:tcPr/>
                </a:tc>
                <a:tc>
                  <a:txBody>
                    <a:bodyPr/>
                    <a:lstStyle/>
                    <a:p>
                      <a:r>
                        <a:rPr lang="en-US" dirty="0"/>
                        <a:t>21.6</a:t>
                      </a:r>
                    </a:p>
                  </a:txBody>
                  <a:tcPr/>
                </a:tc>
                <a:tc>
                  <a:txBody>
                    <a:bodyPr/>
                    <a:lstStyle/>
                    <a:p>
                      <a:r>
                        <a:rPr lang="en-US" dirty="0"/>
                        <a:t>29.0</a:t>
                      </a:r>
                    </a:p>
                  </a:txBody>
                  <a:tcPr/>
                </a:tc>
                <a:extLst>
                  <a:ext uri="{0D108BD9-81ED-4DB2-BD59-A6C34878D82A}">
                    <a16:rowId xmlns:a16="http://schemas.microsoft.com/office/drawing/2014/main" val="10007"/>
                  </a:ext>
                </a:extLst>
              </a:tr>
              <a:tr h="370840">
                <a:tc>
                  <a:txBody>
                    <a:bodyPr/>
                    <a:lstStyle/>
                    <a:p>
                      <a:r>
                        <a:rPr lang="en-US" dirty="0"/>
                        <a:t>Light gas</a:t>
                      </a:r>
                      <a:r>
                        <a:rPr lang="en-US" baseline="0" dirty="0"/>
                        <a:t> oil</a:t>
                      </a:r>
                      <a:endParaRPr lang="en-US" dirty="0"/>
                    </a:p>
                  </a:txBody>
                  <a:tcPr/>
                </a:tc>
                <a:tc>
                  <a:txBody>
                    <a:bodyPr/>
                    <a:lstStyle/>
                    <a:p>
                      <a:r>
                        <a:rPr lang="en-US" dirty="0"/>
                        <a:t>31.4</a:t>
                      </a:r>
                    </a:p>
                  </a:txBody>
                  <a:tcPr/>
                </a:tc>
                <a:tc>
                  <a:txBody>
                    <a:bodyPr/>
                    <a:lstStyle/>
                    <a:p>
                      <a:r>
                        <a:rPr lang="en-US" dirty="0"/>
                        <a:t>21.1</a:t>
                      </a:r>
                    </a:p>
                  </a:txBody>
                  <a:tcPr/>
                </a:tc>
                <a:tc>
                  <a:txBody>
                    <a:bodyPr/>
                    <a:lstStyle/>
                    <a:p>
                      <a:r>
                        <a:rPr lang="en-US" dirty="0"/>
                        <a:t>20.0</a:t>
                      </a:r>
                    </a:p>
                  </a:txBody>
                  <a:tcPr/>
                </a:tc>
                <a:tc>
                  <a:txBody>
                    <a:bodyPr/>
                    <a:lstStyle/>
                    <a:p>
                      <a:r>
                        <a:rPr lang="en-US" dirty="0"/>
                        <a:t>35.2</a:t>
                      </a:r>
                    </a:p>
                  </a:txBody>
                  <a:tcPr/>
                </a:tc>
                <a:tc>
                  <a:txBody>
                    <a:bodyPr/>
                    <a:lstStyle/>
                    <a:p>
                      <a:r>
                        <a:rPr lang="en-US" dirty="0"/>
                        <a:t>46.0</a:t>
                      </a:r>
                    </a:p>
                  </a:txBody>
                  <a:tcPr/>
                </a:tc>
                <a:tc>
                  <a:txBody>
                    <a:bodyPr/>
                    <a:lstStyle/>
                    <a:p>
                      <a:r>
                        <a:rPr lang="en-US" dirty="0"/>
                        <a:t>30.3</a:t>
                      </a:r>
                    </a:p>
                  </a:txBody>
                  <a:tcPr/>
                </a:tc>
                <a:extLst>
                  <a:ext uri="{0D108BD9-81ED-4DB2-BD59-A6C34878D82A}">
                    <a16:rowId xmlns:a16="http://schemas.microsoft.com/office/drawing/2014/main" val="10008"/>
                  </a:ext>
                </a:extLst>
              </a:tr>
              <a:tr h="370840">
                <a:tc>
                  <a:txBody>
                    <a:bodyPr/>
                    <a:lstStyle/>
                    <a:p>
                      <a:r>
                        <a:rPr lang="en-US" dirty="0"/>
                        <a:t>Heavy gas oil (343°C)</a:t>
                      </a:r>
                    </a:p>
                  </a:txBody>
                  <a:tcPr/>
                </a:tc>
                <a:tc>
                  <a:txBody>
                    <a:bodyPr/>
                    <a:lstStyle/>
                    <a:p>
                      <a:r>
                        <a:rPr lang="en-US" dirty="0"/>
                        <a:t>-</a:t>
                      </a:r>
                    </a:p>
                  </a:txBody>
                  <a:tcPr/>
                </a:tc>
                <a:tc>
                  <a:txBody>
                    <a:bodyPr/>
                    <a:lstStyle/>
                    <a:p>
                      <a:r>
                        <a:rPr lang="en-US" dirty="0"/>
                        <a:t>-</a:t>
                      </a:r>
                    </a:p>
                  </a:txBody>
                  <a:tcPr/>
                </a:tc>
                <a:tc>
                  <a:txBody>
                    <a:bodyPr/>
                    <a:lstStyle/>
                    <a:p>
                      <a:r>
                        <a:rPr lang="en-US" dirty="0"/>
                        <a:t>23.7</a:t>
                      </a:r>
                    </a:p>
                  </a:txBody>
                  <a:tcPr/>
                </a:tc>
                <a:tc>
                  <a:txBody>
                    <a:bodyPr/>
                    <a:lstStyle/>
                    <a:p>
                      <a:r>
                        <a:rPr lang="en-US" dirty="0"/>
                        <a:t>15.5</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0009"/>
                  </a:ext>
                </a:extLst>
              </a:tr>
              <a:tr h="370840">
                <a:tc>
                  <a:txBody>
                    <a:bodyPr/>
                    <a:lstStyle/>
                    <a:p>
                      <a:r>
                        <a:rPr lang="en-US" dirty="0"/>
                        <a:t>Coke</a:t>
                      </a:r>
                    </a:p>
                  </a:txBody>
                  <a:tcPr/>
                </a:tc>
                <a:tc>
                  <a:txBody>
                    <a:bodyPr/>
                    <a:lstStyle/>
                    <a:p>
                      <a:r>
                        <a:rPr lang="en-US" dirty="0"/>
                        <a:t>44.3</a:t>
                      </a:r>
                    </a:p>
                  </a:txBody>
                  <a:tcPr/>
                </a:tc>
                <a:tc>
                  <a:txBody>
                    <a:bodyPr/>
                    <a:lstStyle/>
                    <a:p>
                      <a:r>
                        <a:rPr lang="en-US" dirty="0"/>
                        <a:t>59.9</a:t>
                      </a:r>
                    </a:p>
                  </a:txBody>
                  <a:tcPr/>
                </a:tc>
                <a:tc>
                  <a:txBody>
                    <a:bodyPr/>
                    <a:lstStyle/>
                    <a:p>
                      <a:r>
                        <a:rPr lang="en-US" dirty="0"/>
                        <a:t>32.6</a:t>
                      </a:r>
                    </a:p>
                  </a:txBody>
                  <a:tcPr/>
                </a:tc>
                <a:tc>
                  <a:txBody>
                    <a:bodyPr/>
                    <a:lstStyle/>
                    <a:p>
                      <a:r>
                        <a:rPr lang="en-US" dirty="0"/>
                        <a:t>21.6</a:t>
                      </a:r>
                    </a:p>
                  </a:txBody>
                  <a:tcPr/>
                </a:tc>
                <a:tc>
                  <a:txBody>
                    <a:bodyPr/>
                    <a:lstStyle/>
                    <a:p>
                      <a:r>
                        <a:rPr lang="en-US" dirty="0"/>
                        <a:t>26.0</a:t>
                      </a:r>
                    </a:p>
                  </a:txBody>
                  <a:tcPr/>
                </a:tc>
                <a:tc>
                  <a:txBody>
                    <a:bodyPr/>
                    <a:lstStyle/>
                    <a:p>
                      <a:r>
                        <a:rPr lang="en-US" dirty="0"/>
                        <a:t>28.9</a:t>
                      </a:r>
                    </a:p>
                  </a:txBody>
                  <a:tcPr/>
                </a:tc>
                <a:extLst>
                  <a:ext uri="{0D108BD9-81ED-4DB2-BD59-A6C34878D82A}">
                    <a16:rowId xmlns:a16="http://schemas.microsoft.com/office/drawing/2014/main" val="10010"/>
                  </a:ext>
                </a:extLst>
              </a:tr>
              <a:tr h="370840">
                <a:tc>
                  <a:txBody>
                    <a:bodyPr/>
                    <a:lstStyle/>
                    <a:p>
                      <a:r>
                        <a:rPr lang="en-US" dirty="0" err="1"/>
                        <a:t>Sulphur</a:t>
                      </a:r>
                      <a:r>
                        <a:rPr lang="en-US" dirty="0"/>
                        <a:t> in </a:t>
                      </a:r>
                      <a:r>
                        <a:rPr lang="en-US" dirty="0" err="1"/>
                        <a:t>coke,wt</a:t>
                      </a:r>
                      <a:r>
                        <a:rPr lang="en-US" dirty="0"/>
                        <a:t>%</a:t>
                      </a:r>
                    </a:p>
                  </a:txBody>
                  <a:tcPr/>
                </a:tc>
                <a:tc>
                  <a:txBody>
                    <a:bodyPr/>
                    <a:lstStyle/>
                    <a:p>
                      <a:r>
                        <a:rPr lang="en-US" dirty="0"/>
                        <a:t>0.57</a:t>
                      </a:r>
                    </a:p>
                  </a:txBody>
                  <a:tcPr/>
                </a:tc>
                <a:tc>
                  <a:txBody>
                    <a:bodyPr/>
                    <a:lstStyle/>
                    <a:p>
                      <a:r>
                        <a:rPr lang="en-US" dirty="0"/>
                        <a:t>0.65</a:t>
                      </a:r>
                    </a:p>
                  </a:txBody>
                  <a:tcPr/>
                </a:tc>
                <a:tc>
                  <a:txBody>
                    <a:bodyPr/>
                    <a:lstStyle/>
                    <a:p>
                      <a:r>
                        <a:rPr lang="en-US" dirty="0"/>
                        <a:t>4.2</a:t>
                      </a:r>
                    </a:p>
                  </a:txBody>
                  <a:tcPr/>
                </a:tc>
                <a:tc>
                  <a:txBody>
                    <a:bodyPr/>
                    <a:lstStyle/>
                    <a:p>
                      <a:r>
                        <a:rPr lang="en-US" dirty="0"/>
                        <a:t>1.2</a:t>
                      </a:r>
                    </a:p>
                  </a:txBody>
                  <a:tcPr/>
                </a:tc>
                <a:tc>
                  <a:txBody>
                    <a:bodyPr/>
                    <a:lstStyle/>
                    <a:p>
                      <a:r>
                        <a:rPr lang="en-US" dirty="0"/>
                        <a:t>2.2</a:t>
                      </a:r>
                    </a:p>
                  </a:txBody>
                  <a:tcPr/>
                </a:tc>
                <a:tc>
                  <a:txBody>
                    <a:bodyPr/>
                    <a:lstStyle/>
                    <a:p>
                      <a:r>
                        <a:rPr lang="en-US" dirty="0"/>
                        <a:t>0.63</a:t>
                      </a:r>
                    </a:p>
                  </a:txBody>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045795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551435"/>
          </a:xfrm>
          <a:solidFill>
            <a:schemeClr val="bg1"/>
          </a:solidFill>
          <a:ln>
            <a:solidFill>
              <a:srgbClr val="FF0000"/>
            </a:solidFill>
          </a:ln>
        </p:spPr>
        <p:txBody>
          <a:bodyPr>
            <a:noAutofit/>
          </a:bodyPr>
          <a:lstStyle/>
          <a:p>
            <a:r>
              <a:rPr lang="en-US" sz="4200" b="1" dirty="0"/>
              <a:t>Fluid coking</a:t>
            </a:r>
          </a:p>
        </p:txBody>
      </p:sp>
      <p:sp>
        <p:nvSpPr>
          <p:cNvPr id="3" name="Content Placeholder 2"/>
          <p:cNvSpPr>
            <a:spLocks noGrp="1"/>
          </p:cNvSpPr>
          <p:nvPr>
            <p:ph idx="1"/>
          </p:nvPr>
        </p:nvSpPr>
        <p:spPr>
          <a:xfrm>
            <a:off x="1524000" y="687960"/>
            <a:ext cx="9144000" cy="6170040"/>
          </a:xfrm>
        </p:spPr>
        <p:txBody>
          <a:bodyPr>
            <a:normAutofit lnSpcReduction="10000"/>
          </a:bodyPr>
          <a:lstStyle/>
          <a:p>
            <a:pPr algn="just"/>
            <a:r>
              <a:rPr lang="en-US" sz="1600" dirty="0">
                <a:solidFill>
                  <a:srgbClr val="0070C0"/>
                </a:solidFill>
              </a:rPr>
              <a:t>Fluid coking uses two vessels, a reactor, and a burner, both the vessels contain fluidized beds with coke particles circulating between the two vessels by fluidized solids techniques. Coke  particles are circulated to transfer heat to the reactor. </a:t>
            </a:r>
          </a:p>
          <a:p>
            <a:pPr algn="just"/>
            <a:r>
              <a:rPr lang="en-US" sz="1600" dirty="0"/>
              <a:t>Feed can be any heavy oil such as vacuum </a:t>
            </a:r>
            <a:r>
              <a:rPr lang="en-US" sz="1600" dirty="0" err="1"/>
              <a:t>resid</a:t>
            </a:r>
            <a:r>
              <a:rPr lang="en-US" sz="1600" dirty="0"/>
              <a:t>, coal tar, shale oil, or tar sand bitumen.</a:t>
            </a:r>
          </a:p>
          <a:p>
            <a:pPr algn="just"/>
            <a:r>
              <a:rPr lang="en-US" sz="1600" dirty="0">
                <a:solidFill>
                  <a:srgbClr val="0070C0"/>
                </a:solidFill>
              </a:rPr>
              <a:t>The fresh feed is introduced into the different section of reactor, where it is thermally cracked to form vaporizing products and coke. The volume of the vapors increases progressively up through the bed due to formation of cracked products. Vapor products leave the bed and passed through cyclones which remove most of the entrained coke. They then discharge into bottom of the scrubber. There the remaining coke dust is scrubbed out and the products cooled to condense out the heavy tar. The resulting slurry is recycled to the reactor</a:t>
            </a:r>
            <a:r>
              <a:rPr lang="en-US" sz="1600" dirty="0"/>
              <a:t>..</a:t>
            </a:r>
          </a:p>
          <a:p>
            <a:pPr algn="just"/>
            <a:r>
              <a:rPr lang="en-US" sz="1600" dirty="0"/>
              <a:t>The slurry recycled to the reactor from the scrubber amounts to 20-40% on </a:t>
            </a:r>
            <a:r>
              <a:rPr lang="en-US" sz="1600" dirty="0" err="1"/>
              <a:t>resid</a:t>
            </a:r>
            <a:r>
              <a:rPr lang="en-US" sz="1600" dirty="0"/>
              <a:t> feed. The scrubber overhead is sent to the fractionator for recovery of the gas, naphtha, and light/heavy gas oils.  Material boiling above a typical cut can be recycled to the reactor. A typical  recycle cut point may be 520°C. The coke produced in the reactor is deposited on the fluid coke particles and they flow down through the vessel into the stripping zone where stripping steam displaces product vapors between the particles. The coke then flows down a standpipe through a slide valve that controls the reactor bed level. A riser then carries the coke to the burner, with steam being added to induce upward flow.</a:t>
            </a:r>
          </a:p>
          <a:p>
            <a:pPr algn="just"/>
            <a:r>
              <a:rPr lang="en-US" sz="1600" dirty="0">
                <a:solidFill>
                  <a:srgbClr val="0070C0"/>
                </a:solidFill>
              </a:rPr>
              <a:t>In the burner vessel sufficient coke is burned to supply the heat of reaction needed in the reactor to sustain the thermal cracking. Typically the coke burned amounts to 6-7 </a:t>
            </a:r>
            <a:r>
              <a:rPr lang="en-US" sz="1600" dirty="0" err="1">
                <a:solidFill>
                  <a:srgbClr val="0070C0"/>
                </a:solidFill>
              </a:rPr>
              <a:t>wt</a:t>
            </a:r>
            <a:r>
              <a:rPr lang="en-US" sz="1600" dirty="0">
                <a:solidFill>
                  <a:srgbClr val="0070C0"/>
                </a:solidFill>
              </a:rPr>
              <a:t>% on </a:t>
            </a:r>
            <a:r>
              <a:rPr lang="en-US" sz="1600" dirty="0" err="1">
                <a:solidFill>
                  <a:srgbClr val="0070C0"/>
                </a:solidFill>
              </a:rPr>
              <a:t>resid</a:t>
            </a:r>
            <a:r>
              <a:rPr lang="en-US" sz="1600" dirty="0">
                <a:solidFill>
                  <a:srgbClr val="0070C0"/>
                </a:solidFill>
              </a:rPr>
              <a:t> feed. The average bed temperature in the burner is 590-620 °C. Air for the combustion is added through blower as needed. The hot coke particles from the burner is then returned to the reactor through a standpipe, slide valve and riser. </a:t>
            </a:r>
          </a:p>
          <a:p>
            <a:pPr algn="just"/>
            <a:r>
              <a:rPr lang="en-US" sz="1600" dirty="0"/>
              <a:t>The flue gases from the burner bed pass through internally mounted cyclone and then discharge to a stack through a variable orifice  which controls burner pressure. The net product coke leaves the burner vessel through a smaller elutriator vessel.</a:t>
            </a:r>
          </a:p>
          <a:p>
            <a:pPr algn="just"/>
            <a:r>
              <a:rPr lang="en-US" sz="1600" dirty="0">
                <a:solidFill>
                  <a:srgbClr val="0070C0"/>
                </a:solidFill>
              </a:rPr>
              <a:t>The coke formed mainly used  as boiler fuel or sale.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640839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508879"/>
          </a:xfrm>
        </p:spPr>
        <p:txBody>
          <a:bodyPr>
            <a:normAutofit fontScale="90000"/>
          </a:bodyPr>
          <a:lstStyle/>
          <a:p>
            <a:r>
              <a:rPr lang="en-US" b="1" dirty="0">
                <a:solidFill>
                  <a:srgbClr val="0070C0"/>
                </a:solidFill>
              </a:rPr>
              <a:t>PFD-Fluid coking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592428"/>
            <a:ext cx="8610600" cy="626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B3D22ADC-3419-437E-AE3A-8244C5D86445}"/>
              </a:ext>
            </a:extLst>
          </p:cNvPr>
          <p:cNvSpPr>
            <a:spLocks noGrp="1"/>
          </p:cNvSpPr>
          <p:nvPr>
            <p:ph type="dt" sz="half" idx="10"/>
          </p:nvPr>
        </p:nvSpPr>
        <p:spPr/>
        <p:txBody>
          <a:bodyPr/>
          <a:lstStyle/>
          <a:p>
            <a:r>
              <a:rPr lang="en-US"/>
              <a:t>9/8/2021</a:t>
            </a:r>
          </a:p>
        </p:txBody>
      </p:sp>
    </p:spTree>
    <p:extLst>
      <p:ext uri="{BB962C8B-B14F-4D97-AF65-F5344CB8AC3E}">
        <p14:creationId xmlns:p14="http://schemas.microsoft.com/office/powerpoint/2010/main" val="481178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7AD2-C5A7-48BF-8CE2-E3901993BAFF}"/>
              </a:ext>
            </a:extLst>
          </p:cNvPr>
          <p:cNvSpPr>
            <a:spLocks noGrp="1"/>
          </p:cNvSpPr>
          <p:nvPr>
            <p:ph type="title"/>
          </p:nvPr>
        </p:nvSpPr>
        <p:spPr>
          <a:xfrm>
            <a:off x="1752600" y="227013"/>
            <a:ext cx="8610600" cy="1143000"/>
          </a:xfrm>
        </p:spPr>
        <p:txBody>
          <a:bodyPr>
            <a:noAutofit/>
          </a:bodyPr>
          <a:lstStyle/>
          <a:p>
            <a:r>
              <a:rPr lang="en-US" sz="3600" dirty="0"/>
              <a:t>Typical operating condition of fluid coking</a:t>
            </a:r>
          </a:p>
        </p:txBody>
      </p:sp>
      <p:graphicFrame>
        <p:nvGraphicFramePr>
          <p:cNvPr id="5" name="Table 5">
            <a:extLst>
              <a:ext uri="{FF2B5EF4-FFF2-40B4-BE49-F238E27FC236}">
                <a16:creationId xmlns:a16="http://schemas.microsoft.com/office/drawing/2014/main" id="{15F72DF9-8C1E-461C-AD5E-DC7F5467A9C4}"/>
              </a:ext>
            </a:extLst>
          </p:cNvPr>
          <p:cNvGraphicFramePr>
            <a:graphicFrameLocks noGrp="1"/>
          </p:cNvGraphicFramePr>
          <p:nvPr>
            <p:ph idx="1"/>
          </p:nvPr>
        </p:nvGraphicFramePr>
        <p:xfrm>
          <a:off x="1981200" y="1600200"/>
          <a:ext cx="8229600" cy="18542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4254031310"/>
                    </a:ext>
                  </a:extLst>
                </a:gridCol>
                <a:gridCol w="2743200">
                  <a:extLst>
                    <a:ext uri="{9D8B030D-6E8A-4147-A177-3AD203B41FA5}">
                      <a16:colId xmlns:a16="http://schemas.microsoft.com/office/drawing/2014/main" val="3787945283"/>
                    </a:ext>
                  </a:extLst>
                </a:gridCol>
                <a:gridCol w="2743200">
                  <a:extLst>
                    <a:ext uri="{9D8B030D-6E8A-4147-A177-3AD203B41FA5}">
                      <a16:colId xmlns:a16="http://schemas.microsoft.com/office/drawing/2014/main" val="3670662914"/>
                    </a:ext>
                  </a:extLst>
                </a:gridCol>
              </a:tblGrid>
              <a:tr h="370840">
                <a:tc>
                  <a:txBody>
                    <a:bodyPr/>
                    <a:lstStyle/>
                    <a:p>
                      <a:endParaRPr lang="en-US"/>
                    </a:p>
                  </a:txBody>
                  <a:tcPr/>
                </a:tc>
                <a:tc>
                  <a:txBody>
                    <a:bodyPr/>
                    <a:lstStyle/>
                    <a:p>
                      <a:r>
                        <a:rPr lang="en-US" dirty="0"/>
                        <a:t>Reactor </a:t>
                      </a:r>
                    </a:p>
                  </a:txBody>
                  <a:tcPr/>
                </a:tc>
                <a:tc>
                  <a:txBody>
                    <a:bodyPr/>
                    <a:lstStyle/>
                    <a:p>
                      <a:r>
                        <a:rPr lang="en-US" dirty="0"/>
                        <a:t>Burner </a:t>
                      </a:r>
                    </a:p>
                  </a:txBody>
                  <a:tcPr/>
                </a:tc>
                <a:extLst>
                  <a:ext uri="{0D108BD9-81ED-4DB2-BD59-A6C34878D82A}">
                    <a16:rowId xmlns:a16="http://schemas.microsoft.com/office/drawing/2014/main" val="3258320180"/>
                  </a:ext>
                </a:extLst>
              </a:tr>
              <a:tr h="370840">
                <a:tc>
                  <a:txBody>
                    <a:bodyPr/>
                    <a:lstStyle/>
                    <a:p>
                      <a:r>
                        <a:rPr lang="en-US" dirty="0"/>
                        <a:t>Temperature, °C </a:t>
                      </a:r>
                    </a:p>
                  </a:txBody>
                  <a:tcPr/>
                </a:tc>
                <a:tc>
                  <a:txBody>
                    <a:bodyPr/>
                    <a:lstStyle/>
                    <a:p>
                      <a:r>
                        <a:rPr lang="en-US" dirty="0"/>
                        <a:t>510</a:t>
                      </a:r>
                    </a:p>
                  </a:txBody>
                  <a:tcPr/>
                </a:tc>
                <a:tc>
                  <a:txBody>
                    <a:bodyPr/>
                    <a:lstStyle/>
                    <a:p>
                      <a:r>
                        <a:rPr lang="en-US" dirty="0"/>
                        <a:t>620</a:t>
                      </a:r>
                    </a:p>
                  </a:txBody>
                  <a:tcPr/>
                </a:tc>
                <a:extLst>
                  <a:ext uri="{0D108BD9-81ED-4DB2-BD59-A6C34878D82A}">
                    <a16:rowId xmlns:a16="http://schemas.microsoft.com/office/drawing/2014/main" val="2485570749"/>
                  </a:ext>
                </a:extLst>
              </a:tr>
              <a:tr h="370840">
                <a:tc>
                  <a:txBody>
                    <a:bodyPr/>
                    <a:lstStyle/>
                    <a:p>
                      <a:r>
                        <a:rPr lang="en-US" dirty="0"/>
                        <a:t>Pressure, kPa</a:t>
                      </a:r>
                    </a:p>
                  </a:txBody>
                  <a:tcPr/>
                </a:tc>
                <a:tc>
                  <a:txBody>
                    <a:bodyPr/>
                    <a:lstStyle/>
                    <a:p>
                      <a:r>
                        <a:rPr lang="en-US" dirty="0"/>
                        <a:t>170</a:t>
                      </a:r>
                    </a:p>
                  </a:txBody>
                  <a:tcPr/>
                </a:tc>
                <a:tc>
                  <a:txBody>
                    <a:bodyPr/>
                    <a:lstStyle/>
                    <a:p>
                      <a:r>
                        <a:rPr lang="en-US" dirty="0"/>
                        <a:t>176</a:t>
                      </a:r>
                    </a:p>
                  </a:txBody>
                  <a:tcPr/>
                </a:tc>
                <a:extLst>
                  <a:ext uri="{0D108BD9-81ED-4DB2-BD59-A6C34878D82A}">
                    <a16:rowId xmlns:a16="http://schemas.microsoft.com/office/drawing/2014/main" val="3021373642"/>
                  </a:ext>
                </a:extLst>
              </a:tr>
              <a:tr h="370840">
                <a:tc>
                  <a:txBody>
                    <a:bodyPr/>
                    <a:lstStyle/>
                    <a:p>
                      <a:r>
                        <a:rPr lang="en-US" dirty="0"/>
                        <a:t>Velocity, m/s</a:t>
                      </a:r>
                    </a:p>
                  </a:txBody>
                  <a:tcPr/>
                </a:tc>
                <a:tc>
                  <a:txBody>
                    <a:bodyPr/>
                    <a:lstStyle/>
                    <a:p>
                      <a:r>
                        <a:rPr lang="en-US" dirty="0"/>
                        <a:t>0.3-0.9</a:t>
                      </a:r>
                    </a:p>
                  </a:txBody>
                  <a:tcPr/>
                </a:tc>
                <a:tc>
                  <a:txBody>
                    <a:bodyPr/>
                    <a:lstStyle/>
                    <a:p>
                      <a:r>
                        <a:rPr lang="en-US" dirty="0"/>
                        <a:t>0.6-0.9</a:t>
                      </a:r>
                    </a:p>
                  </a:txBody>
                  <a:tcPr/>
                </a:tc>
                <a:extLst>
                  <a:ext uri="{0D108BD9-81ED-4DB2-BD59-A6C34878D82A}">
                    <a16:rowId xmlns:a16="http://schemas.microsoft.com/office/drawing/2014/main" val="1643759884"/>
                  </a:ext>
                </a:extLst>
              </a:tr>
              <a:tr h="370840">
                <a:tc>
                  <a:txBody>
                    <a:bodyPr/>
                    <a:lstStyle/>
                    <a:p>
                      <a:r>
                        <a:rPr lang="en-US" dirty="0"/>
                        <a:t>Bed depth m</a:t>
                      </a:r>
                    </a:p>
                  </a:txBody>
                  <a:tcPr/>
                </a:tc>
                <a:tc>
                  <a:txBody>
                    <a:bodyPr/>
                    <a:lstStyle/>
                    <a:p>
                      <a:r>
                        <a:rPr lang="en-US" dirty="0"/>
                        <a:t>9-15</a:t>
                      </a:r>
                    </a:p>
                  </a:txBody>
                  <a:tcPr/>
                </a:tc>
                <a:tc>
                  <a:txBody>
                    <a:bodyPr/>
                    <a:lstStyle/>
                    <a:p>
                      <a:r>
                        <a:rPr lang="en-US" dirty="0"/>
                        <a:t>3-4.5</a:t>
                      </a:r>
                    </a:p>
                  </a:txBody>
                  <a:tcPr/>
                </a:tc>
                <a:extLst>
                  <a:ext uri="{0D108BD9-81ED-4DB2-BD59-A6C34878D82A}">
                    <a16:rowId xmlns:a16="http://schemas.microsoft.com/office/drawing/2014/main" val="2709820266"/>
                  </a:ext>
                </a:extLst>
              </a:tr>
            </a:tbl>
          </a:graphicData>
        </a:graphic>
      </p:graphicFrame>
      <p:sp>
        <p:nvSpPr>
          <p:cNvPr id="4" name="Slide Number Placeholder 3">
            <a:extLst>
              <a:ext uri="{FF2B5EF4-FFF2-40B4-BE49-F238E27FC236}">
                <a16:creationId xmlns:a16="http://schemas.microsoft.com/office/drawing/2014/main" id="{6DBEDBBA-ECE0-4243-B347-0085F9D0A456}"/>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4250128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CB95A-B7F8-4094-8D49-512CA4C465B5}"/>
              </a:ext>
            </a:extLst>
          </p:cNvPr>
          <p:cNvSpPr>
            <a:spLocks noGrp="1"/>
          </p:cNvSpPr>
          <p:nvPr>
            <p:ph type="title"/>
          </p:nvPr>
        </p:nvSpPr>
        <p:spPr>
          <a:xfrm>
            <a:off x="1951220" y="8563"/>
            <a:ext cx="8229600" cy="1143000"/>
          </a:xfrm>
        </p:spPr>
        <p:txBody>
          <a:bodyPr/>
          <a:lstStyle/>
          <a:p>
            <a:r>
              <a:rPr lang="en-US" dirty="0"/>
              <a:t>Typical yield-fluid coking</a:t>
            </a:r>
          </a:p>
        </p:txBody>
      </p:sp>
      <p:graphicFrame>
        <p:nvGraphicFramePr>
          <p:cNvPr id="6" name="Table 6">
            <a:extLst>
              <a:ext uri="{FF2B5EF4-FFF2-40B4-BE49-F238E27FC236}">
                <a16:creationId xmlns:a16="http://schemas.microsoft.com/office/drawing/2014/main" id="{5FB14A17-9765-4756-A7CB-9A414AF321BA}"/>
              </a:ext>
            </a:extLst>
          </p:cNvPr>
          <p:cNvGraphicFramePr>
            <a:graphicFrameLocks noGrp="1"/>
          </p:cNvGraphicFramePr>
          <p:nvPr>
            <p:ph idx="1"/>
          </p:nvPr>
        </p:nvGraphicFramePr>
        <p:xfrm>
          <a:off x="1981200" y="1387854"/>
          <a:ext cx="8229600" cy="545592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1295489053"/>
                    </a:ext>
                  </a:extLst>
                </a:gridCol>
                <a:gridCol w="4114800">
                  <a:extLst>
                    <a:ext uri="{9D8B030D-6E8A-4147-A177-3AD203B41FA5}">
                      <a16:colId xmlns:a16="http://schemas.microsoft.com/office/drawing/2014/main" val="967722256"/>
                    </a:ext>
                  </a:extLst>
                </a:gridCol>
              </a:tblGrid>
              <a:tr h="370840">
                <a:tc>
                  <a:txBody>
                    <a:bodyPr/>
                    <a:lstStyle/>
                    <a:p>
                      <a:r>
                        <a:rPr lang="en-US" b="1" dirty="0"/>
                        <a:t>Feed characteristics</a:t>
                      </a:r>
                    </a:p>
                  </a:txBody>
                  <a:tcPr/>
                </a:tc>
                <a:tc>
                  <a:txBody>
                    <a:bodyPr/>
                    <a:lstStyle/>
                    <a:p>
                      <a:r>
                        <a:rPr lang="en-US" dirty="0"/>
                        <a:t>Tia Juana-565°C residue</a:t>
                      </a:r>
                    </a:p>
                  </a:txBody>
                  <a:tcPr/>
                </a:tc>
                <a:extLst>
                  <a:ext uri="{0D108BD9-81ED-4DB2-BD59-A6C34878D82A}">
                    <a16:rowId xmlns:a16="http://schemas.microsoft.com/office/drawing/2014/main" val="1553224986"/>
                  </a:ext>
                </a:extLst>
              </a:tr>
              <a:tr h="370840">
                <a:tc>
                  <a:txBody>
                    <a:bodyPr/>
                    <a:lstStyle/>
                    <a:p>
                      <a:r>
                        <a:rPr lang="en-US" dirty="0"/>
                        <a:t>CCR, </a:t>
                      </a:r>
                      <a:r>
                        <a:rPr lang="en-US" dirty="0" err="1"/>
                        <a:t>wt</a:t>
                      </a:r>
                      <a:r>
                        <a:rPr lang="en-US" dirty="0"/>
                        <a:t>%</a:t>
                      </a:r>
                    </a:p>
                  </a:txBody>
                  <a:tcPr/>
                </a:tc>
                <a:tc>
                  <a:txBody>
                    <a:bodyPr/>
                    <a:lstStyle/>
                    <a:p>
                      <a:r>
                        <a:rPr lang="en-US" dirty="0"/>
                        <a:t>22.20</a:t>
                      </a:r>
                    </a:p>
                  </a:txBody>
                  <a:tcPr/>
                </a:tc>
                <a:extLst>
                  <a:ext uri="{0D108BD9-81ED-4DB2-BD59-A6C34878D82A}">
                    <a16:rowId xmlns:a16="http://schemas.microsoft.com/office/drawing/2014/main" val="2521034440"/>
                  </a:ext>
                </a:extLst>
              </a:tr>
              <a:tr h="370840">
                <a:tc>
                  <a:txBody>
                    <a:bodyPr/>
                    <a:lstStyle/>
                    <a:p>
                      <a:r>
                        <a:rPr lang="en-US" dirty="0"/>
                        <a:t>°API </a:t>
                      </a:r>
                    </a:p>
                  </a:txBody>
                  <a:tcPr/>
                </a:tc>
                <a:tc>
                  <a:txBody>
                    <a:bodyPr/>
                    <a:lstStyle/>
                    <a:p>
                      <a:r>
                        <a:rPr lang="en-US" dirty="0"/>
                        <a:t>6.8</a:t>
                      </a:r>
                    </a:p>
                  </a:txBody>
                  <a:tcPr/>
                </a:tc>
                <a:extLst>
                  <a:ext uri="{0D108BD9-81ED-4DB2-BD59-A6C34878D82A}">
                    <a16:rowId xmlns:a16="http://schemas.microsoft.com/office/drawing/2014/main" val="1410344077"/>
                  </a:ext>
                </a:extLst>
              </a:tr>
              <a:tr h="370840">
                <a:tc>
                  <a:txBody>
                    <a:bodyPr/>
                    <a:lstStyle/>
                    <a:p>
                      <a:r>
                        <a:rPr lang="en-US" dirty="0"/>
                        <a:t>Sulfur, </a:t>
                      </a:r>
                      <a:r>
                        <a:rPr lang="en-US" dirty="0" err="1"/>
                        <a:t>wt</a:t>
                      </a:r>
                      <a:r>
                        <a:rPr lang="en-US" dirty="0"/>
                        <a:t>%</a:t>
                      </a:r>
                    </a:p>
                  </a:txBody>
                  <a:tcPr/>
                </a:tc>
                <a:tc>
                  <a:txBody>
                    <a:bodyPr/>
                    <a:lstStyle/>
                    <a:p>
                      <a:r>
                        <a:rPr lang="en-US" dirty="0"/>
                        <a:t>2.9</a:t>
                      </a:r>
                    </a:p>
                  </a:txBody>
                  <a:tcPr/>
                </a:tc>
                <a:extLst>
                  <a:ext uri="{0D108BD9-81ED-4DB2-BD59-A6C34878D82A}">
                    <a16:rowId xmlns:a16="http://schemas.microsoft.com/office/drawing/2014/main" val="3225754219"/>
                  </a:ext>
                </a:extLst>
              </a:tr>
              <a:tr h="370840">
                <a:tc>
                  <a:txBody>
                    <a:bodyPr/>
                    <a:lstStyle/>
                    <a:p>
                      <a:r>
                        <a:rPr lang="en-US" dirty="0"/>
                        <a:t>Nitrogen, </a:t>
                      </a:r>
                      <a:r>
                        <a:rPr lang="en-US" dirty="0" err="1"/>
                        <a:t>wt</a:t>
                      </a:r>
                      <a:r>
                        <a:rPr lang="en-US" dirty="0"/>
                        <a:t>%</a:t>
                      </a:r>
                    </a:p>
                  </a:txBody>
                  <a:tcPr/>
                </a:tc>
                <a:tc>
                  <a:txBody>
                    <a:bodyPr/>
                    <a:lstStyle/>
                    <a:p>
                      <a:r>
                        <a:rPr lang="en-US" dirty="0"/>
                        <a:t>0.35</a:t>
                      </a:r>
                    </a:p>
                  </a:txBody>
                  <a:tcPr/>
                </a:tc>
                <a:extLst>
                  <a:ext uri="{0D108BD9-81ED-4DB2-BD59-A6C34878D82A}">
                    <a16:rowId xmlns:a16="http://schemas.microsoft.com/office/drawing/2014/main" val="1334883197"/>
                  </a:ext>
                </a:extLst>
              </a:tr>
              <a:tr h="370840">
                <a:tc>
                  <a:txBody>
                    <a:bodyPr/>
                    <a:lstStyle/>
                    <a:p>
                      <a:r>
                        <a:rPr lang="en-US" b="1" dirty="0"/>
                        <a:t>Product </a:t>
                      </a:r>
                    </a:p>
                  </a:txBody>
                  <a:tcPr/>
                </a:tc>
                <a:tc>
                  <a:txBody>
                    <a:bodyPr/>
                    <a:lstStyle/>
                    <a:p>
                      <a:r>
                        <a:rPr lang="en-US" dirty="0"/>
                        <a:t>Yield, </a:t>
                      </a:r>
                      <a:r>
                        <a:rPr lang="en-US" dirty="0" err="1"/>
                        <a:t>wt</a:t>
                      </a:r>
                      <a:r>
                        <a:rPr lang="en-US" dirty="0"/>
                        <a:t>%</a:t>
                      </a:r>
                    </a:p>
                  </a:txBody>
                  <a:tcPr/>
                </a:tc>
                <a:extLst>
                  <a:ext uri="{0D108BD9-81ED-4DB2-BD59-A6C34878D82A}">
                    <a16:rowId xmlns:a16="http://schemas.microsoft.com/office/drawing/2014/main" val="2234361677"/>
                  </a:ext>
                </a:extLst>
              </a:tr>
              <a:tr h="349506">
                <a:tc>
                  <a:txBody>
                    <a:bodyPr/>
                    <a:lstStyle/>
                    <a:p>
                      <a:r>
                        <a:rPr lang="en-US" dirty="0"/>
                        <a:t>H2, H2S</a:t>
                      </a:r>
                    </a:p>
                  </a:txBody>
                  <a:tcPr/>
                </a:tc>
                <a:tc>
                  <a:txBody>
                    <a:bodyPr/>
                    <a:lstStyle/>
                    <a:p>
                      <a:r>
                        <a:rPr lang="en-US" dirty="0"/>
                        <a:t>0.9</a:t>
                      </a:r>
                    </a:p>
                  </a:txBody>
                  <a:tcPr/>
                </a:tc>
                <a:extLst>
                  <a:ext uri="{0D108BD9-81ED-4DB2-BD59-A6C34878D82A}">
                    <a16:rowId xmlns:a16="http://schemas.microsoft.com/office/drawing/2014/main" val="1956768177"/>
                  </a:ext>
                </a:extLst>
              </a:tr>
              <a:tr h="370840">
                <a:tc>
                  <a:txBody>
                    <a:bodyPr/>
                    <a:lstStyle/>
                    <a:p>
                      <a:r>
                        <a:rPr lang="en-US" dirty="0"/>
                        <a:t>C1-C4</a:t>
                      </a:r>
                    </a:p>
                  </a:txBody>
                  <a:tcPr/>
                </a:tc>
                <a:tc>
                  <a:txBody>
                    <a:bodyPr/>
                    <a:lstStyle/>
                    <a:p>
                      <a:r>
                        <a:rPr lang="en-US" dirty="0"/>
                        <a:t>11.5</a:t>
                      </a:r>
                    </a:p>
                  </a:txBody>
                  <a:tcPr/>
                </a:tc>
                <a:extLst>
                  <a:ext uri="{0D108BD9-81ED-4DB2-BD59-A6C34878D82A}">
                    <a16:rowId xmlns:a16="http://schemas.microsoft.com/office/drawing/2014/main" val="2155914176"/>
                  </a:ext>
                </a:extLst>
              </a:tr>
              <a:tr h="370840">
                <a:tc>
                  <a:txBody>
                    <a:bodyPr/>
                    <a:lstStyle/>
                    <a:p>
                      <a:r>
                        <a:rPr lang="en-US" dirty="0"/>
                        <a:t>C5-132°C</a:t>
                      </a:r>
                    </a:p>
                  </a:txBody>
                  <a:tcPr/>
                </a:tc>
                <a:tc>
                  <a:txBody>
                    <a:bodyPr/>
                    <a:lstStyle/>
                    <a:p>
                      <a:r>
                        <a:rPr lang="en-US" dirty="0"/>
                        <a:t>7.0</a:t>
                      </a:r>
                    </a:p>
                  </a:txBody>
                  <a:tcPr/>
                </a:tc>
                <a:extLst>
                  <a:ext uri="{0D108BD9-81ED-4DB2-BD59-A6C34878D82A}">
                    <a16:rowId xmlns:a16="http://schemas.microsoft.com/office/drawing/2014/main" val="4054388135"/>
                  </a:ext>
                </a:extLst>
              </a:tr>
              <a:tr h="370840">
                <a:tc>
                  <a:txBody>
                    <a:bodyPr/>
                    <a:lstStyle/>
                    <a:p>
                      <a:r>
                        <a:rPr lang="en-US" dirty="0"/>
                        <a:t>132-221 °C</a:t>
                      </a:r>
                    </a:p>
                  </a:txBody>
                  <a:tcPr/>
                </a:tc>
                <a:tc>
                  <a:txBody>
                    <a:bodyPr/>
                    <a:lstStyle/>
                    <a:p>
                      <a:r>
                        <a:rPr lang="en-US" dirty="0"/>
                        <a:t>8.2</a:t>
                      </a:r>
                    </a:p>
                  </a:txBody>
                  <a:tcPr/>
                </a:tc>
                <a:extLst>
                  <a:ext uri="{0D108BD9-81ED-4DB2-BD59-A6C34878D82A}">
                    <a16:rowId xmlns:a16="http://schemas.microsoft.com/office/drawing/2014/main" val="3093617"/>
                  </a:ext>
                </a:extLst>
              </a:tr>
              <a:tr h="370840">
                <a:tc>
                  <a:txBody>
                    <a:bodyPr/>
                    <a:lstStyle/>
                    <a:p>
                      <a:r>
                        <a:rPr lang="en-US" dirty="0"/>
                        <a:t>221-343°C</a:t>
                      </a:r>
                    </a:p>
                  </a:txBody>
                  <a:tcPr/>
                </a:tc>
                <a:tc>
                  <a:txBody>
                    <a:bodyPr/>
                    <a:lstStyle/>
                    <a:p>
                      <a:r>
                        <a:rPr lang="en-US" dirty="0"/>
                        <a:t>13.5</a:t>
                      </a:r>
                    </a:p>
                  </a:txBody>
                  <a:tcPr/>
                </a:tc>
                <a:extLst>
                  <a:ext uri="{0D108BD9-81ED-4DB2-BD59-A6C34878D82A}">
                    <a16:rowId xmlns:a16="http://schemas.microsoft.com/office/drawing/2014/main" val="1192724664"/>
                  </a:ext>
                </a:extLst>
              </a:tr>
              <a:tr h="370840">
                <a:tc>
                  <a:txBody>
                    <a:bodyPr/>
                    <a:lstStyle/>
                    <a:p>
                      <a:r>
                        <a:rPr lang="en-US" dirty="0"/>
                        <a:t>343 °C+</a:t>
                      </a:r>
                    </a:p>
                  </a:txBody>
                  <a:tcPr/>
                </a:tc>
                <a:tc>
                  <a:txBody>
                    <a:bodyPr/>
                    <a:lstStyle/>
                    <a:p>
                      <a:r>
                        <a:rPr lang="en-US" dirty="0"/>
                        <a:t>31.1</a:t>
                      </a:r>
                    </a:p>
                  </a:txBody>
                  <a:tcPr/>
                </a:tc>
                <a:extLst>
                  <a:ext uri="{0D108BD9-81ED-4DB2-BD59-A6C34878D82A}">
                    <a16:rowId xmlns:a16="http://schemas.microsoft.com/office/drawing/2014/main" val="16382641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Coke gross,/Coke net</a:t>
                      </a:r>
                    </a:p>
                    <a:p>
                      <a:endParaRPr lang="en-US" dirty="0"/>
                    </a:p>
                  </a:txBody>
                  <a:tcPr/>
                </a:tc>
                <a:tc>
                  <a:txBody>
                    <a:bodyPr/>
                    <a:lstStyle/>
                    <a:p>
                      <a:r>
                        <a:rPr lang="en-US" dirty="0"/>
                        <a:t>27.8/20.0</a:t>
                      </a:r>
                    </a:p>
                  </a:txBody>
                  <a:tcPr/>
                </a:tc>
                <a:extLst>
                  <a:ext uri="{0D108BD9-81ED-4DB2-BD59-A6C34878D82A}">
                    <a16:rowId xmlns:a16="http://schemas.microsoft.com/office/drawing/2014/main" val="4246622130"/>
                  </a:ext>
                </a:extLst>
              </a:tr>
              <a:tr h="370840">
                <a:tc>
                  <a:txBody>
                    <a:bodyPr/>
                    <a:lstStyle/>
                    <a:p>
                      <a:r>
                        <a:rPr lang="en-US" dirty="0"/>
                        <a:t>sulfur</a:t>
                      </a:r>
                    </a:p>
                  </a:txBody>
                  <a:tcPr/>
                </a:tc>
                <a:tc>
                  <a:txBody>
                    <a:bodyPr/>
                    <a:lstStyle/>
                    <a:p>
                      <a:r>
                        <a:rPr lang="en-US" dirty="0"/>
                        <a:t>4.05</a:t>
                      </a:r>
                    </a:p>
                  </a:txBody>
                  <a:tcPr/>
                </a:tc>
                <a:extLst>
                  <a:ext uri="{0D108BD9-81ED-4DB2-BD59-A6C34878D82A}">
                    <a16:rowId xmlns:a16="http://schemas.microsoft.com/office/drawing/2014/main" val="664143802"/>
                  </a:ext>
                </a:extLst>
              </a:tr>
            </a:tbl>
          </a:graphicData>
        </a:graphic>
      </p:graphicFrame>
      <p:sp>
        <p:nvSpPr>
          <p:cNvPr id="4" name="Slide Number Placeholder 3">
            <a:extLst>
              <a:ext uri="{FF2B5EF4-FFF2-40B4-BE49-F238E27FC236}">
                <a16:creationId xmlns:a16="http://schemas.microsoft.com/office/drawing/2014/main" id="{97344DE7-AFA5-42B8-8617-C8C787EA599F}"/>
              </a:ext>
            </a:extLst>
          </p:cNvPr>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903013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DA5B-6D43-4718-8DA6-971B293FD14C}"/>
              </a:ext>
            </a:extLst>
          </p:cNvPr>
          <p:cNvSpPr>
            <a:spLocks noGrp="1"/>
          </p:cNvSpPr>
          <p:nvPr>
            <p:ph type="title"/>
          </p:nvPr>
        </p:nvSpPr>
        <p:spPr>
          <a:xfrm>
            <a:off x="1524000" y="6098"/>
            <a:ext cx="9144000" cy="603502"/>
          </a:xfrm>
          <a:solidFill>
            <a:schemeClr val="bg1"/>
          </a:solidFill>
        </p:spPr>
        <p:txBody>
          <a:bodyPr>
            <a:noAutofit/>
          </a:bodyPr>
          <a:lstStyle/>
          <a:p>
            <a:r>
              <a:rPr lang="en-US" sz="4000" dirty="0" err="1"/>
              <a:t>Flexicoking</a:t>
            </a:r>
            <a:r>
              <a:rPr lang="en-US" sz="4000" dirty="0"/>
              <a:t> </a:t>
            </a:r>
          </a:p>
        </p:txBody>
      </p:sp>
      <p:sp>
        <p:nvSpPr>
          <p:cNvPr id="3" name="Content Placeholder 2">
            <a:extLst>
              <a:ext uri="{FF2B5EF4-FFF2-40B4-BE49-F238E27FC236}">
                <a16:creationId xmlns:a16="http://schemas.microsoft.com/office/drawing/2014/main" id="{8C4EA242-0846-457C-BFCC-9A23DFD86327}"/>
              </a:ext>
            </a:extLst>
          </p:cNvPr>
          <p:cNvSpPr>
            <a:spLocks noGrp="1"/>
          </p:cNvSpPr>
          <p:nvPr>
            <p:ph idx="1"/>
          </p:nvPr>
        </p:nvSpPr>
        <p:spPr>
          <a:xfrm>
            <a:off x="1600200" y="699922"/>
            <a:ext cx="8229600" cy="5548479"/>
          </a:xfrm>
        </p:spPr>
        <p:txBody>
          <a:bodyPr>
            <a:normAutofit/>
          </a:bodyPr>
          <a:lstStyle/>
          <a:p>
            <a:r>
              <a:rPr lang="en-US" sz="2000" dirty="0" err="1"/>
              <a:t>Flexicoking</a:t>
            </a:r>
            <a:r>
              <a:rPr lang="en-US" sz="2000" dirty="0"/>
              <a:t> process integrates conventional fluid coking with coke gasification. The  gasification is effected by addition of air and steam to a third fluidized bed vessel. </a:t>
            </a:r>
          </a:p>
          <a:p>
            <a:r>
              <a:rPr lang="en-US" sz="2000" dirty="0"/>
              <a:t>The gasification reactions are as follow:</a:t>
            </a:r>
          </a:p>
          <a:p>
            <a:pPr marL="0" indent="0" algn="ctr">
              <a:buNone/>
            </a:pPr>
            <a:r>
              <a:rPr lang="en-US" sz="2000" dirty="0"/>
              <a:t> C + O</a:t>
            </a:r>
            <a:r>
              <a:rPr lang="en-US" sz="2000" baseline="-25000" dirty="0"/>
              <a:t>2</a:t>
            </a:r>
            <a:r>
              <a:rPr lang="en-US" sz="2000" dirty="0"/>
              <a:t>          CO, CO</a:t>
            </a:r>
            <a:r>
              <a:rPr lang="en-US" sz="2000" baseline="-25000" dirty="0"/>
              <a:t>2</a:t>
            </a:r>
            <a:r>
              <a:rPr lang="en-US" sz="2000" dirty="0"/>
              <a:t>  </a:t>
            </a:r>
          </a:p>
          <a:p>
            <a:pPr marL="0" indent="0" algn="ctr">
              <a:buNone/>
            </a:pPr>
            <a:r>
              <a:rPr lang="en-US" sz="2000" dirty="0"/>
              <a:t>CO + 0.5O</a:t>
            </a:r>
            <a:r>
              <a:rPr lang="en-US" sz="2000" baseline="-25000" dirty="0"/>
              <a:t>2</a:t>
            </a:r>
            <a:r>
              <a:rPr lang="en-US" sz="2000" dirty="0"/>
              <a:t>          CO</a:t>
            </a:r>
            <a:r>
              <a:rPr lang="en-US" sz="2000" baseline="-25000" dirty="0"/>
              <a:t>2</a:t>
            </a:r>
          </a:p>
          <a:p>
            <a:pPr marL="0" indent="0" algn="ctr">
              <a:buNone/>
            </a:pPr>
            <a:r>
              <a:rPr lang="en-US" sz="2000" dirty="0"/>
              <a:t>C + CO</a:t>
            </a:r>
            <a:r>
              <a:rPr lang="en-US" sz="2000" baseline="-25000" dirty="0"/>
              <a:t>2</a:t>
            </a:r>
            <a:r>
              <a:rPr lang="en-US" sz="2000" dirty="0"/>
              <a:t>         2CO</a:t>
            </a:r>
          </a:p>
          <a:p>
            <a:pPr marL="0" indent="0" algn="ctr">
              <a:buNone/>
            </a:pPr>
            <a:r>
              <a:rPr lang="en-US" sz="2000" dirty="0"/>
              <a:t>C + H</a:t>
            </a:r>
            <a:r>
              <a:rPr lang="en-US" sz="2000" baseline="-25000" dirty="0"/>
              <a:t>2</a:t>
            </a:r>
            <a:r>
              <a:rPr lang="en-US" sz="2000" dirty="0"/>
              <a:t>O           CO + H</a:t>
            </a:r>
            <a:r>
              <a:rPr lang="en-US" sz="2000" baseline="-25000" dirty="0"/>
              <a:t>2</a:t>
            </a:r>
          </a:p>
          <a:p>
            <a:pPr marL="0" indent="0" algn="ctr">
              <a:buNone/>
            </a:pPr>
            <a:r>
              <a:rPr lang="en-US" sz="2000" dirty="0"/>
              <a:t>CO + H</a:t>
            </a:r>
            <a:r>
              <a:rPr lang="en-US" sz="2000" baseline="-25000" dirty="0"/>
              <a:t>2</a:t>
            </a:r>
            <a:r>
              <a:rPr lang="en-US" sz="2000" dirty="0"/>
              <a:t>O         CO</a:t>
            </a:r>
            <a:r>
              <a:rPr lang="en-US" sz="2000" baseline="-25000" dirty="0"/>
              <a:t>2</a:t>
            </a:r>
            <a:r>
              <a:rPr lang="en-US" sz="2000" dirty="0"/>
              <a:t> + H</a:t>
            </a:r>
            <a:r>
              <a:rPr lang="en-US" sz="2000" baseline="-25000" dirty="0"/>
              <a:t>2</a:t>
            </a:r>
          </a:p>
        </p:txBody>
      </p:sp>
      <p:sp>
        <p:nvSpPr>
          <p:cNvPr id="4" name="Slide Number Placeholder 3">
            <a:extLst>
              <a:ext uri="{FF2B5EF4-FFF2-40B4-BE49-F238E27FC236}">
                <a16:creationId xmlns:a16="http://schemas.microsoft.com/office/drawing/2014/main" id="{1DD9BFEB-C0D9-46E2-B059-4F33A2777B11}"/>
              </a:ext>
            </a:extLst>
          </p:cNvPr>
          <p:cNvSpPr>
            <a:spLocks noGrp="1"/>
          </p:cNvSpPr>
          <p:nvPr>
            <p:ph type="sldNum" sz="quarter" idx="12"/>
          </p:nvPr>
        </p:nvSpPr>
        <p:spPr/>
        <p:txBody>
          <a:bodyPr/>
          <a:lstStyle/>
          <a:p>
            <a:fld id="{B6F15528-21DE-4FAA-801E-634DDDAF4B2B}" type="slidenum">
              <a:rPr lang="en-US" smtClean="0"/>
              <a:pPr/>
              <a:t>28</a:t>
            </a:fld>
            <a:endParaRPr lang="en-US"/>
          </a:p>
        </p:txBody>
      </p:sp>
      <p:cxnSp>
        <p:nvCxnSpPr>
          <p:cNvPr id="6" name="Straight Arrow Connector 5">
            <a:extLst>
              <a:ext uri="{FF2B5EF4-FFF2-40B4-BE49-F238E27FC236}">
                <a16:creationId xmlns:a16="http://schemas.microsoft.com/office/drawing/2014/main" id="{C2D0863D-E4C3-4EA4-938C-D8CD86967745}"/>
              </a:ext>
            </a:extLst>
          </p:cNvPr>
          <p:cNvCxnSpPr>
            <a:cxnSpLocks/>
          </p:cNvCxnSpPr>
          <p:nvPr/>
        </p:nvCxnSpPr>
        <p:spPr>
          <a:xfrm>
            <a:off x="5410200" y="2209800"/>
            <a:ext cx="381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E5E16DCA-EE9B-4CF8-A0BF-DFF54061426A}"/>
              </a:ext>
            </a:extLst>
          </p:cNvPr>
          <p:cNvCxnSpPr>
            <a:cxnSpLocks/>
          </p:cNvCxnSpPr>
          <p:nvPr/>
        </p:nvCxnSpPr>
        <p:spPr>
          <a:xfrm>
            <a:off x="5903495" y="2590800"/>
            <a:ext cx="38501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55DF221E-7DB8-4D45-9236-91F015B73E7D}"/>
              </a:ext>
            </a:extLst>
          </p:cNvPr>
          <p:cNvCxnSpPr>
            <a:cxnSpLocks/>
          </p:cNvCxnSpPr>
          <p:nvPr/>
        </p:nvCxnSpPr>
        <p:spPr>
          <a:xfrm>
            <a:off x="5747085" y="2974934"/>
            <a:ext cx="37698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590BD759-4DA1-4F7C-8A2B-03B7BD289B4C}"/>
              </a:ext>
            </a:extLst>
          </p:cNvPr>
          <p:cNvCxnSpPr>
            <a:cxnSpLocks/>
          </p:cNvCxnSpPr>
          <p:nvPr/>
        </p:nvCxnSpPr>
        <p:spPr>
          <a:xfrm>
            <a:off x="5544553" y="3657600"/>
            <a:ext cx="34089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B41D70B7-2F6C-4830-9B16-E6457CFBD9AA}"/>
              </a:ext>
            </a:extLst>
          </p:cNvPr>
          <p:cNvCxnSpPr>
            <a:cxnSpLocks/>
          </p:cNvCxnSpPr>
          <p:nvPr/>
        </p:nvCxnSpPr>
        <p:spPr>
          <a:xfrm>
            <a:off x="5622758" y="3352800"/>
            <a:ext cx="33688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4430844B-D529-4BB7-8AC2-A96B6DA16898}"/>
              </a:ext>
            </a:extLst>
          </p:cNvPr>
          <p:cNvCxnSpPr>
            <a:cxnSpLocks/>
          </p:cNvCxnSpPr>
          <p:nvPr/>
        </p:nvCxnSpPr>
        <p:spPr>
          <a:xfrm flipH="1">
            <a:off x="5544552" y="3733800"/>
            <a:ext cx="34089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47915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3DFC8-99E8-4117-9EE4-13DB8D81FB87}"/>
              </a:ext>
            </a:extLst>
          </p:cNvPr>
          <p:cNvSpPr>
            <a:spLocks noGrp="1"/>
          </p:cNvSpPr>
          <p:nvPr>
            <p:ph type="title"/>
          </p:nvPr>
        </p:nvSpPr>
        <p:spPr>
          <a:xfrm>
            <a:off x="1524000" y="1"/>
            <a:ext cx="9144000" cy="501650"/>
          </a:xfrm>
          <a:solidFill>
            <a:schemeClr val="bg1"/>
          </a:solidFill>
        </p:spPr>
        <p:txBody>
          <a:bodyPr>
            <a:normAutofit fontScale="90000"/>
          </a:bodyPr>
          <a:lstStyle/>
          <a:p>
            <a:r>
              <a:rPr lang="en-US" b="1" dirty="0"/>
              <a:t>Flexi coking-Process description</a:t>
            </a:r>
          </a:p>
        </p:txBody>
      </p:sp>
      <p:sp>
        <p:nvSpPr>
          <p:cNvPr id="3" name="Content Placeholder 2">
            <a:extLst>
              <a:ext uri="{FF2B5EF4-FFF2-40B4-BE49-F238E27FC236}">
                <a16:creationId xmlns:a16="http://schemas.microsoft.com/office/drawing/2014/main" id="{DBC6F041-4766-48BB-BE61-408146E9646A}"/>
              </a:ext>
            </a:extLst>
          </p:cNvPr>
          <p:cNvSpPr>
            <a:spLocks noGrp="1"/>
          </p:cNvSpPr>
          <p:nvPr>
            <p:ph idx="1"/>
          </p:nvPr>
        </p:nvSpPr>
        <p:spPr>
          <a:xfrm>
            <a:off x="1568116" y="609600"/>
            <a:ext cx="9067800" cy="5746750"/>
          </a:xfrm>
        </p:spPr>
        <p:txBody>
          <a:bodyPr>
            <a:normAutofit/>
          </a:bodyPr>
          <a:lstStyle/>
          <a:p>
            <a:r>
              <a:rPr lang="en-US" sz="1800" dirty="0">
                <a:solidFill>
                  <a:srgbClr val="231F20"/>
                </a:solidFill>
              </a:rPr>
              <a:t>The feed is preheated to about 315 to 370°C and sprayed into the reactor where it contacts a hot fluidized bed of coke. This hot coke is recycled to the reactor from the coke heater at a rate which is sufficient to maintain the reactor fluid bed temperature between 510 to 540°C). The coke recycle from the coke heater thus provides sensible heat and heat of vaporization for the feed and the endothermic heat for the cracking reactions.</a:t>
            </a:r>
            <a:r>
              <a:rPr lang="en-US" sz="1800" dirty="0"/>
              <a:t> </a:t>
            </a:r>
          </a:p>
          <a:p>
            <a:r>
              <a:rPr lang="en-US" sz="1800" dirty="0"/>
              <a:t>The cracked vapor products pass through cyclone separators in the top of the reactor to separate most of the entrained coke particles (cyclone separators are efficient down to particle sizes about 7 microns, but the efficiency falls off rapidly as the particles become smaller) and are then quenched in the scrubber vessel located at the top of the reactor. Some of the high-boiling (495°C +)] cracked vapors are condensed in the scrubber and recycled to the reactor. The balance of the cracked vapors flow to the </a:t>
            </a:r>
            <a:r>
              <a:rPr lang="en-US" sz="1800" dirty="0" err="1"/>
              <a:t>coker</a:t>
            </a:r>
            <a:r>
              <a:rPr lang="en-US" sz="1800" dirty="0"/>
              <a:t> fractionator where the various cuts are separated. Wash oil circulated over baffles in the scrubber provides quench cooling and also serves to reduce further the amount of entrained fine coke particles.</a:t>
            </a:r>
          </a:p>
          <a:p>
            <a:r>
              <a:rPr lang="en-US" sz="1800" dirty="0">
                <a:solidFill>
                  <a:srgbClr val="231F20"/>
                </a:solidFill>
                <a:latin typeface="Times-Roman"/>
              </a:rPr>
              <a:t>The coke produced by cracking is deposited as thin films on the surface of the existing coke particles in the reactor fluidized bed. The coke is stripped with steam in a baffled section at the bottom of the reactor to prevent reaction products, other than coke, from being entrained with the coke leaving the reactor.</a:t>
            </a:r>
            <a:r>
              <a:rPr lang="en-US" sz="1800" dirty="0"/>
              <a:t> </a:t>
            </a:r>
            <a:endParaRPr lang="en-US" sz="2000" dirty="0"/>
          </a:p>
        </p:txBody>
      </p:sp>
      <p:sp>
        <p:nvSpPr>
          <p:cNvPr id="4" name="Slide Number Placeholder 3">
            <a:extLst>
              <a:ext uri="{FF2B5EF4-FFF2-40B4-BE49-F238E27FC236}">
                <a16:creationId xmlns:a16="http://schemas.microsoft.com/office/drawing/2014/main" id="{94C244B5-3CDA-47BD-9B00-91A6C4DCB043}"/>
              </a:ext>
            </a:extLst>
          </p:cNvPr>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11832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066800"/>
          </a:xfrm>
          <a:solidFill>
            <a:schemeClr val="bg1"/>
          </a:solidFill>
        </p:spPr>
        <p:txBody>
          <a:bodyPr>
            <a:noAutofit/>
          </a:bodyPr>
          <a:lstStyle/>
          <a:p>
            <a:r>
              <a:rPr lang="en-US" sz="3600" b="1" dirty="0"/>
              <a:t>The principal reactions which occur during the visbreaking operation</a:t>
            </a:r>
          </a:p>
        </p:txBody>
      </p:sp>
      <p:sp>
        <p:nvSpPr>
          <p:cNvPr id="3" name="Content Placeholder 2"/>
          <p:cNvSpPr>
            <a:spLocks noGrp="1"/>
          </p:cNvSpPr>
          <p:nvPr>
            <p:ph idx="1"/>
          </p:nvPr>
        </p:nvSpPr>
        <p:spPr>
          <a:xfrm>
            <a:off x="1524000" y="1600201"/>
            <a:ext cx="9144000" cy="4525963"/>
          </a:xfrm>
        </p:spPr>
        <p:txBody>
          <a:bodyPr>
            <a:normAutofit/>
          </a:bodyPr>
          <a:lstStyle/>
          <a:p>
            <a:pPr marL="0" indent="0">
              <a:buNone/>
            </a:pPr>
            <a:r>
              <a:rPr lang="en-US" dirty="0"/>
              <a:t>1. Cracking of the side chains attached to cycloparaffin and aromatic rings at or close to the ring, so the chains are either removed or shortened to methyl or ethyl groups.</a:t>
            </a:r>
          </a:p>
          <a:p>
            <a:pPr marL="0" indent="0">
              <a:buNone/>
            </a:pPr>
            <a:r>
              <a:rPr lang="en-US" dirty="0"/>
              <a:t>2. Cracking of resins to light hydrocarbons (primarily olefins) and compounds which convert to asphaltenes.</a:t>
            </a:r>
          </a:p>
          <a:p>
            <a:pPr marL="0" indent="0">
              <a:buNone/>
            </a:pPr>
            <a:r>
              <a:rPr lang="en-US" dirty="0"/>
              <a:t>3. At temperatures above 480 °C, some cracking of naphthene rings. There is little cracking of naphthenic rings below 480 °C.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4135501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CD06-51FB-4FF2-AB04-9D95A1E61A23}"/>
              </a:ext>
            </a:extLst>
          </p:cNvPr>
          <p:cNvSpPr>
            <a:spLocks noGrp="1"/>
          </p:cNvSpPr>
          <p:nvPr>
            <p:ph type="title"/>
          </p:nvPr>
        </p:nvSpPr>
        <p:spPr>
          <a:xfrm>
            <a:off x="1525172" y="1"/>
            <a:ext cx="9142828" cy="457199"/>
          </a:xfrm>
          <a:solidFill>
            <a:schemeClr val="bg1"/>
          </a:solidFill>
        </p:spPr>
        <p:txBody>
          <a:bodyPr>
            <a:normAutofit fontScale="90000"/>
          </a:bodyPr>
          <a:lstStyle/>
          <a:p>
            <a:pPr algn="l"/>
            <a:r>
              <a:rPr lang="en-US" sz="4000" b="1" dirty="0"/>
              <a:t>Flexi coking-Process descript……</a:t>
            </a:r>
          </a:p>
        </p:txBody>
      </p:sp>
      <p:sp>
        <p:nvSpPr>
          <p:cNvPr id="3" name="Content Placeholder 2">
            <a:extLst>
              <a:ext uri="{FF2B5EF4-FFF2-40B4-BE49-F238E27FC236}">
                <a16:creationId xmlns:a16="http://schemas.microsoft.com/office/drawing/2014/main" id="{BCB8B3D0-B564-4873-A993-9B6BB66FF2F4}"/>
              </a:ext>
            </a:extLst>
          </p:cNvPr>
          <p:cNvSpPr>
            <a:spLocks noGrp="1"/>
          </p:cNvSpPr>
          <p:nvPr>
            <p:ph idx="1"/>
          </p:nvPr>
        </p:nvSpPr>
        <p:spPr>
          <a:xfrm>
            <a:off x="1714500" y="974724"/>
            <a:ext cx="8763000" cy="5883276"/>
          </a:xfrm>
        </p:spPr>
        <p:txBody>
          <a:bodyPr>
            <a:normAutofit lnSpcReduction="10000"/>
          </a:bodyPr>
          <a:lstStyle/>
          <a:p>
            <a:r>
              <a:rPr lang="en-US" sz="1800" dirty="0">
                <a:solidFill>
                  <a:srgbClr val="002060"/>
                </a:solidFill>
              </a:rPr>
              <a:t>Coke flows from the reactor to the heater where it is reheated to about 593°C. The coke heater is also a fluidized bed and its primary function is to transfer heat from the gasifier to the reactor.</a:t>
            </a:r>
          </a:p>
          <a:p>
            <a:r>
              <a:rPr lang="en-US" sz="1800" dirty="0"/>
              <a:t>Coke flows from the coke heater to a third fluidized bed in the gasifier where it is reacted with air and steam to produce a fuel gas product consisting of CO, H</a:t>
            </a:r>
            <a:r>
              <a:rPr lang="en-US" sz="1800" baseline="-25000" dirty="0"/>
              <a:t>2</a:t>
            </a:r>
            <a:r>
              <a:rPr lang="en-US" sz="1800" dirty="0"/>
              <a:t>, CO</a:t>
            </a:r>
            <a:r>
              <a:rPr lang="en-US" sz="1800" baseline="-25000" dirty="0"/>
              <a:t>2</a:t>
            </a:r>
            <a:r>
              <a:rPr lang="en-US" sz="1800" dirty="0"/>
              <a:t>, and N</a:t>
            </a:r>
            <a:r>
              <a:rPr lang="en-US" sz="1800" baseline="-25000" dirty="0"/>
              <a:t>2</a:t>
            </a:r>
            <a:r>
              <a:rPr lang="en-US" sz="1800" dirty="0"/>
              <a:t>. Sulfur in the coke is converted primarily to H</a:t>
            </a:r>
            <a:r>
              <a:rPr lang="en-US" sz="1800" baseline="-25000" dirty="0"/>
              <a:t>2</a:t>
            </a:r>
            <a:r>
              <a:rPr lang="en-US" sz="1800" dirty="0"/>
              <a:t>S, plus a small amount of COS, and nitrogen in the coke is converted to NH</a:t>
            </a:r>
            <a:r>
              <a:rPr lang="en-US" sz="1800" baseline="-25000" dirty="0"/>
              <a:t>3</a:t>
            </a:r>
            <a:r>
              <a:rPr lang="en-US" sz="1800" dirty="0"/>
              <a:t> and N</a:t>
            </a:r>
            <a:r>
              <a:rPr lang="en-US" sz="1800" baseline="-25000" dirty="0"/>
              <a:t>2</a:t>
            </a:r>
            <a:r>
              <a:rPr lang="en-US" sz="1800" dirty="0"/>
              <a:t>.</a:t>
            </a:r>
          </a:p>
          <a:p>
            <a:r>
              <a:rPr lang="en-US" sz="1800" dirty="0">
                <a:solidFill>
                  <a:srgbClr val="002060"/>
                </a:solidFill>
              </a:rPr>
              <a:t>This gas flows from the top of the gasifier to the bottom of the heater where it serves to fluidize the heater bed and provide the heat needed in the reactor. The reactor heat requirement is supplied by recirculating hot coke from the gasifier to the heater</a:t>
            </a:r>
            <a:r>
              <a:rPr lang="en-US" sz="1800" dirty="0"/>
              <a:t>.</a:t>
            </a:r>
          </a:p>
          <a:p>
            <a:r>
              <a:rPr lang="en-US" sz="1800" dirty="0"/>
              <a:t>The system can be designed and operated to gasify about 60 to 97% of the coke product in the reactor. The overall coke inventory in the system is maintained by withdrawing a stream of purge coke from the heater.</a:t>
            </a:r>
          </a:p>
          <a:p>
            <a:r>
              <a:rPr lang="en-US" sz="1800" dirty="0">
                <a:solidFill>
                  <a:srgbClr val="002060"/>
                </a:solidFill>
              </a:rPr>
              <a:t>The coke gas leaving the heater is cooled in a waste heat steam generator before passing through external cyclones and a venturi-type wet scrubber. The coke fines collected in the venturi scrubber.</a:t>
            </a:r>
          </a:p>
          <a:p>
            <a:r>
              <a:rPr lang="en-US" sz="1800" dirty="0"/>
              <a:t>After removal of entrained coke fines the coke gas is treated for removal of hydrogen sulfide in a </a:t>
            </a:r>
            <a:r>
              <a:rPr lang="en-US" sz="1800" dirty="0" err="1"/>
              <a:t>Stretford</a:t>
            </a:r>
            <a:r>
              <a:rPr lang="en-US" sz="1800" dirty="0"/>
              <a:t> unit and then used for refinery fuel. The treated fuel gas has a much lower heating value than natural gas (100 to 130 Btu/</a:t>
            </a:r>
            <a:r>
              <a:rPr lang="en-US" sz="1800" dirty="0" err="1"/>
              <a:t>scf</a:t>
            </a:r>
            <a:r>
              <a:rPr lang="en-US" sz="1800" dirty="0"/>
              <a:t> vs. 900 to 1000 Btu/</a:t>
            </a:r>
            <a:r>
              <a:rPr lang="en-US" sz="1800" dirty="0" err="1"/>
              <a:t>scf</a:t>
            </a:r>
            <a:r>
              <a:rPr lang="en-US" sz="1800" dirty="0"/>
              <a:t>) and therefore modifications of boilers and furnaces may be required for efficient combustion of this gas.</a:t>
            </a:r>
          </a:p>
        </p:txBody>
      </p:sp>
      <p:sp>
        <p:nvSpPr>
          <p:cNvPr id="4" name="Slide Number Placeholder 3">
            <a:extLst>
              <a:ext uri="{FF2B5EF4-FFF2-40B4-BE49-F238E27FC236}">
                <a16:creationId xmlns:a16="http://schemas.microsoft.com/office/drawing/2014/main" id="{2C9EECFE-30FA-42AE-8C40-118FCFB19CC7}"/>
              </a:ext>
            </a:extLst>
          </p:cNvPr>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3562959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D421-E581-4BDA-A88B-85653F0E4A92}"/>
              </a:ext>
            </a:extLst>
          </p:cNvPr>
          <p:cNvSpPr>
            <a:spLocks noGrp="1"/>
          </p:cNvSpPr>
          <p:nvPr>
            <p:ph type="title"/>
          </p:nvPr>
        </p:nvSpPr>
        <p:spPr>
          <a:xfrm>
            <a:off x="1524000" y="-4011"/>
            <a:ext cx="9144000" cy="613611"/>
          </a:xfrm>
          <a:solidFill>
            <a:schemeClr val="bg1"/>
          </a:solidFill>
        </p:spPr>
        <p:txBody>
          <a:bodyPr>
            <a:normAutofit fontScale="90000"/>
          </a:bodyPr>
          <a:lstStyle/>
          <a:p>
            <a:r>
              <a:rPr lang="en-US" b="1" dirty="0"/>
              <a:t>PFD-</a:t>
            </a:r>
            <a:r>
              <a:rPr lang="en-US" b="1" dirty="0" err="1"/>
              <a:t>Flexicoking</a:t>
            </a:r>
            <a:endParaRPr lang="en-US" b="1" dirty="0"/>
          </a:p>
        </p:txBody>
      </p:sp>
      <p:sp>
        <p:nvSpPr>
          <p:cNvPr id="4" name="Slide Number Placeholder 3">
            <a:extLst>
              <a:ext uri="{FF2B5EF4-FFF2-40B4-BE49-F238E27FC236}">
                <a16:creationId xmlns:a16="http://schemas.microsoft.com/office/drawing/2014/main" id="{065F531D-AD4A-49E1-BF97-C207A5DE3AF8}"/>
              </a:ext>
            </a:extLst>
          </p:cNvPr>
          <p:cNvSpPr>
            <a:spLocks noGrp="1"/>
          </p:cNvSpPr>
          <p:nvPr>
            <p:ph type="sldNum" sz="quarter" idx="12"/>
          </p:nvPr>
        </p:nvSpPr>
        <p:spPr/>
        <p:txBody>
          <a:bodyPr/>
          <a:lstStyle/>
          <a:p>
            <a:fld id="{B6F15528-21DE-4FAA-801E-634DDDAF4B2B}" type="slidenum">
              <a:rPr lang="en-US" smtClean="0"/>
              <a:pPr/>
              <a:t>31</a:t>
            </a:fld>
            <a:endParaRPr lang="en-US"/>
          </a:p>
        </p:txBody>
      </p:sp>
      <p:pic>
        <p:nvPicPr>
          <p:cNvPr id="10" name="Content Placeholder 9">
            <a:extLst>
              <a:ext uri="{FF2B5EF4-FFF2-40B4-BE49-F238E27FC236}">
                <a16:creationId xmlns:a16="http://schemas.microsoft.com/office/drawing/2014/main" id="{8EB17549-0FF4-48E6-BB25-DC1C82BACCEF}"/>
              </a:ext>
            </a:extLst>
          </p:cNvPr>
          <p:cNvPicPr>
            <a:picLocks noGrp="1" noChangeAspect="1"/>
          </p:cNvPicPr>
          <p:nvPr>
            <p:ph idx="1"/>
          </p:nvPr>
        </p:nvPicPr>
        <p:blipFill>
          <a:blip r:embed="rId2"/>
          <a:stretch>
            <a:fillRect/>
          </a:stretch>
        </p:blipFill>
        <p:spPr>
          <a:xfrm>
            <a:off x="1828800" y="762000"/>
            <a:ext cx="8686800" cy="5334001"/>
          </a:xfrm>
        </p:spPr>
      </p:pic>
    </p:spTree>
    <p:extLst>
      <p:ext uri="{BB962C8B-B14F-4D97-AF65-F5344CB8AC3E}">
        <p14:creationId xmlns:p14="http://schemas.microsoft.com/office/powerpoint/2010/main" val="4187563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A860B-183C-4C96-AD47-4DD7428E7A8C}"/>
              </a:ext>
            </a:extLst>
          </p:cNvPr>
          <p:cNvSpPr>
            <a:spLocks noGrp="1"/>
          </p:cNvSpPr>
          <p:nvPr>
            <p:ph type="title"/>
          </p:nvPr>
        </p:nvSpPr>
        <p:spPr>
          <a:xfrm>
            <a:off x="1524000" y="0"/>
            <a:ext cx="8229600" cy="639762"/>
          </a:xfrm>
          <a:solidFill>
            <a:schemeClr val="bg1"/>
          </a:solidFill>
        </p:spPr>
        <p:txBody>
          <a:bodyPr>
            <a:noAutofit/>
          </a:bodyPr>
          <a:lstStyle/>
          <a:p>
            <a:r>
              <a:rPr lang="en-US" sz="3200" b="1" dirty="0"/>
              <a:t>Comparison of Coking Yields</a:t>
            </a:r>
          </a:p>
        </p:txBody>
      </p:sp>
      <p:pic>
        <p:nvPicPr>
          <p:cNvPr id="6" name="Content Placeholder 5">
            <a:extLst>
              <a:ext uri="{FF2B5EF4-FFF2-40B4-BE49-F238E27FC236}">
                <a16:creationId xmlns:a16="http://schemas.microsoft.com/office/drawing/2014/main" id="{FBB48FDC-3C63-423F-AB02-CF59EED1E43A}"/>
              </a:ext>
            </a:extLst>
          </p:cNvPr>
          <p:cNvPicPr>
            <a:picLocks noGrp="1" noChangeAspect="1"/>
          </p:cNvPicPr>
          <p:nvPr>
            <p:ph idx="1"/>
          </p:nvPr>
        </p:nvPicPr>
        <p:blipFill>
          <a:blip r:embed="rId2"/>
          <a:stretch>
            <a:fillRect/>
          </a:stretch>
        </p:blipFill>
        <p:spPr>
          <a:xfrm>
            <a:off x="4038600" y="914401"/>
            <a:ext cx="4572000" cy="4824959"/>
          </a:xfrm>
        </p:spPr>
      </p:pic>
      <p:sp>
        <p:nvSpPr>
          <p:cNvPr id="4" name="Slide Number Placeholder 3">
            <a:extLst>
              <a:ext uri="{FF2B5EF4-FFF2-40B4-BE49-F238E27FC236}">
                <a16:creationId xmlns:a16="http://schemas.microsoft.com/office/drawing/2014/main" id="{2585299E-6959-42F0-8302-E61A5B4EDB47}"/>
              </a:ext>
            </a:extLst>
          </p:cNvPr>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965932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10C4-116C-4E6D-BD14-0FEB1068EB9C}"/>
              </a:ext>
            </a:extLst>
          </p:cNvPr>
          <p:cNvSpPr>
            <a:spLocks noGrp="1"/>
          </p:cNvSpPr>
          <p:nvPr>
            <p:ph type="title"/>
          </p:nvPr>
        </p:nvSpPr>
        <p:spPr>
          <a:xfrm>
            <a:off x="1524000" y="0"/>
            <a:ext cx="8839200" cy="1143000"/>
          </a:xfrm>
          <a:solidFill>
            <a:schemeClr val="bg1"/>
          </a:solidFill>
        </p:spPr>
        <p:txBody>
          <a:bodyPr>
            <a:normAutofit/>
          </a:bodyPr>
          <a:lstStyle/>
          <a:p>
            <a:pPr algn="l"/>
            <a:r>
              <a:rPr lang="en-US" sz="2800" dirty="0" err="1"/>
              <a:t>Flexicoker</a:t>
            </a:r>
            <a:r>
              <a:rPr lang="en-US" sz="2800" dirty="0"/>
              <a:t> produces coke gas of the following approximate composition after H</a:t>
            </a:r>
            <a:r>
              <a:rPr lang="en-US" sz="2800" baseline="-25000" dirty="0"/>
              <a:t>2</a:t>
            </a:r>
            <a:r>
              <a:rPr lang="en-US" sz="2800" dirty="0"/>
              <a:t>S removal (dry basis):</a:t>
            </a:r>
          </a:p>
        </p:txBody>
      </p:sp>
      <p:pic>
        <p:nvPicPr>
          <p:cNvPr id="6" name="Content Placeholder 5">
            <a:extLst>
              <a:ext uri="{FF2B5EF4-FFF2-40B4-BE49-F238E27FC236}">
                <a16:creationId xmlns:a16="http://schemas.microsoft.com/office/drawing/2014/main" id="{7FB606AE-D7EF-4602-84D9-1FE6C649649A}"/>
              </a:ext>
            </a:extLst>
          </p:cNvPr>
          <p:cNvPicPr>
            <a:picLocks noGrp="1" noChangeAspect="1"/>
          </p:cNvPicPr>
          <p:nvPr>
            <p:ph idx="1"/>
          </p:nvPr>
        </p:nvPicPr>
        <p:blipFill>
          <a:blip r:embed="rId2"/>
          <a:stretch>
            <a:fillRect/>
          </a:stretch>
        </p:blipFill>
        <p:spPr>
          <a:xfrm>
            <a:off x="4572000" y="1676400"/>
            <a:ext cx="3366135" cy="2895600"/>
          </a:xfrm>
        </p:spPr>
      </p:pic>
      <p:sp>
        <p:nvSpPr>
          <p:cNvPr id="4" name="Slide Number Placeholder 3">
            <a:extLst>
              <a:ext uri="{FF2B5EF4-FFF2-40B4-BE49-F238E27FC236}">
                <a16:creationId xmlns:a16="http://schemas.microsoft.com/office/drawing/2014/main" id="{5A4990BC-DA65-474C-9270-01E5FA11621B}"/>
              </a:ext>
            </a:extLst>
          </p:cNvPr>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039743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76400" y="1924050"/>
            <a:ext cx="6705600" cy="2000251"/>
          </a:xfrm>
        </p:spPr>
        <p:txBody>
          <a:bodyPr>
            <a:normAutofit/>
          </a:bodyPr>
          <a:lstStyle/>
          <a:p>
            <a:r>
              <a:rPr lang="en-US" sz="2400" b="1" dirty="0"/>
              <a:t>Finishing  Processes</a:t>
            </a:r>
          </a:p>
        </p:txBody>
      </p:sp>
      <p:sp>
        <p:nvSpPr>
          <p:cNvPr id="5" name="Subtitle 4"/>
          <p:cNvSpPr>
            <a:spLocks noGrp="1"/>
          </p:cNvSpPr>
          <p:nvPr>
            <p:ph type="subTitle" idx="1"/>
          </p:nvPr>
        </p:nvSpPr>
        <p:spPr>
          <a:xfrm>
            <a:off x="2354164" y="3048000"/>
            <a:ext cx="6400800" cy="1752600"/>
          </a:xfrm>
        </p:spPr>
        <p:txBody>
          <a:bodyPr>
            <a:normAutofit/>
          </a:bodyPr>
          <a:lstStyle/>
          <a:p>
            <a:r>
              <a:rPr lang="en-US" sz="4800" b="1" dirty="0">
                <a:solidFill>
                  <a:srgbClr val="7030A0"/>
                </a:solidFill>
              </a:rPr>
              <a:t>Hydrotreating</a:t>
            </a:r>
            <a:endParaRPr lang="en-US" sz="4800" b="1" dirty="0"/>
          </a:p>
          <a:p>
            <a:endParaRPr lang="en-US" sz="48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2441775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8229600" cy="1143000"/>
          </a:xfrm>
        </p:spPr>
        <p:txBody>
          <a:bodyPr/>
          <a:lstStyle/>
          <a:p>
            <a:r>
              <a:rPr lang="en-US" dirty="0">
                <a:solidFill>
                  <a:srgbClr val="7030A0"/>
                </a:solidFill>
              </a:rPr>
              <a:t>Hydrotreating </a:t>
            </a:r>
          </a:p>
        </p:txBody>
      </p:sp>
      <p:sp>
        <p:nvSpPr>
          <p:cNvPr id="3" name="Content Placeholder 2"/>
          <p:cNvSpPr>
            <a:spLocks noGrp="1"/>
          </p:cNvSpPr>
          <p:nvPr>
            <p:ph idx="1"/>
          </p:nvPr>
        </p:nvSpPr>
        <p:spPr>
          <a:xfrm>
            <a:off x="1676400" y="990600"/>
            <a:ext cx="8763000" cy="5867400"/>
          </a:xfrm>
        </p:spPr>
        <p:txBody>
          <a:bodyPr>
            <a:normAutofit fontScale="77500" lnSpcReduction="20000"/>
          </a:bodyPr>
          <a:lstStyle/>
          <a:p>
            <a:pPr marL="0" indent="0" algn="just">
              <a:buNone/>
            </a:pPr>
            <a:r>
              <a:rPr lang="en-US" b="1" dirty="0"/>
              <a:t>Objectives</a:t>
            </a:r>
            <a:r>
              <a:rPr lang="en-US" dirty="0"/>
              <a:t>: Hydrotreating is a process to catalytically stabilize petroleum products and/ or remove objectionable elements from products or feedstocks by reacting them with hydrogen. Stabilization usually involves converting </a:t>
            </a:r>
            <a:r>
              <a:rPr lang="en-US" u="sng" dirty="0"/>
              <a:t>unsaturated hydrocarbons </a:t>
            </a:r>
            <a:r>
              <a:rPr lang="en-US" dirty="0"/>
              <a:t>such as </a:t>
            </a:r>
            <a:r>
              <a:rPr lang="en-US" u="sng" dirty="0"/>
              <a:t>olefins</a:t>
            </a:r>
            <a:r>
              <a:rPr lang="en-US" dirty="0"/>
              <a:t> and </a:t>
            </a:r>
            <a:r>
              <a:rPr lang="en-US" dirty="0">
                <a:solidFill>
                  <a:srgbClr val="1D27EF"/>
                </a:solidFill>
              </a:rPr>
              <a:t>gum-forming unstable diolefins</a:t>
            </a:r>
            <a:r>
              <a:rPr lang="en-US" dirty="0"/>
              <a:t> to paraffins. Objectionable elements removed by hydrotreating include </a:t>
            </a:r>
            <a:r>
              <a:rPr lang="en-US" dirty="0">
                <a:solidFill>
                  <a:srgbClr val="7030A0"/>
                </a:solidFill>
              </a:rPr>
              <a:t>sulfur, nitrogen, oxygen, halides, and trace metals</a:t>
            </a:r>
            <a:r>
              <a:rPr lang="en-US" dirty="0"/>
              <a:t>. Hydrotreating is applied to a wide range of feedstocks, from naphtha to reduced crude. When the process is employed specifically for </a:t>
            </a:r>
            <a:r>
              <a:rPr lang="en-US" u="sng" dirty="0"/>
              <a:t>sulfur removal </a:t>
            </a:r>
            <a:r>
              <a:rPr lang="en-US" dirty="0"/>
              <a:t>it is usually called </a:t>
            </a:r>
            <a:r>
              <a:rPr lang="en-US" u="sng" dirty="0"/>
              <a:t>hydrodesulfurization, or HDS</a:t>
            </a:r>
            <a:r>
              <a:rPr lang="en-US" dirty="0"/>
              <a:t>.</a:t>
            </a:r>
          </a:p>
          <a:p>
            <a:pPr marL="0" indent="0" algn="just">
              <a:buNone/>
            </a:pPr>
            <a:r>
              <a:rPr lang="en-US" dirty="0"/>
              <a:t>The oil feed is mixed with hydrogen-rich gas either before or after it is preheated to the proper reactor inlet temperature. Most hydrotreating reactions are carried out below 800°F (427°C) to minimize cracking, and the feed is usually heated to between 500 and 800°F (260–427°C). The oil feed combined with the hydrogen-rich gas enters the top of the fixed-bed reactor. In the presence of the metal-oxide catalyst, the hydrogen reacts with the oil to produce </a:t>
            </a:r>
            <a:r>
              <a:rPr lang="en-US" u="sng" dirty="0"/>
              <a:t>hydrogen sulfide</a:t>
            </a:r>
            <a:r>
              <a:rPr lang="en-US" dirty="0"/>
              <a:t>, </a:t>
            </a:r>
            <a:r>
              <a:rPr lang="en-US" u="sng" dirty="0"/>
              <a:t>ammonia</a:t>
            </a:r>
            <a:r>
              <a:rPr lang="en-US" dirty="0"/>
              <a:t>, </a:t>
            </a:r>
            <a:r>
              <a:rPr lang="en-US" u="sng" dirty="0"/>
              <a:t>saturated hydrocarbons</a:t>
            </a:r>
            <a:r>
              <a:rPr lang="en-US" dirty="0"/>
              <a:t>, and </a:t>
            </a:r>
            <a:r>
              <a:rPr lang="en-US" u="sng" dirty="0"/>
              <a:t>free metals</a:t>
            </a:r>
            <a:r>
              <a:rPr lang="en-US" dirty="0"/>
              <a:t>. The </a:t>
            </a:r>
            <a:r>
              <a:rPr lang="en-US" u="sng" dirty="0"/>
              <a:t>metals remain on the surface of the catalyst </a:t>
            </a:r>
            <a:r>
              <a:rPr lang="en-US" dirty="0"/>
              <a:t>and </a:t>
            </a:r>
            <a:r>
              <a:rPr lang="en-US" u="sng" dirty="0"/>
              <a:t>other products leave the reactor with the oil–hydrogen stream</a:t>
            </a:r>
            <a:r>
              <a:rPr lang="en-US" dirty="0"/>
              <a:t>. The reactor effluent is cooled before separating the oil from the hydrogen rich gas. The oil is stripped of any remaining hydrogen sulfide and light ends in a stripper.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1642064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
            <a:extLst>
              <a:ext uri="{FF2B5EF4-FFF2-40B4-BE49-F238E27FC236}">
                <a16:creationId xmlns:a16="http://schemas.microsoft.com/office/drawing/2014/main" id="{AA2AA5CB-7833-D6A1-B8EC-5A4257E78C92}"/>
              </a:ext>
            </a:extLst>
          </p:cNvPr>
          <p:cNvSpPr>
            <a:spLocks noChangeArrowheads="1"/>
          </p:cNvSpPr>
          <p:nvPr/>
        </p:nvSpPr>
        <p:spPr bwMode="auto">
          <a:xfrm>
            <a:off x="1676400" y="-79653"/>
            <a:ext cx="8991600"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b="1" dirty="0">
                <a:latin typeface="Times New Roman" panose="02020603050405020304" pitchFamily="18" charset="0"/>
                <a:cs typeface="Times New Roman" panose="02020603050405020304" pitchFamily="18" charset="0"/>
              </a:rPr>
              <a:t>CATALYTIC HYDROTREATING</a:t>
            </a:r>
            <a:endParaRPr lang="en-US" altLang="en-US" dirty="0">
              <a:latin typeface="Times New Roman" panose="02020603050405020304" pitchFamily="18" charset="0"/>
              <a:cs typeface="Times New Roman" panose="02020603050405020304" pitchFamily="18" charset="0"/>
            </a:endParaRPr>
          </a:p>
          <a:p>
            <a:pPr algn="just"/>
            <a:r>
              <a:rPr lang="en-US" altLang="en-US" dirty="0">
                <a:latin typeface="+mn-lt"/>
                <a:cs typeface="Times New Roman" panose="02020603050405020304" pitchFamily="18" charset="0"/>
              </a:rPr>
              <a:t>Catalytic hydrotreating is a hydrogenation process used to remove about 90% of contaminants such as nitrogen, sulfur and oxygen from liquid petroleum fractions. These contaminants, if not removed from the petroleum fractions as they travel through the refinery processing units, can have detrimental effects on the equipment, the catalysts, and the quality of the finished product. Typically, hydrotreating is done prior to processes such as catalytic reforming so that the catalyst is not contaminated by untreated feedstock. Hydrotreating is also used prior to catalytic cracking to reduce sulfur and improve product yields, </a:t>
            </a:r>
            <a:r>
              <a:rPr lang="en-US" altLang="en-US" u="sng" dirty="0">
                <a:latin typeface="+mn-lt"/>
                <a:cs typeface="Times New Roman" panose="02020603050405020304" pitchFamily="18" charset="0"/>
              </a:rPr>
              <a:t>and to upgrade middle-distillat</a:t>
            </a:r>
            <a:r>
              <a:rPr lang="en-US" altLang="en-US" dirty="0">
                <a:latin typeface="+mn-lt"/>
                <a:cs typeface="Times New Roman" panose="02020603050405020304" pitchFamily="18" charset="0"/>
              </a:rPr>
              <a:t>e petroleum fractions into finished kerosene, diesel fuel, and heating fuel oils. In addition, hydrotreating converts olefins and aromatics to saturated compounds. </a:t>
            </a:r>
          </a:p>
          <a:p>
            <a:pPr algn="just"/>
            <a:r>
              <a:rPr lang="en-US" altLang="en-US" b="1" dirty="0">
                <a:latin typeface="+mn-lt"/>
                <a:cs typeface="Times New Roman" panose="02020603050405020304" pitchFamily="18" charset="0"/>
              </a:rPr>
              <a:t>Catalytic Hydrodesulfurization Process</a:t>
            </a:r>
          </a:p>
          <a:p>
            <a:pPr algn="just"/>
            <a:r>
              <a:rPr lang="en-US" altLang="en-US" dirty="0">
                <a:latin typeface="+mn-lt"/>
                <a:cs typeface="Times New Roman" panose="02020603050405020304" pitchFamily="18" charset="0"/>
              </a:rPr>
              <a:t>Hydrotreating for sulfur removal is called hydrodesulfurization. In a typical catalytic hydrodesulfurization unit, the feedstock is </a:t>
            </a:r>
            <a:r>
              <a:rPr lang="en-US" altLang="en-US" dirty="0" err="1">
                <a:solidFill>
                  <a:srgbClr val="FF0000"/>
                </a:solidFill>
                <a:latin typeface="+mn-lt"/>
                <a:cs typeface="Times New Roman" panose="02020603050405020304" pitchFamily="18" charset="0"/>
              </a:rPr>
              <a:t>deaerated</a:t>
            </a:r>
            <a:r>
              <a:rPr lang="en-US" altLang="en-US" dirty="0">
                <a:latin typeface="+mn-lt"/>
                <a:cs typeface="Times New Roman" panose="02020603050405020304" pitchFamily="18" charset="0"/>
              </a:rPr>
              <a:t> and mixed with hydrogen, preheated in a fired heater (600°-800° F) and then charged under pressure (up to 1,000 psi) through a fixed-bed catalytic reactor. In the reactor, the sulfur and nitrogen compounds in the feedstock are converted into H</a:t>
            </a:r>
            <a:r>
              <a:rPr lang="en-US" altLang="en-US" baseline="-30000" dirty="0">
                <a:latin typeface="+mn-lt"/>
                <a:cs typeface="Times New Roman" panose="02020603050405020304" pitchFamily="18" charset="0"/>
              </a:rPr>
              <a:t>2</a:t>
            </a:r>
            <a:r>
              <a:rPr lang="en-US" altLang="en-US" dirty="0">
                <a:latin typeface="+mn-lt"/>
                <a:cs typeface="Times New Roman" panose="02020603050405020304" pitchFamily="18" charset="0"/>
              </a:rPr>
              <a:t>S and NH</a:t>
            </a:r>
            <a:r>
              <a:rPr lang="en-US" altLang="en-US" baseline="-30000" dirty="0">
                <a:latin typeface="+mn-lt"/>
                <a:cs typeface="Times New Roman" panose="02020603050405020304" pitchFamily="18" charset="0"/>
              </a:rPr>
              <a:t>3</a:t>
            </a:r>
            <a:r>
              <a:rPr lang="en-US" altLang="en-US" dirty="0">
                <a:latin typeface="+mn-lt"/>
                <a:cs typeface="Times New Roman" panose="02020603050405020304" pitchFamily="18" charset="0"/>
              </a:rPr>
              <a:t>. The reaction products leave the reactor and after cooling to a low temperature enter a liquid/gas separator. The hydrogen-rich gas from the high-pressure separation is recycled to combine with the feedstock, and the low-pressure gas stream rich in H</a:t>
            </a:r>
            <a:r>
              <a:rPr lang="en-US" altLang="en-US" baseline="-30000" dirty="0">
                <a:latin typeface="+mn-lt"/>
                <a:cs typeface="Times New Roman" panose="02020603050405020304" pitchFamily="18" charset="0"/>
              </a:rPr>
              <a:t>2</a:t>
            </a:r>
            <a:r>
              <a:rPr lang="en-US" altLang="en-US" dirty="0">
                <a:latin typeface="+mn-lt"/>
                <a:cs typeface="Times New Roman" panose="02020603050405020304" pitchFamily="18" charset="0"/>
              </a:rPr>
              <a:t>S is sent to a gas treating unit where H</a:t>
            </a:r>
            <a:r>
              <a:rPr lang="en-US" altLang="en-US" baseline="-30000" dirty="0">
                <a:latin typeface="+mn-lt"/>
                <a:cs typeface="Times New Roman" panose="02020603050405020304" pitchFamily="18" charset="0"/>
              </a:rPr>
              <a:t>2</a:t>
            </a:r>
            <a:r>
              <a:rPr lang="en-US" altLang="en-US" dirty="0">
                <a:latin typeface="+mn-lt"/>
                <a:cs typeface="Times New Roman" panose="02020603050405020304" pitchFamily="18" charset="0"/>
              </a:rPr>
              <a:t>S is removed. The clean gas is then suitable as fuel for the refinery furnaces. The liquid stream is the product from hydrotreating and is normally sent to a stripping column for removal of H</a:t>
            </a:r>
            <a:r>
              <a:rPr lang="en-US" altLang="en-US" baseline="-30000" dirty="0">
                <a:latin typeface="+mn-lt"/>
                <a:cs typeface="Times New Roman" panose="02020603050405020304" pitchFamily="18" charset="0"/>
              </a:rPr>
              <a:t>2</a:t>
            </a:r>
            <a:r>
              <a:rPr lang="en-US" altLang="en-US" dirty="0">
                <a:latin typeface="+mn-lt"/>
                <a:cs typeface="Times New Roman" panose="02020603050405020304" pitchFamily="18" charset="0"/>
              </a:rPr>
              <a:t>S and other undesirable components. In cases where steam is used for stripping, the product is sent to a vacuum drier for removal of water. </a:t>
            </a:r>
            <a:r>
              <a:rPr lang="en-US" altLang="en-US" dirty="0" err="1">
                <a:latin typeface="+mn-lt"/>
                <a:cs typeface="Times New Roman" panose="02020603050405020304" pitchFamily="18" charset="0"/>
              </a:rPr>
              <a:t>Hydrodesulfurized</a:t>
            </a:r>
            <a:r>
              <a:rPr lang="en-US" altLang="en-US" dirty="0">
                <a:latin typeface="+mn-lt"/>
                <a:cs typeface="Times New Roman" panose="02020603050405020304" pitchFamily="18" charset="0"/>
              </a:rPr>
              <a:t> products are blended or used as catalytic reforming feedstock.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29600" cy="1143000"/>
          </a:xfrm>
        </p:spPr>
        <p:txBody>
          <a:bodyPr>
            <a:normAutofit/>
          </a:bodyPr>
          <a:lstStyle/>
          <a:p>
            <a:r>
              <a:rPr lang="en-US" sz="4000" b="1" dirty="0">
                <a:solidFill>
                  <a:srgbClr val="7030A0"/>
                </a:solidFill>
              </a:rPr>
              <a:t>HYDROTREATING CATALYSTS</a:t>
            </a:r>
            <a:endParaRPr lang="en-US" sz="4000" dirty="0">
              <a:solidFill>
                <a:srgbClr val="7030A0"/>
              </a:solidFill>
            </a:endParaRPr>
          </a:p>
        </p:txBody>
      </p:sp>
      <p:sp>
        <p:nvSpPr>
          <p:cNvPr id="3" name="Content Placeholder 2"/>
          <p:cNvSpPr>
            <a:spLocks noGrp="1"/>
          </p:cNvSpPr>
          <p:nvPr>
            <p:ph idx="1"/>
          </p:nvPr>
        </p:nvSpPr>
        <p:spPr>
          <a:xfrm>
            <a:off x="1752600" y="1143000"/>
            <a:ext cx="8763000" cy="5715000"/>
          </a:xfrm>
        </p:spPr>
        <p:txBody>
          <a:bodyPr>
            <a:normAutofit fontScale="70000" lnSpcReduction="20000"/>
          </a:bodyPr>
          <a:lstStyle/>
          <a:p>
            <a:pPr algn="just"/>
            <a:r>
              <a:rPr lang="en-US" dirty="0"/>
              <a:t>Catalysts developed for hydrotreating include </a:t>
            </a:r>
            <a:r>
              <a:rPr lang="en-US" u="sng" dirty="0"/>
              <a:t>cobalt and molybdenum oxides on alumina,</a:t>
            </a:r>
            <a:r>
              <a:rPr lang="en-US" dirty="0"/>
              <a:t> </a:t>
            </a:r>
            <a:r>
              <a:rPr lang="en-US" u="sng" dirty="0"/>
              <a:t>nickel oxide</a:t>
            </a:r>
            <a:r>
              <a:rPr lang="en-US" dirty="0"/>
              <a:t>, </a:t>
            </a:r>
            <a:r>
              <a:rPr lang="en-US" u="sng" dirty="0"/>
              <a:t>nickel thiomolybdate</a:t>
            </a:r>
            <a:r>
              <a:rPr lang="en-US" dirty="0"/>
              <a:t>, </a:t>
            </a:r>
            <a:r>
              <a:rPr lang="en-US" u="sng" dirty="0"/>
              <a:t>tungsten and nickel sulfides</a:t>
            </a:r>
            <a:r>
              <a:rPr lang="en-US" dirty="0"/>
              <a:t>, and </a:t>
            </a:r>
            <a:r>
              <a:rPr lang="en-US" u="sng" dirty="0"/>
              <a:t>vanadium oxide</a:t>
            </a:r>
            <a:r>
              <a:rPr lang="en-US" dirty="0"/>
              <a:t>. The </a:t>
            </a:r>
            <a:r>
              <a:rPr lang="en-US" u="sng" dirty="0"/>
              <a:t>cobalt and molybdenum oxides on alumina catalysts are in most general use today because they have proven to be highly selective, easy to regenerate, and resistant to poisons</a:t>
            </a:r>
            <a:r>
              <a:rPr lang="en-US" dirty="0"/>
              <a:t>. They must be activated by converting the hydrogenation metals from the oxide to the sulfide form. </a:t>
            </a:r>
          </a:p>
          <a:p>
            <a:pPr algn="just"/>
            <a:r>
              <a:rPr lang="en-US" dirty="0"/>
              <a:t>If the removal of nitrogen is a significant consideration, catalysts composed of nickel–cobalt–molybdenum or nickel–molybdenum compounds supported on alumina are more efficient. </a:t>
            </a:r>
          </a:p>
          <a:p>
            <a:pPr algn="just"/>
            <a:r>
              <a:rPr lang="en-US" dirty="0"/>
              <a:t>Cobalt–molybdenum catalysts are selective for sulfur removal and nickel–molybdenum catalysts are selective for nitrogen removal, although both catalysts will remove both sulfur and nitrogen </a:t>
            </a:r>
          </a:p>
          <a:p>
            <a:pPr algn="just"/>
            <a:r>
              <a:rPr lang="en-US" u="sng" dirty="0"/>
              <a:t>Nickel–molybdenum catalysts have a higher hydrogenation activity than cobalt–molybdenum which results, at the same operating conditions, in a greater saturation of aromatic rings.</a:t>
            </a:r>
          </a:p>
          <a:p>
            <a:pPr algn="just"/>
            <a:r>
              <a:rPr lang="en-US" dirty="0"/>
              <a:t>Reactions taking place in the hydrotreating of gas oils [400–1050°F (200–566°C)] </a:t>
            </a:r>
          </a:p>
          <a:p>
            <a:pPr algn="just"/>
            <a:r>
              <a:rPr lang="en-US" dirty="0"/>
              <a:t>Catalyst consumption varies from 0.001 to 0.007 lb/bbl (0.003 to 0.02</a:t>
            </a:r>
            <a:br>
              <a:rPr lang="en-US" dirty="0"/>
            </a:br>
            <a:r>
              <a:rPr lang="en-US" dirty="0"/>
              <a:t>kg/m3) feed depending upon the severity of operation and the gravity and metals content of the feed.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4119498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5">
                    <a:lumMod val="75000"/>
                  </a:schemeClr>
                </a:solidFill>
              </a:rPr>
              <a:t>Catalytic hydro-desulfurizer</a:t>
            </a:r>
          </a:p>
        </p:txBody>
      </p:sp>
      <p:pic>
        <p:nvPicPr>
          <p:cNvPr id="1026" name="Picture 2"/>
          <p:cNvPicPr>
            <a:picLocks noGrp="1" noChangeAspect="1" noChangeArrowheads="1"/>
          </p:cNvPicPr>
          <p:nvPr>
            <p:ph idx="1"/>
          </p:nvPr>
        </p:nvPicPr>
        <p:blipFill>
          <a:blip r:embed="rId2"/>
          <a:srcRect/>
          <a:stretch>
            <a:fillRect/>
          </a:stretch>
        </p:blipFill>
        <p:spPr bwMode="auto">
          <a:xfrm>
            <a:off x="1981200" y="1429836"/>
            <a:ext cx="8291902" cy="5123364"/>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860301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8229600" cy="1143000"/>
          </a:xfrm>
        </p:spPr>
        <p:txBody>
          <a:bodyPr>
            <a:normAutofit/>
          </a:bodyPr>
          <a:lstStyle/>
          <a:p>
            <a:r>
              <a:rPr lang="en-US" b="1" dirty="0">
                <a:solidFill>
                  <a:schemeClr val="accent5">
                    <a:lumMod val="75000"/>
                  </a:schemeClr>
                </a:solidFill>
              </a:rPr>
              <a:t>HYDROTREATING : REACTIONS</a:t>
            </a:r>
            <a:endParaRPr lang="en-US" dirty="0">
              <a:solidFill>
                <a:schemeClr val="accent5">
                  <a:lumMod val="75000"/>
                </a:schemeClr>
              </a:solidFill>
            </a:endParaRPr>
          </a:p>
        </p:txBody>
      </p:sp>
      <p:sp>
        <p:nvSpPr>
          <p:cNvPr id="3" name="Content Placeholder 2"/>
          <p:cNvSpPr>
            <a:spLocks noGrp="1"/>
          </p:cNvSpPr>
          <p:nvPr>
            <p:ph idx="1"/>
          </p:nvPr>
        </p:nvSpPr>
        <p:spPr>
          <a:xfrm>
            <a:off x="1524000" y="762000"/>
            <a:ext cx="9144000" cy="6096000"/>
          </a:xfrm>
        </p:spPr>
        <p:txBody>
          <a:bodyPr/>
          <a:lstStyle/>
          <a:p>
            <a:r>
              <a:rPr lang="en-US" dirty="0"/>
              <a:t>The main </a:t>
            </a:r>
            <a:r>
              <a:rPr lang="en-US" dirty="0" err="1"/>
              <a:t>hydrotreating</a:t>
            </a:r>
            <a:r>
              <a:rPr lang="en-US" dirty="0"/>
              <a:t> reaction is that of desulfurization but many others take place</a:t>
            </a:r>
            <a:br>
              <a:rPr lang="en-US" dirty="0"/>
            </a:br>
            <a:br>
              <a:rPr lang="en-US" dirty="0"/>
            </a:br>
            <a:endParaRPr lang="en-US" dirty="0"/>
          </a:p>
        </p:txBody>
      </p:sp>
      <p:pic>
        <p:nvPicPr>
          <p:cNvPr id="2051" name="Picture 3"/>
          <p:cNvPicPr>
            <a:picLocks noChangeAspect="1" noChangeArrowheads="1"/>
          </p:cNvPicPr>
          <p:nvPr/>
        </p:nvPicPr>
        <p:blipFill>
          <a:blip r:embed="rId2"/>
          <a:srcRect/>
          <a:stretch>
            <a:fillRect/>
          </a:stretch>
        </p:blipFill>
        <p:spPr bwMode="auto">
          <a:xfrm>
            <a:off x="1752600" y="1600201"/>
            <a:ext cx="4370068" cy="2362199"/>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1524000" y="3962400"/>
            <a:ext cx="4680072" cy="26670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304651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E0514-1261-4089-9907-B21904FFE87B}"/>
              </a:ext>
            </a:extLst>
          </p:cNvPr>
          <p:cNvSpPr>
            <a:spLocks noGrp="1"/>
          </p:cNvSpPr>
          <p:nvPr>
            <p:ph type="title"/>
          </p:nvPr>
        </p:nvSpPr>
        <p:spPr>
          <a:xfrm>
            <a:off x="1511490" y="-76865"/>
            <a:ext cx="9156510" cy="563562"/>
          </a:xfrm>
          <a:solidFill>
            <a:schemeClr val="bg1"/>
          </a:solidFill>
        </p:spPr>
        <p:txBody>
          <a:bodyPr>
            <a:normAutofit fontScale="90000"/>
          </a:bodyPr>
          <a:lstStyle/>
          <a:p>
            <a:r>
              <a:rPr lang="en-US" b="1" dirty="0">
                <a:solidFill>
                  <a:schemeClr val="accent2">
                    <a:lumMod val="75000"/>
                  </a:schemeClr>
                </a:solidFill>
              </a:rPr>
              <a:t>Coil and Furnace visbreaking</a:t>
            </a:r>
          </a:p>
        </p:txBody>
      </p:sp>
      <p:sp>
        <p:nvSpPr>
          <p:cNvPr id="3" name="Content Placeholder 2">
            <a:extLst>
              <a:ext uri="{FF2B5EF4-FFF2-40B4-BE49-F238E27FC236}">
                <a16:creationId xmlns:a16="http://schemas.microsoft.com/office/drawing/2014/main" id="{2F8C44EC-1FB1-4440-A102-D2153DFCF6EB}"/>
              </a:ext>
            </a:extLst>
          </p:cNvPr>
          <p:cNvSpPr>
            <a:spLocks noGrp="1"/>
          </p:cNvSpPr>
          <p:nvPr>
            <p:ph idx="1"/>
          </p:nvPr>
        </p:nvSpPr>
        <p:spPr>
          <a:xfrm>
            <a:off x="1524000" y="457200"/>
            <a:ext cx="9144000" cy="6400800"/>
          </a:xfrm>
        </p:spPr>
        <p:txBody>
          <a:bodyPr>
            <a:normAutofit fontScale="70000" lnSpcReduction="20000"/>
          </a:bodyPr>
          <a:lstStyle/>
          <a:p>
            <a:pPr algn="just"/>
            <a:r>
              <a:rPr lang="en-US" sz="3200" u="sng" dirty="0"/>
              <a:t>Heavy viscous vacuum oils, residue from the </a:t>
            </a:r>
            <a:r>
              <a:rPr lang="en-US" sz="3200" u="sng" dirty="0">
                <a:solidFill>
                  <a:srgbClr val="000000"/>
                </a:solidFill>
              </a:rPr>
              <a:t>vacuum distillation unit, and asphalt from a propane </a:t>
            </a:r>
            <a:r>
              <a:rPr lang="en-US" sz="3200" u="sng" dirty="0" err="1">
                <a:solidFill>
                  <a:srgbClr val="000000"/>
                </a:solidFill>
              </a:rPr>
              <a:t>deasphalting</a:t>
            </a:r>
            <a:r>
              <a:rPr lang="en-US" sz="3200" u="sng" dirty="0">
                <a:solidFill>
                  <a:srgbClr val="000000"/>
                </a:solidFill>
              </a:rPr>
              <a:t> unit are the feedstocks</a:t>
            </a:r>
            <a:r>
              <a:rPr lang="en-US" sz="3200" dirty="0">
                <a:solidFill>
                  <a:srgbClr val="000000"/>
                </a:solidFill>
              </a:rPr>
              <a:t>, which are preheated by hot products followed by heating in a tube-still furnace and </a:t>
            </a:r>
            <a:r>
              <a:rPr lang="en-US" dirty="0">
                <a:solidFill>
                  <a:srgbClr val="000000"/>
                </a:solidFill>
              </a:rPr>
              <a:t>quenched as it exits the furnace with gas oil or tower bottoms to stop the cracking reaction. </a:t>
            </a:r>
            <a:r>
              <a:rPr lang="en-US" sz="3200" dirty="0">
                <a:solidFill>
                  <a:srgbClr val="000000"/>
                </a:solidFill>
              </a:rPr>
              <a:t>Then it is ﬂashed in a distillation column.</a:t>
            </a:r>
            <a:r>
              <a:rPr lang="en-US" sz="3200" dirty="0"/>
              <a:t> </a:t>
            </a:r>
          </a:p>
          <a:p>
            <a:pPr algn="just"/>
            <a:r>
              <a:rPr lang="en-US" sz="3200" dirty="0">
                <a:solidFill>
                  <a:srgbClr val="000000"/>
                </a:solidFill>
              </a:rPr>
              <a:t>Top vapors/liquid mixture enter a stabilizer column to separate the gases and VB naphtha components.</a:t>
            </a:r>
          </a:p>
          <a:p>
            <a:pPr algn="just"/>
            <a:r>
              <a:rPr lang="en-US" sz="3200" dirty="0">
                <a:solidFill>
                  <a:srgbClr val="000000"/>
                </a:solidFill>
              </a:rPr>
              <a:t>Gases from stabilizer are further scrubbed in an absorber tower by VB gas oil from the main distillation column.</a:t>
            </a:r>
            <a:r>
              <a:rPr lang="en-US" sz="3200" dirty="0"/>
              <a:t> </a:t>
            </a:r>
          </a:p>
          <a:p>
            <a:pPr algn="just"/>
            <a:r>
              <a:rPr lang="en-US" sz="3200" dirty="0"/>
              <a:t>Gases leaving the absorber tower are used as fuel gas and the rich gas oil stream containing scrubbed hydrocarbons from the gases is recycled back to the main fractionator column. The bottom of the main fractionator column is the VB tar (black oil) which is the cheapest and major fuel for the industrial furnaces.</a:t>
            </a:r>
          </a:p>
          <a:p>
            <a:pPr algn="just"/>
            <a:r>
              <a:rPr lang="en-US" dirty="0"/>
              <a:t>The by-products are VB gas oil and VB naphtha. VB gas oil is mixed with the straight run, vacuum, light cycle gas oils, etc., for HSD as the final product. VB naphtha has medium octane number and is blended with high octane components like cat cracked gasoline and reformate. Since the products from this unit contain much mercaptans and unsaturated hydrocarbons, </a:t>
            </a:r>
            <a:r>
              <a:rPr lang="en-US" dirty="0" err="1"/>
              <a:t>meroxing</a:t>
            </a:r>
            <a:r>
              <a:rPr lang="en-US" dirty="0"/>
              <a:t> or desulfurizing is essential. Catalytic hydrodesulfurization may be beneficial as far as the removal of sulfur and olefins/di-olefins is concerned, but at the cost of an octane number.</a:t>
            </a:r>
          </a:p>
        </p:txBody>
      </p:sp>
      <p:sp>
        <p:nvSpPr>
          <p:cNvPr id="4" name="Slide Number Placeholder 3">
            <a:extLst>
              <a:ext uri="{FF2B5EF4-FFF2-40B4-BE49-F238E27FC236}">
                <a16:creationId xmlns:a16="http://schemas.microsoft.com/office/drawing/2014/main" id="{F1C5AAD3-7597-46C5-BBA1-E2E18F107258}"/>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812471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normAutofit/>
          </a:bodyPr>
          <a:lstStyle/>
          <a:p>
            <a:r>
              <a:rPr lang="en-US" b="1" dirty="0"/>
              <a:t>PROCESS VARIABLES</a:t>
            </a:r>
            <a:endParaRPr lang="en-US" dirty="0"/>
          </a:p>
        </p:txBody>
      </p:sp>
      <p:sp>
        <p:nvSpPr>
          <p:cNvPr id="3" name="Content Placeholder 2"/>
          <p:cNvSpPr>
            <a:spLocks noGrp="1"/>
          </p:cNvSpPr>
          <p:nvPr>
            <p:ph idx="1"/>
          </p:nvPr>
        </p:nvSpPr>
        <p:spPr>
          <a:xfrm>
            <a:off x="1524000" y="762001"/>
            <a:ext cx="8839200" cy="4754563"/>
          </a:xfrm>
        </p:spPr>
        <p:txBody>
          <a:bodyPr>
            <a:normAutofit fontScale="77500" lnSpcReduction="20000"/>
          </a:bodyPr>
          <a:lstStyle/>
          <a:p>
            <a:r>
              <a:rPr lang="en-US" dirty="0"/>
              <a:t>The principal operating variables are temperature, hydrogen partial pressure, and space velocity</a:t>
            </a:r>
          </a:p>
          <a:p>
            <a:r>
              <a:rPr lang="en-US" dirty="0"/>
              <a:t>Increasing temperature and hydrogen partial pressure increases sulfur and nitrogen removal and hydrogen consumption. </a:t>
            </a:r>
          </a:p>
          <a:p>
            <a:r>
              <a:rPr lang="en-US" dirty="0"/>
              <a:t>Increasing pressure also increases hydrogen saturation and reduces coke formation.</a:t>
            </a:r>
          </a:p>
          <a:p>
            <a:r>
              <a:rPr lang="en-US" dirty="0"/>
              <a:t>Increasing space velocity reduces conversion, hydrogen consumption, and coke formation. </a:t>
            </a:r>
          </a:p>
          <a:p>
            <a:r>
              <a:rPr lang="en-US" dirty="0"/>
              <a:t>Although increasing temperature improves sulfur and nitrogen removal, excessive temperatures must be avoided because of the increased coke formation. </a:t>
            </a:r>
            <a:br>
              <a:rPr lang="en-US" dirty="0"/>
            </a:br>
            <a:br>
              <a:rPr lang="en-US" dirty="0"/>
            </a:br>
            <a:r>
              <a:rPr lang="en-US" dirty="0"/>
              <a:t> </a:t>
            </a:r>
            <a:br>
              <a:rPr lang="en-US" dirty="0"/>
            </a:br>
            <a:br>
              <a:rPr lang="en-US" dirty="0"/>
            </a:br>
            <a:r>
              <a:rPr lang="en-US" dirty="0"/>
              <a:t> </a:t>
            </a:r>
            <a:br>
              <a:rPr lang="en-US" dirty="0"/>
            </a:br>
            <a:br>
              <a:rPr lang="en-US" dirty="0"/>
            </a:br>
            <a:endParaRPr lang="en-US" dirty="0"/>
          </a:p>
        </p:txBody>
      </p:sp>
      <p:pic>
        <p:nvPicPr>
          <p:cNvPr id="3074" name="Picture 2"/>
          <p:cNvPicPr>
            <a:picLocks noChangeAspect="1" noChangeArrowheads="1"/>
          </p:cNvPicPr>
          <p:nvPr/>
        </p:nvPicPr>
        <p:blipFill>
          <a:blip r:embed="rId2"/>
          <a:srcRect/>
          <a:stretch>
            <a:fillRect/>
          </a:stretch>
        </p:blipFill>
        <p:spPr bwMode="auto">
          <a:xfrm>
            <a:off x="2667000" y="3886200"/>
            <a:ext cx="7010400" cy="2733498"/>
          </a:xfrm>
          <a:prstGeom prst="rect">
            <a:avLst/>
          </a:prstGeom>
          <a:noFill/>
          <a:ln w="9525">
            <a:noFill/>
            <a:miter lim="800000"/>
            <a:headEnd/>
            <a:tailEnd/>
          </a:ln>
          <a:effectLst/>
        </p:spPr>
      </p:pic>
      <p:sp>
        <p:nvSpPr>
          <p:cNvPr id="5" name="Rectangle 4"/>
          <p:cNvSpPr/>
          <p:nvPr/>
        </p:nvSpPr>
        <p:spPr>
          <a:xfrm>
            <a:off x="1524000" y="6396335"/>
            <a:ext cx="9525000" cy="923330"/>
          </a:xfrm>
          <a:prstGeom prst="rect">
            <a:avLst/>
          </a:prstGeom>
        </p:spPr>
        <p:txBody>
          <a:bodyPr wrap="square">
            <a:spAutoFit/>
          </a:bodyPr>
          <a:lstStyle/>
          <a:p>
            <a:r>
              <a:rPr lang="en-US" dirty="0"/>
              <a:t>Liquid hourly space velocity (LHSV) </a:t>
            </a:r>
            <a:br>
              <a:rPr lang="en-US" dirty="0"/>
            </a:br>
            <a:br>
              <a:rPr lang="en-US" dirty="0"/>
            </a:b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1243621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4178CA-25CF-9549-C3C0-CD27CEEA535B}"/>
              </a:ext>
            </a:extLst>
          </p:cNvPr>
          <p:cNvSpPr>
            <a:spLocks noGrp="1"/>
          </p:cNvSpPr>
          <p:nvPr>
            <p:ph type="sldNum" sz="quarter" idx="12"/>
          </p:nvPr>
        </p:nvSpPr>
        <p:spPr/>
        <p:txBody>
          <a:bodyPr/>
          <a:lstStyle/>
          <a:p>
            <a:fld id="{B6F15528-21DE-4FAA-801E-634DDDAF4B2B}" type="slidenum">
              <a:rPr lang="en-US" smtClean="0"/>
              <a:pPr/>
              <a:t>41</a:t>
            </a:fld>
            <a:endParaRPr lang="en-US"/>
          </a:p>
        </p:txBody>
      </p:sp>
      <p:sp>
        <p:nvSpPr>
          <p:cNvPr id="6" name="TextBox 5">
            <a:extLst>
              <a:ext uri="{FF2B5EF4-FFF2-40B4-BE49-F238E27FC236}">
                <a16:creationId xmlns:a16="http://schemas.microsoft.com/office/drawing/2014/main" id="{0B14DD40-A860-A0BA-6FA0-DC36EB8FC8B3}"/>
              </a:ext>
            </a:extLst>
          </p:cNvPr>
          <p:cNvSpPr txBox="1"/>
          <p:nvPr/>
        </p:nvSpPr>
        <p:spPr>
          <a:xfrm>
            <a:off x="1524000" y="153731"/>
            <a:ext cx="8991600" cy="2862322"/>
          </a:xfrm>
          <a:prstGeom prst="rect">
            <a:avLst/>
          </a:prstGeom>
          <a:noFill/>
        </p:spPr>
        <p:txBody>
          <a:bodyPr wrap="square">
            <a:spAutoFit/>
          </a:bodyPr>
          <a:lstStyle/>
          <a:p>
            <a:pPr algn="just"/>
            <a:r>
              <a:rPr lang="en-US" altLang="en-US" b="1"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Hydrodesulfurization (HDS)</a:t>
            </a:r>
            <a:endParaRPr lang="en-US" altLang="en-US" sz="1050" dirty="0">
              <a:ea typeface="Calibri" panose="020F0502020204030204" pitchFamily="34" charset="0"/>
              <a:cs typeface="Times New Roman" panose="02020603050405020304" pitchFamily="18" charset="0"/>
            </a:endParaRPr>
          </a:p>
          <a:p>
            <a:pPr algn="just"/>
            <a:r>
              <a:rPr lang="en-US" alt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process chemistry</a:t>
            </a:r>
            <a:endParaRPr lang="en-US" altLang="en-US" sz="1050" dirty="0">
              <a:ea typeface="Calibri" panose="020F0502020204030204" pitchFamily="34" charset="0"/>
              <a:cs typeface="Times New Roman" panose="02020603050405020304" pitchFamily="18" charset="0"/>
            </a:endParaRPr>
          </a:p>
          <a:p>
            <a:pPr algn="just"/>
            <a:r>
              <a:rPr lang="en-US" altLang="en-US"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Hydrogenation </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 a class of chemical reactions in which the net result is the addition of hydrogen (H). </a:t>
            </a:r>
            <a:r>
              <a:rPr lang="en-US" altLang="en-US"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Hydrogenolysis </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 a type of hydrogenation and results in the </a:t>
            </a:r>
            <a:r>
              <a:rPr lang="en-US" alt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cleavage of the C-X chemical bond</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where C is a carbon atom and X is a sulfur, nitrogen (N) or oxygen (O) atom. The net result of a hydrogenolysis reaction is the formation of C-H and H-X chemical bonds. Thus, hydrodesulfurization is a hydrogenolysis reaction. Using ethanethiol (C</a:t>
            </a:r>
            <a:r>
              <a:rPr lang="en-US" altLang="en-US"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SH), a sulfur compound present in some petroleum products, as an example, the hydrodesulfurization reaction can be simply expressed as:</a:t>
            </a:r>
            <a:endParaRPr lang="en-US" altLang="en-US" sz="1050" dirty="0">
              <a:ea typeface="Calibri" panose="020F0502020204030204" pitchFamily="34" charset="0"/>
              <a:cs typeface="Times New Roman" panose="02020603050405020304" pitchFamily="18" charset="0"/>
            </a:endParaRPr>
          </a:p>
          <a:p>
            <a:pPr algn="ctr"/>
            <a:r>
              <a:rPr lang="en-US" altLang="en-US"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C</a:t>
            </a:r>
            <a:r>
              <a:rPr lang="en-US" altLang="en-US" baseline="-30000"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baseline="-30000"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5</a:t>
            </a:r>
            <a:r>
              <a:rPr lang="en-US" altLang="en-US"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SH + H</a:t>
            </a:r>
            <a:r>
              <a:rPr lang="en-US" altLang="en-US" baseline="-30000"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 → C</a:t>
            </a:r>
            <a:r>
              <a:rPr lang="en-US" altLang="en-US" baseline="-30000"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baseline="-30000"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6</a:t>
            </a:r>
            <a:r>
              <a:rPr lang="en-US" altLang="en-US"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 + H</a:t>
            </a:r>
            <a:r>
              <a:rPr lang="en-US" altLang="en-US" baseline="-30000"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S</a:t>
            </a:r>
            <a:endParaRPr lang="en-US" altLang="en-US" sz="1050" dirty="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D8FBBAF-0E50-F41E-5FDB-A517E1F7A2AD}"/>
              </a:ext>
            </a:extLst>
          </p:cNvPr>
          <p:cNvSpPr txBox="1"/>
          <p:nvPr/>
        </p:nvSpPr>
        <p:spPr>
          <a:xfrm>
            <a:off x="1524000" y="3016053"/>
            <a:ext cx="8991600" cy="1754326"/>
          </a:xfrm>
          <a:prstGeom prst="rect">
            <a:avLst/>
          </a:prstGeom>
          <a:noFill/>
        </p:spPr>
        <p:txBody>
          <a:bodyPr wrap="square">
            <a:spAutoFit/>
          </a:bodyPr>
          <a:lstStyle/>
          <a:p>
            <a:pPr algn="just"/>
            <a:r>
              <a:rPr lang="en-US" alt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Hydrodenitrogenation</a:t>
            </a:r>
            <a:endParaRPr lang="en-US" altLang="en-US" sz="1050" dirty="0">
              <a:ea typeface="Calibri" panose="020F0502020204030204" pitchFamily="34" charset="0"/>
              <a:cs typeface="Times New Roman" panose="02020603050405020304" pitchFamily="18" charset="0"/>
            </a:endParaRPr>
          </a:p>
          <a:p>
            <a:pPr algn="just"/>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hydrogenolysis reaction is also used to reduce the nitrogen content of a petroleum stream in a process referred to as </a:t>
            </a:r>
            <a:r>
              <a:rPr lang="en-US" alt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hydrodenitrogenation</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(HDN). The process flow is the same as that for an HDS unit. Using pyridine (C</a:t>
            </a:r>
            <a:r>
              <a:rPr lang="en-US" altLang="en-US"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a nitrogen compound present in some petroleum fractionation products, as an example, the </a:t>
            </a:r>
            <a:r>
              <a:rPr lang="en-US" alt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hydrodenitrogenation</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reaction has been postulated as occurring in three steps:</a:t>
            </a:r>
            <a:endParaRPr lang="en-US" altLang="en-US" dirty="0">
              <a:ea typeface="Calibri" panose="020F0502020204030204" pitchFamily="34" charset="0"/>
              <a:cs typeface="Times New Roman" panose="02020603050405020304" pitchFamily="18" charset="0"/>
            </a:endParaRPr>
          </a:p>
        </p:txBody>
      </p:sp>
      <p:pic>
        <p:nvPicPr>
          <p:cNvPr id="11" name="Picture 2">
            <a:extLst>
              <a:ext uri="{FF2B5EF4-FFF2-40B4-BE49-F238E27FC236}">
                <a16:creationId xmlns:a16="http://schemas.microsoft.com/office/drawing/2014/main" id="{3B2AAD96-475A-3883-EE28-9B214C0A5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026018"/>
            <a:ext cx="6902252" cy="31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E18F0749-88B5-8D65-BD43-9BDA7EA39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152" y="4738424"/>
            <a:ext cx="8102649" cy="28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DEF7C226-9B31-D05C-C10F-C62735BDCB8C}"/>
              </a:ext>
            </a:extLst>
          </p:cNvPr>
          <p:cNvSpPr txBox="1"/>
          <p:nvPr/>
        </p:nvSpPr>
        <p:spPr>
          <a:xfrm>
            <a:off x="1814053" y="5657672"/>
            <a:ext cx="8549147" cy="646331"/>
          </a:xfrm>
          <a:prstGeom prst="rect">
            <a:avLst/>
          </a:prstGeom>
          <a:noFill/>
        </p:spPr>
        <p:txBody>
          <a:bodyPr wrap="square">
            <a:spAutoFit/>
          </a:bodyPr>
          <a:lstStyle/>
          <a:p>
            <a:pPr algn="just"/>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Many HDS units for desulfurizing </a:t>
            </a:r>
            <a:r>
              <a:rPr lang="en-US" alt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naphthas</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within petroleum refineries are actually simultaneously denitrogenating to some extent as well.</a:t>
            </a:r>
          </a:p>
        </p:txBody>
      </p:sp>
    </p:spTree>
    <p:extLst>
      <p:ext uri="{BB962C8B-B14F-4D97-AF65-F5344CB8AC3E}">
        <p14:creationId xmlns:p14="http://schemas.microsoft.com/office/powerpoint/2010/main" val="1569756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262170-6B75-AA8C-142C-09A902E7447F}"/>
              </a:ext>
            </a:extLst>
          </p:cNvPr>
          <p:cNvSpPr>
            <a:spLocks noGrp="1"/>
          </p:cNvSpPr>
          <p:nvPr>
            <p:ph type="sldNum" sz="quarter" idx="12"/>
          </p:nvPr>
        </p:nvSpPr>
        <p:spPr/>
        <p:txBody>
          <a:bodyPr/>
          <a:lstStyle/>
          <a:p>
            <a:fld id="{B6F15528-21DE-4FAA-801E-634DDDAF4B2B}" type="slidenum">
              <a:rPr lang="en-US" smtClean="0"/>
              <a:pPr/>
              <a:t>42</a:t>
            </a:fld>
            <a:endParaRPr lang="en-US"/>
          </a:p>
        </p:txBody>
      </p:sp>
      <p:sp>
        <p:nvSpPr>
          <p:cNvPr id="6" name="TextBox 5">
            <a:extLst>
              <a:ext uri="{FF2B5EF4-FFF2-40B4-BE49-F238E27FC236}">
                <a16:creationId xmlns:a16="http://schemas.microsoft.com/office/drawing/2014/main" id="{0642B6F4-1949-C336-877C-27C778D45890}"/>
              </a:ext>
            </a:extLst>
          </p:cNvPr>
          <p:cNvSpPr txBox="1"/>
          <p:nvPr/>
        </p:nvSpPr>
        <p:spPr>
          <a:xfrm>
            <a:off x="2133600" y="947553"/>
            <a:ext cx="8458200" cy="2469907"/>
          </a:xfrm>
          <a:prstGeom prst="rect">
            <a:avLst/>
          </a:prstGeom>
          <a:noFill/>
        </p:spPr>
        <p:txBody>
          <a:bodyPr wrap="square">
            <a:spAutoFit/>
          </a:bodyPr>
          <a:lstStyle/>
          <a:p>
            <a:pPr algn="just"/>
            <a:endParaRPr lang="en-US" altLang="en-US" sz="1050" dirty="0">
              <a:ea typeface="Calibri" panose="020F0502020204030204" pitchFamily="34" charset="0"/>
              <a:cs typeface="Times New Roman" panose="02020603050405020304" pitchFamily="18" charset="0"/>
            </a:endParaRPr>
          </a:p>
          <a:p>
            <a:pPr algn="just"/>
            <a:r>
              <a:rPr lang="en-US" alt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Saturation of olefins</a:t>
            </a:r>
            <a:endParaRPr lang="en-US" altLang="en-US" sz="1050" dirty="0">
              <a:ea typeface="Calibri" panose="020F0502020204030204" pitchFamily="34" charset="0"/>
              <a:cs typeface="Times New Roman" panose="02020603050405020304" pitchFamily="18" charset="0"/>
            </a:endParaRPr>
          </a:p>
          <a:p>
            <a:pPr algn="just"/>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hydrogenolysis reaction may also be used to saturate or convert olefins (alkenes) into paraffins (alkanes). The process used is the same as for an HDS unit.</a:t>
            </a:r>
            <a:endParaRPr lang="en-US" altLang="en-US" sz="1050" dirty="0">
              <a:ea typeface="Calibri" panose="020F0502020204030204" pitchFamily="34" charset="0"/>
              <a:cs typeface="Times New Roman" panose="02020603050405020304" pitchFamily="18" charset="0"/>
            </a:endParaRPr>
          </a:p>
          <a:p>
            <a:pPr algn="ctr"/>
            <a:r>
              <a:rPr lang="en-US" altLang="en-US"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Pentene + Hydrogen → Pentane</a:t>
            </a:r>
            <a:endParaRPr lang="en-US" altLang="en-US" sz="1050" dirty="0">
              <a:ea typeface="Calibri" panose="020F0502020204030204" pitchFamily="34" charset="0"/>
              <a:cs typeface="Times New Roman" panose="02020603050405020304" pitchFamily="18" charset="0"/>
            </a:endParaRPr>
          </a:p>
          <a:p>
            <a:pPr algn="ctr"/>
            <a:r>
              <a:rPr lang="en-US" altLang="en-US"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C</a:t>
            </a:r>
            <a:r>
              <a:rPr lang="en-US" altLang="en-US" baseline="-30000"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5</a:t>
            </a:r>
            <a:r>
              <a:rPr lang="en-US" altLang="en-US"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baseline="-30000"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10</a:t>
            </a:r>
            <a:r>
              <a:rPr lang="en-US" altLang="en-US"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 + H</a:t>
            </a:r>
            <a:r>
              <a:rPr lang="en-US" altLang="en-US" baseline="-30000"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 → C</a:t>
            </a:r>
            <a:r>
              <a:rPr lang="en-US" altLang="en-US" baseline="-30000"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5</a:t>
            </a:r>
            <a:r>
              <a:rPr lang="en-US" altLang="en-US"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baseline="-30000" dirty="0">
                <a:solidFill>
                  <a:srgbClr val="000065"/>
                </a:solidFill>
                <a:latin typeface="Times New Roman" panose="02020603050405020304" pitchFamily="18" charset="0"/>
                <a:ea typeface="Calibri" panose="020F0502020204030204" pitchFamily="34" charset="0"/>
                <a:cs typeface="Times New Roman" panose="02020603050405020304" pitchFamily="18" charset="0"/>
              </a:rPr>
              <a:t>12</a:t>
            </a:r>
            <a:endParaRPr lang="en-US" altLang="en-US" sz="1050" dirty="0">
              <a:ea typeface="Calibri" panose="020F0502020204030204" pitchFamily="34" charset="0"/>
              <a:cs typeface="Times New Roman" panose="02020603050405020304" pitchFamily="18" charset="0"/>
            </a:endParaRPr>
          </a:p>
          <a:p>
            <a:pPr algn="just"/>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Some hydrogenolysis units within a petroleum refinery or a petrochemical plant may be used solely for the saturation of olefins or they may be used for simultaneously desulfurizing as well as denitrogenating and saturating olefins to some extent.</a:t>
            </a:r>
          </a:p>
        </p:txBody>
      </p:sp>
    </p:spTree>
    <p:extLst>
      <p:ext uri="{BB962C8B-B14F-4D97-AF65-F5344CB8AC3E}">
        <p14:creationId xmlns:p14="http://schemas.microsoft.com/office/powerpoint/2010/main" val="876526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100B-0D2A-634F-9B3B-85240C639790}"/>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8C92E047-38B5-CCB9-7348-406A37FB041B}"/>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683398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19F21-D121-4194-A8B3-0A9DC6D1F2FB}"/>
              </a:ext>
            </a:extLst>
          </p:cNvPr>
          <p:cNvSpPr>
            <a:spLocks noGrp="1"/>
          </p:cNvSpPr>
          <p:nvPr>
            <p:ph type="title"/>
          </p:nvPr>
        </p:nvSpPr>
        <p:spPr>
          <a:xfrm>
            <a:off x="1524000" y="0"/>
            <a:ext cx="9144000" cy="468312"/>
          </a:xfrm>
          <a:solidFill>
            <a:schemeClr val="bg1"/>
          </a:solidFill>
        </p:spPr>
        <p:txBody>
          <a:bodyPr>
            <a:normAutofit fontScale="90000"/>
          </a:bodyPr>
          <a:lstStyle/>
          <a:p>
            <a:r>
              <a:rPr lang="en-US" dirty="0">
                <a:solidFill>
                  <a:schemeClr val="accent2">
                    <a:lumMod val="75000"/>
                  </a:schemeClr>
                </a:solidFill>
              </a:rPr>
              <a:t>PFD-Coil and Furnace visbreaking</a:t>
            </a:r>
          </a:p>
        </p:txBody>
      </p:sp>
      <p:sp>
        <p:nvSpPr>
          <p:cNvPr id="4" name="Slide Number Placeholder 3">
            <a:extLst>
              <a:ext uri="{FF2B5EF4-FFF2-40B4-BE49-F238E27FC236}">
                <a16:creationId xmlns:a16="http://schemas.microsoft.com/office/drawing/2014/main" id="{FEA54F87-95E5-47D4-9AD7-4C6CC0245D07}"/>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803009"/>
            <a:ext cx="8924435" cy="563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05200" y="2419342"/>
            <a:ext cx="699230" cy="261610"/>
          </a:xfrm>
          <a:prstGeom prst="rect">
            <a:avLst/>
          </a:prstGeom>
          <a:noFill/>
        </p:spPr>
        <p:txBody>
          <a:bodyPr wrap="none" rtlCol="0">
            <a:spAutoFit/>
          </a:bodyPr>
          <a:lstStyle/>
          <a:p>
            <a:r>
              <a:rPr lang="en-US" sz="1100" dirty="0">
                <a:solidFill>
                  <a:srgbClr val="C00000"/>
                </a:solidFill>
              </a:rPr>
              <a:t>Quench </a:t>
            </a:r>
          </a:p>
        </p:txBody>
      </p:sp>
      <p:sp>
        <p:nvSpPr>
          <p:cNvPr id="5" name="TextBox 4"/>
          <p:cNvSpPr txBox="1"/>
          <p:nvPr/>
        </p:nvSpPr>
        <p:spPr>
          <a:xfrm>
            <a:off x="1524000" y="2463130"/>
            <a:ext cx="737702" cy="246221"/>
          </a:xfrm>
          <a:prstGeom prst="rect">
            <a:avLst/>
          </a:prstGeom>
          <a:noFill/>
        </p:spPr>
        <p:txBody>
          <a:bodyPr wrap="none" rtlCol="0">
            <a:spAutoFit/>
          </a:bodyPr>
          <a:lstStyle/>
          <a:p>
            <a:r>
              <a:rPr lang="en-US" sz="1000" dirty="0"/>
              <a:t>22 kg/cm</a:t>
            </a:r>
            <a:r>
              <a:rPr lang="en-US" sz="1000" baseline="30000" dirty="0"/>
              <a:t>2</a:t>
            </a:r>
          </a:p>
        </p:txBody>
      </p:sp>
      <p:sp>
        <p:nvSpPr>
          <p:cNvPr id="6" name="TextBox 5"/>
          <p:cNvSpPr txBox="1"/>
          <p:nvPr/>
        </p:nvSpPr>
        <p:spPr>
          <a:xfrm>
            <a:off x="8610600" y="2129852"/>
            <a:ext cx="1526572" cy="276999"/>
          </a:xfrm>
          <a:prstGeom prst="rect">
            <a:avLst/>
          </a:prstGeom>
          <a:solidFill>
            <a:schemeClr val="bg1"/>
          </a:solidFill>
        </p:spPr>
        <p:txBody>
          <a:bodyPr wrap="none" rtlCol="0">
            <a:spAutoFit/>
          </a:bodyPr>
          <a:lstStyle/>
          <a:p>
            <a:r>
              <a:rPr lang="en-US" sz="1200" dirty="0">
                <a:solidFill>
                  <a:srgbClr val="00A44A"/>
                </a:solidFill>
              </a:rPr>
              <a:t>Dissolved gas/vapor</a:t>
            </a:r>
          </a:p>
        </p:txBody>
      </p:sp>
    </p:spTree>
    <p:extLst>
      <p:ext uri="{BB962C8B-B14F-4D97-AF65-F5344CB8AC3E}">
        <p14:creationId xmlns:p14="http://schemas.microsoft.com/office/powerpoint/2010/main" val="2691085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62000"/>
          </a:xfrm>
          <a:solidFill>
            <a:schemeClr val="bg1"/>
          </a:solidFill>
        </p:spPr>
        <p:txBody>
          <a:bodyPr>
            <a:normAutofit/>
          </a:bodyPr>
          <a:lstStyle/>
          <a:p>
            <a:r>
              <a:rPr lang="en-US" sz="4200" b="1" dirty="0">
                <a:solidFill>
                  <a:schemeClr val="accent5">
                    <a:lumMod val="50000"/>
                  </a:schemeClr>
                </a:solidFill>
              </a:rPr>
              <a:t>Soaker visbreaking</a:t>
            </a:r>
          </a:p>
        </p:txBody>
      </p:sp>
      <p:sp>
        <p:nvSpPr>
          <p:cNvPr id="3" name="Content Placeholder 2"/>
          <p:cNvSpPr>
            <a:spLocks noGrp="1"/>
          </p:cNvSpPr>
          <p:nvPr>
            <p:ph idx="1"/>
          </p:nvPr>
        </p:nvSpPr>
        <p:spPr>
          <a:xfrm>
            <a:off x="1676400" y="914400"/>
            <a:ext cx="8839200" cy="5715000"/>
          </a:xfrm>
        </p:spPr>
        <p:txBody>
          <a:bodyPr>
            <a:noAutofit/>
          </a:bodyPr>
          <a:lstStyle/>
          <a:p>
            <a:pPr algn="just"/>
            <a:r>
              <a:rPr lang="en-US" sz="2400" dirty="0">
                <a:solidFill>
                  <a:srgbClr val="0070C0"/>
                </a:solidFill>
              </a:rPr>
              <a:t>Feed is preheated by hot products followed by heating in a furnace (temperature between 427 and 438 °C) and then allowed to pass through a soaking drum, which provides the additional reaction time.</a:t>
            </a:r>
          </a:p>
          <a:p>
            <a:pPr algn="just"/>
            <a:r>
              <a:rPr lang="en-US" sz="2400" dirty="0"/>
              <a:t>Pressure is an important design and operating parameter with units being designed for pressures as high as 750 psig (5170 </a:t>
            </a:r>
            <a:r>
              <a:rPr lang="en-US" sz="2400" dirty="0" err="1"/>
              <a:t>kPa</a:t>
            </a:r>
            <a:r>
              <a:rPr lang="en-US" sz="2400" dirty="0"/>
              <a:t>) for liquid-phase visbreaking and as low as 100–300 psig (690–2070 </a:t>
            </a:r>
            <a:r>
              <a:rPr lang="en-US" sz="2400" dirty="0" err="1"/>
              <a:t>kPa</a:t>
            </a:r>
            <a:r>
              <a:rPr lang="en-US" sz="2400" dirty="0"/>
              <a:t>) for 20–40% vaporization at the furnace outlet.</a:t>
            </a:r>
          </a:p>
          <a:p>
            <a:pPr algn="just"/>
            <a:r>
              <a:rPr lang="en-US" sz="2400" dirty="0">
                <a:solidFill>
                  <a:srgbClr val="002060"/>
                </a:solidFill>
              </a:rPr>
              <a:t>For furnace cracking, fuel consumption accounts for about 80% of the operating cost with a net fuel consumption equivalent of 1–1.5 </a:t>
            </a:r>
            <a:r>
              <a:rPr lang="en-US" sz="2400" dirty="0" err="1">
                <a:solidFill>
                  <a:srgbClr val="002060"/>
                </a:solidFill>
              </a:rPr>
              <a:t>wt</a:t>
            </a:r>
            <a:r>
              <a:rPr lang="en-US" sz="2400" dirty="0">
                <a:solidFill>
                  <a:srgbClr val="002060"/>
                </a:solidFill>
              </a:rPr>
              <a:t>% on feed. Fuel requirements for soaker visbreaking are about 30–35% lower</a:t>
            </a:r>
          </a:p>
          <a:p>
            <a:pPr algn="just"/>
            <a:r>
              <a:rPr lang="en-US" sz="2400" dirty="0"/>
              <a:t>Smaller furnace, less capital expenditure (10—15%), lower pressure drop through furnace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59184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15962"/>
          </a:xfrm>
          <a:solidFill>
            <a:schemeClr val="bg1"/>
          </a:solidFill>
        </p:spPr>
        <p:txBody>
          <a:bodyPr>
            <a:normAutofit/>
          </a:bodyPr>
          <a:lstStyle/>
          <a:p>
            <a:r>
              <a:rPr lang="en-US" b="1" dirty="0">
                <a:solidFill>
                  <a:schemeClr val="accent5">
                    <a:lumMod val="75000"/>
                  </a:schemeClr>
                </a:solidFill>
              </a:rPr>
              <a:t>PFD-Soaker visbreaking</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9200"/>
            <a:ext cx="845997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48201" y="2895601"/>
            <a:ext cx="1078757" cy="276999"/>
          </a:xfrm>
          <a:prstGeom prst="rect">
            <a:avLst/>
          </a:prstGeom>
          <a:noFill/>
        </p:spPr>
        <p:txBody>
          <a:bodyPr wrap="none" rtlCol="0">
            <a:spAutoFit/>
          </a:bodyPr>
          <a:lstStyle/>
          <a:p>
            <a:r>
              <a:rPr lang="en-US" sz="1200" dirty="0">
                <a:solidFill>
                  <a:srgbClr val="00A44A"/>
                </a:solidFill>
              </a:rPr>
              <a:t>Pump around</a:t>
            </a:r>
          </a:p>
        </p:txBody>
      </p:sp>
    </p:spTree>
    <p:extLst>
      <p:ext uri="{BB962C8B-B14F-4D97-AF65-F5344CB8AC3E}">
        <p14:creationId xmlns:p14="http://schemas.microsoft.com/office/powerpoint/2010/main" val="505545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41568"/>
          </a:xfrm>
        </p:spPr>
        <p:txBody>
          <a:bodyPr>
            <a:normAutofit fontScale="90000"/>
          </a:bodyPr>
          <a:lstStyle/>
          <a:p>
            <a:r>
              <a:rPr lang="en-US" b="1" dirty="0">
                <a:solidFill>
                  <a:srgbClr val="0070C0"/>
                </a:solidFill>
              </a:rPr>
              <a:t>Visbreaking Results, Kuwait Long </a:t>
            </a:r>
            <a:r>
              <a:rPr lang="en-US" b="1" dirty="0" err="1">
                <a:solidFill>
                  <a:srgbClr val="0070C0"/>
                </a:solidFill>
              </a:rPr>
              <a:t>Resid</a:t>
            </a:r>
            <a:endParaRPr lang="en-US" b="1"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941568"/>
            <a:ext cx="5410200" cy="584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72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39762"/>
          </a:xfrm>
        </p:spPr>
        <p:txBody>
          <a:bodyPr>
            <a:normAutofit fontScale="90000"/>
          </a:bodyPr>
          <a:lstStyle/>
          <a:p>
            <a:r>
              <a:rPr lang="en-US" b="1" dirty="0">
                <a:solidFill>
                  <a:srgbClr val="0070C0"/>
                </a:solidFill>
              </a:rPr>
              <a:t>Coil and Soaker </a:t>
            </a:r>
            <a:r>
              <a:rPr lang="en-US" b="1" dirty="0" err="1">
                <a:solidFill>
                  <a:srgbClr val="0070C0"/>
                </a:solidFill>
              </a:rPr>
              <a:t>Visbreaking</a:t>
            </a:r>
            <a:r>
              <a:rPr lang="en-US" b="1" dirty="0">
                <a:solidFill>
                  <a:srgbClr val="0070C0"/>
                </a:solidFill>
              </a:rPr>
              <a:t> comparison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1"/>
            <a:ext cx="8658192"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a:extLst>
              <a:ext uri="{FF2B5EF4-FFF2-40B4-BE49-F238E27FC236}">
                <a16:creationId xmlns:a16="http://schemas.microsoft.com/office/drawing/2014/main" id="{3A9B24F0-74D9-477C-9CB1-8C156DE6AEED}"/>
              </a:ext>
            </a:extLst>
          </p:cNvPr>
          <p:cNvSpPr>
            <a:spLocks noGrp="1"/>
          </p:cNvSpPr>
          <p:nvPr>
            <p:ph type="dt" sz="half" idx="10"/>
          </p:nvPr>
        </p:nvSpPr>
        <p:spPr/>
        <p:txBody>
          <a:bodyPr/>
          <a:lstStyle/>
          <a:p>
            <a:r>
              <a:rPr lang="en-US"/>
              <a:t>9/3/2021</a:t>
            </a:r>
          </a:p>
        </p:txBody>
      </p:sp>
    </p:spTree>
    <p:extLst>
      <p:ext uri="{BB962C8B-B14F-4D97-AF65-F5344CB8AC3E}">
        <p14:creationId xmlns:p14="http://schemas.microsoft.com/office/powerpoint/2010/main" val="3630790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4897</Words>
  <Application>Microsoft Office PowerPoint</Application>
  <PresentationFormat>Widescreen</PresentationFormat>
  <Paragraphs>315</Paragraphs>
  <Slides>43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Algerian</vt:lpstr>
      <vt:lpstr>Aptos</vt:lpstr>
      <vt:lpstr>Aptos Display</vt:lpstr>
      <vt:lpstr>Arial</vt:lpstr>
      <vt:lpstr>Calibri</vt:lpstr>
      <vt:lpstr>Times New Roman</vt:lpstr>
      <vt:lpstr>Times-Roman</vt:lpstr>
      <vt:lpstr>Wingdings</vt:lpstr>
      <vt:lpstr>Office Theme</vt:lpstr>
      <vt:lpstr>PowerPoint Presentation</vt:lpstr>
      <vt:lpstr>Visbreaking</vt:lpstr>
      <vt:lpstr>The principal reactions which occur during the visbreaking operation</vt:lpstr>
      <vt:lpstr>Coil and Furnace visbreaking</vt:lpstr>
      <vt:lpstr>PFD-Coil and Furnace visbreaking</vt:lpstr>
      <vt:lpstr>Soaker visbreaking</vt:lpstr>
      <vt:lpstr>PFD-Soaker visbreaking</vt:lpstr>
      <vt:lpstr>Visbreaking Results, Kuwait Long Resid</vt:lpstr>
      <vt:lpstr>Coil and Soaker Visbreaking comparison</vt:lpstr>
      <vt:lpstr>Soaker visbreaking versus coil visbreaking</vt:lpstr>
      <vt:lpstr>Coking </vt:lpstr>
      <vt:lpstr>Coking </vt:lpstr>
      <vt:lpstr>Types of coking</vt:lpstr>
      <vt:lpstr>Petroleum Coke Characteristics</vt:lpstr>
      <vt:lpstr>PowerPoint Presentation</vt:lpstr>
      <vt:lpstr>PowerPoint Presentation</vt:lpstr>
      <vt:lpstr>Delayed coking</vt:lpstr>
      <vt:lpstr>PFD-Delayed coking</vt:lpstr>
      <vt:lpstr>Delayed coking-process description</vt:lpstr>
      <vt:lpstr>De-coking of the drum</vt:lpstr>
      <vt:lpstr>Time Cycle-delayed coking</vt:lpstr>
      <vt:lpstr>Relation of Operating Variables in Delayed Coking</vt:lpstr>
      <vt:lpstr>Typical yield from delayed coker</vt:lpstr>
      <vt:lpstr>Fluid coking</vt:lpstr>
      <vt:lpstr>PFD-Fluid coking</vt:lpstr>
      <vt:lpstr>Typical operating condition of fluid coking</vt:lpstr>
      <vt:lpstr>Typical yield-fluid coking</vt:lpstr>
      <vt:lpstr>Flexicoking </vt:lpstr>
      <vt:lpstr>Flexi coking-Process description</vt:lpstr>
      <vt:lpstr>Flexi coking-Process descript……</vt:lpstr>
      <vt:lpstr>PFD-Flexicoking</vt:lpstr>
      <vt:lpstr>Comparison of Coking Yields</vt:lpstr>
      <vt:lpstr>Flexicoker produces coke gas of the following approximate composition after H2S removal (dry basis):</vt:lpstr>
      <vt:lpstr>Finishing  Processes</vt:lpstr>
      <vt:lpstr>Hydrotreating </vt:lpstr>
      <vt:lpstr>PowerPoint Presentation</vt:lpstr>
      <vt:lpstr>HYDROTREATING CATALYSTS</vt:lpstr>
      <vt:lpstr>Catalytic hydro-desulfurizer</vt:lpstr>
      <vt:lpstr>HYDROTREATING : REACTIONS</vt:lpstr>
      <vt:lpstr>PROCESS VARIABLES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BIDHAN RUIDAS</dc:creator>
  <cp:lastModifiedBy>BIDHAN RUIDAS</cp:lastModifiedBy>
  <cp:revision>1</cp:revision>
  <dcterms:created xsi:type="dcterms:W3CDTF">2026-03-10T12:01:58Z</dcterms:created>
  <dcterms:modified xsi:type="dcterms:W3CDTF">2026-03-10T12:02:31Z</dcterms:modified>
</cp:coreProperties>
</file>