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759" r:id="rId2"/>
    <p:sldId id="258" r:id="rId3"/>
    <p:sldId id="443" r:id="rId4"/>
    <p:sldId id="523" r:id="rId5"/>
    <p:sldId id="524" r:id="rId6"/>
    <p:sldId id="538" r:id="rId7"/>
    <p:sldId id="539" r:id="rId8"/>
    <p:sldId id="674" r:id="rId9"/>
    <p:sldId id="259" r:id="rId10"/>
    <p:sldId id="314" r:id="rId11"/>
    <p:sldId id="315" r:id="rId12"/>
    <p:sldId id="316" r:id="rId13"/>
    <p:sldId id="317" r:id="rId14"/>
    <p:sldId id="319" r:id="rId15"/>
    <p:sldId id="320" r:id="rId16"/>
    <p:sldId id="537" r:id="rId17"/>
    <p:sldId id="323" r:id="rId18"/>
    <p:sldId id="675" r:id="rId19"/>
    <p:sldId id="260" r:id="rId20"/>
    <p:sldId id="262" r:id="rId21"/>
    <p:sldId id="263" r:id="rId22"/>
    <p:sldId id="264" r:id="rId23"/>
    <p:sldId id="267" r:id="rId24"/>
    <p:sldId id="544" r:id="rId25"/>
    <p:sldId id="554" r:id="rId26"/>
    <p:sldId id="555" r:id="rId27"/>
    <p:sldId id="547" r:id="rId28"/>
    <p:sldId id="548" r:id="rId29"/>
    <p:sldId id="549" r:id="rId30"/>
    <p:sldId id="550" r:id="rId31"/>
    <p:sldId id="551" r:id="rId32"/>
    <p:sldId id="744" r:id="rId33"/>
    <p:sldId id="277" r:id="rId34"/>
    <p:sldId id="278" r:id="rId35"/>
    <p:sldId id="525" r:id="rId36"/>
    <p:sldId id="546" r:id="rId37"/>
    <p:sldId id="268" r:id="rId38"/>
    <p:sldId id="552" r:id="rId39"/>
    <p:sldId id="399" r:id="rId40"/>
    <p:sldId id="619" r:id="rId41"/>
    <p:sldId id="400" r:id="rId42"/>
    <p:sldId id="401" r:id="rId43"/>
    <p:sldId id="402" r:id="rId44"/>
    <p:sldId id="403" r:id="rId45"/>
    <p:sldId id="404" r:id="rId46"/>
    <p:sldId id="405" r:id="rId47"/>
    <p:sldId id="406" r:id="rId48"/>
    <p:sldId id="684" r:id="rId49"/>
    <p:sldId id="407" r:id="rId50"/>
    <p:sldId id="750" r:id="rId51"/>
    <p:sldId id="408" r:id="rId52"/>
    <p:sldId id="620" r:id="rId53"/>
    <p:sldId id="621" r:id="rId54"/>
    <p:sldId id="410" r:id="rId55"/>
    <p:sldId id="300" r:id="rId56"/>
    <p:sldId id="628" r:id="rId57"/>
    <p:sldId id="629" r:id="rId58"/>
    <p:sldId id="630" r:id="rId59"/>
    <p:sldId id="631" r:id="rId60"/>
    <p:sldId id="632" r:id="rId61"/>
    <p:sldId id="398" r:id="rId62"/>
    <p:sldId id="25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3T10:46:10.283"/>
    </inkml:context>
    <inkml:brush xml:id="br0">
      <inkml:brushProperty name="width" value="0.1" units="cm"/>
      <inkml:brushProperty name="height" value="0.6" units="cm"/>
      <inkml:brushProperty name="color" value="#849398"/>
      <inkml:brushProperty name="inkEffects" value="pencil"/>
    </inkml:brush>
  </inkml:definitions>
  <inkml:trace contextRef="#ctx0" brushRef="#br0">86 332 100 229725 48504,'7'-5'280'0'0,"4"-3"-188"0"0,3-2-8 0 0,1-2-12 0 0,2 0 0 0 0,2-1-24 0 0,-1 0 12 0 0,2 0 0 0 0,2-2 0 0 0,0 0-20 0 0,0 0 0 0 0,1 0-4 0 0,0-1-4 0 0,0 0 12 0 0,0 0-20 0 0,-1 1-8 0 0,-1 1 16 0 0,-2 1 12 0 0,-2 1 0 0 0,-2 1-16 0 0,-1 2-12 0 0,-2 1 8 0 0,-2 0-8 0 0,-1 2 4 0 0,-1 1 0 0 0,-1 0-8 0 0,0 1 12 0 0,-1 1-4 0 0,0-1-8 0 0,-2 1 4 0 0,-1 1 4 0 0,0 1-8 0 0,-1-1-4 0 0,0-1 8 0 0,-1 2-20 0 0,0 0 16 0 0,0 0-12 0 0,-1 0 0 0 0,2 0 12-807-345,0 0-12 807 345,1-1 20-763 429,-2 1 28 763-429,0 1-44 0 0,0-1 20 0 0,-1 1-24 0 0,1 0-4 0 0,-1 0 8 0 0,0 0 0 0 0,-1 0 12 0 0,1 0 20 0 0,0 0-32 0 0,0 0 0 0 0,0 0-8 0 0,0 0 4 0 0,0 0-12 0 0,0 0 16 0 0,0 0-20 0 0,0 0 8 0 0,0 0-12 0 0,0 0-4 0 0,0 0 0 0 0,0 0 12 0 0,0 0-8 0 0,0 0 8 0 0,0 0 8 0 0,0 0-12 0 0,0 0 12 0 0,0 0-20 0 0,0 0 12 0 0,0 0 4 0 0,0 0-24 0 0,0 0 20 0 0,0 0 36 0 0,0 0-16 0 0,0 0-20 0 0,0 0-20 0 0,0 0 8 0 0,0 0 4 0 0,0 0-20 0 0,0 0 4 0 0,0 0 4 0 0,0 0 16 0 0,0 0-4 0 0,0 0-8 0 0,0 0 0 0 0,0 0-16 0 0,0 0-8 0 0,-4 6 40 0 0,-2 3-20 0 0,0 0-8 0 0,-2 0 12 0 0,-2 0 4 0 0,0 1 0 0 0,-1 0-16 0 0,-2 1 12 0 0,0 0-8 0 0,-2 1 16 0 0,-1 1-8 0 0,-3 2 12 0 0,-1 1 40 763-429,-2 2-36-763 429,-1 0-8 0 0,-1 2 8 0 0,1 1-8 0 0,-1-1 28 0 0,2 1 12 0 0,1 0-12 0 0,1-1 20 0 0,1 0-28 0 0,2 0 12 0 0,0-1-12 0 0,0 1 12 0 0,0 1 0 0 0,1-1-4 807 345,0-1 12-807-345,2-1-16 0 0,1-1-12 0 0,1-2 16 0 0,2-1 4 0 0,1-2 0 0 0,1-1-8 0 0,3-2 4 0 0,-1-1 4 0 0,2-2-16 0 0,-1 1 8 0 0,1-2 28 0 0,-1 1-44 0 0,2-1 24 0 0,0-1 0 0 0,1 0-12 0 0,0-1 4 0 0,0-1-8 0 0,1-1 16 0 0,1 0 4 0 0,0 0 4 0 0,0-1 24 0 0,0 0-12 0 0,0-1 40 0 0,-1 3 12 0 0,-1 0 24 0 0,1 1-4 0 0,-1-2-4 0 0,1 1 12 0 0,1-1-16 0 0,5-6-16 0 0,6-3 4 0 0,4-4 4 0 0,5-3-20 0 0,5-4 16 0 0,3-3 8 0 0,4-1-4 0 0,2-2-8 0 0,2-2-16 0 0,2-1-4 0 0,1 0 0 0 0,-3 1 8 0 0,-2 2 4 0 0,-3 1-16 0 0,-3 2-8 0 0,-2 1 28 0 0,-2 2-20 0 0,-4 2 0 0 0,-2 2 8 0 0,-2 1-20 0 0,-3 2 32 0 0,-1 2-48 0 0,-3 2 0 0 0,-1 1-28 0 0,-1 1-24 0 0,-1 2-44 0 0,0 0-80 0 0,-2 0-76 0 0,-1 1-248 0 0,1 0-508 0 0,-2 0 220 0 0,0 0 148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42F06-3A6C-4A67-8F2C-C989D5A4EFA6}" type="datetimeFigureOut">
              <a:rPr lang="en-IN" smtClean="0"/>
              <a:t>10-03-2026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2ABF8-60E8-43CC-B970-802E792B32FB}" type="slidenum">
              <a:rPr lang="en-IN" smtClean="0"/>
              <a:t>‹#›</a:t>
            </a:fld>
            <a:endParaRPr lang="en-IN"/>
          </a:p>
        </p:txBody>
      </p:sp>
    </p:spTree>
    <p:extLst>
      <p:ext uri="{BB962C8B-B14F-4D97-AF65-F5344CB8AC3E}">
        <p14:creationId xmlns:p14="http://schemas.microsoft.com/office/powerpoint/2010/main" val="287976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8E7E7-C029-4455-AE59-288B91A08649}" type="slidenum">
              <a:rPr lang="en-US" smtClean="0"/>
              <a:pPr/>
              <a:t>17</a:t>
            </a:fld>
            <a:endParaRPr lang="en-US"/>
          </a:p>
        </p:txBody>
      </p:sp>
    </p:spTree>
    <p:extLst>
      <p:ext uri="{BB962C8B-B14F-4D97-AF65-F5344CB8AC3E}">
        <p14:creationId xmlns:p14="http://schemas.microsoft.com/office/powerpoint/2010/main" val="312924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0C33-1AB2-05D3-DC76-A54C06245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6AFE6E3-AEA5-60F2-A15A-75B6B9BF5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6189839-624F-4A61-13C1-119288C29522}"/>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5" name="Footer Placeholder 4">
            <a:extLst>
              <a:ext uri="{FF2B5EF4-FFF2-40B4-BE49-F238E27FC236}">
                <a16:creationId xmlns:a16="http://schemas.microsoft.com/office/drawing/2014/main" id="{40C55EB4-6C9E-58C7-BB24-30024DF050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918908-DA50-44C3-57DB-7061234B1845}"/>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48102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72E5-0DCE-4E4F-D60E-17FC02F3E83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FE6270C-78E4-F3BB-DFC9-9839DDD16D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7B695C-0594-266C-D751-D2554100B643}"/>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5" name="Footer Placeholder 4">
            <a:extLst>
              <a:ext uri="{FF2B5EF4-FFF2-40B4-BE49-F238E27FC236}">
                <a16:creationId xmlns:a16="http://schemas.microsoft.com/office/drawing/2014/main" id="{B9795F34-8DCB-A9F2-0125-3E8AD043C7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A0F3EA2-FE99-B7D4-AB8B-FDB070FE16A3}"/>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104337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AD198-D8F5-F487-B5BE-CF99F8A6F2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B666618-4497-9984-7B69-358EAB40C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00CB76-3CEF-FB13-9599-29AEEE31F338}"/>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5" name="Footer Placeholder 4">
            <a:extLst>
              <a:ext uri="{FF2B5EF4-FFF2-40B4-BE49-F238E27FC236}">
                <a16:creationId xmlns:a16="http://schemas.microsoft.com/office/drawing/2014/main" id="{F351FA7F-BC41-E4C4-B09C-76F2B7E022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76BCC2-1C13-5865-AC23-68755ADE4EA3}"/>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126765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74CE-454A-05D1-AAD5-8BC71D20C2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14D7C97-FEDA-D5D6-0ACD-BAD0EEC9ED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DE2E4D-55F2-BA59-C768-A65A82A38A83}"/>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5" name="Footer Placeholder 4">
            <a:extLst>
              <a:ext uri="{FF2B5EF4-FFF2-40B4-BE49-F238E27FC236}">
                <a16:creationId xmlns:a16="http://schemas.microsoft.com/office/drawing/2014/main" id="{C88D82D7-FFF3-10B5-5D3A-AC1D1F7615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E3D2F1-5DA9-0CFA-B619-9220DF18AE3D}"/>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5305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9695-3ACE-3E5A-0998-A613A0256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1E6201-83FD-DD6B-08DD-4137B1675D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0016BD-D187-342C-1081-A7027DDFBB4B}"/>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5" name="Footer Placeholder 4">
            <a:extLst>
              <a:ext uri="{FF2B5EF4-FFF2-40B4-BE49-F238E27FC236}">
                <a16:creationId xmlns:a16="http://schemas.microsoft.com/office/drawing/2014/main" id="{3DEDC887-F8A8-DB66-0040-151FB5C710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87928D-94F0-9D3A-0EF4-F37C1122ECAE}"/>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210176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5F30-264C-3110-C53E-609C99F498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699624-31F2-B68F-F30F-3EC1F33833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52EDEAC-5357-992A-BDAF-D61F22F4A5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93C8239-D107-48AB-3F4C-8086966ED2B9}"/>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6" name="Footer Placeholder 5">
            <a:extLst>
              <a:ext uri="{FF2B5EF4-FFF2-40B4-BE49-F238E27FC236}">
                <a16:creationId xmlns:a16="http://schemas.microsoft.com/office/drawing/2014/main" id="{28091DF4-5752-B57E-7FB1-45D74A02DE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59984E7-2052-C047-981E-8A324ADA5327}"/>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292413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3A15-534D-523A-D5BF-4CEE6A4BE66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004DF1-D926-791D-089D-69E21E3D2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8CB9E-67E9-E517-F486-73CE0FDD3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817F649-70A9-088E-67A2-E36A86466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397AF7-9DE9-A957-9A1E-A1F922F481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E212625-9222-DA17-1655-17E8A7FBB8C0}"/>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8" name="Footer Placeholder 7">
            <a:extLst>
              <a:ext uri="{FF2B5EF4-FFF2-40B4-BE49-F238E27FC236}">
                <a16:creationId xmlns:a16="http://schemas.microsoft.com/office/drawing/2014/main" id="{E35B1D31-BA7F-3F58-CB86-EEFC2555306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03A1E37-DF4E-B4BF-4702-F7CE06B52F7E}"/>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220152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57E1-EC61-9694-2CD2-B9EFB6CAB87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AD4A364-CF13-386C-6531-17A98128AE05}"/>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4" name="Footer Placeholder 3">
            <a:extLst>
              <a:ext uri="{FF2B5EF4-FFF2-40B4-BE49-F238E27FC236}">
                <a16:creationId xmlns:a16="http://schemas.microsoft.com/office/drawing/2014/main" id="{3EB2FA4F-05C4-39C5-E459-8B78EB1F1C9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7619FF7-63EE-3966-2908-B6CFCFB96D1F}"/>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373243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CA178-79A3-8A07-CACA-77480E73F527}"/>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3" name="Footer Placeholder 2">
            <a:extLst>
              <a:ext uri="{FF2B5EF4-FFF2-40B4-BE49-F238E27FC236}">
                <a16:creationId xmlns:a16="http://schemas.microsoft.com/office/drawing/2014/main" id="{58AE18E7-E8FF-B828-655E-12EE6E4BD38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DCE2AA6-3460-61C9-1833-BD2F7BF0463B}"/>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336817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46CA-C847-23AA-5770-4BA50B14D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4EE80A5-B492-6D58-34E6-00A9AA6A0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F32DBA6-42AD-14F0-F886-8AE0B454D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BE007-ED0D-B966-A308-A7AA643CE1BC}"/>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6" name="Footer Placeholder 5">
            <a:extLst>
              <a:ext uri="{FF2B5EF4-FFF2-40B4-BE49-F238E27FC236}">
                <a16:creationId xmlns:a16="http://schemas.microsoft.com/office/drawing/2014/main" id="{A0F2422C-ED5A-3D6D-474D-E642083F407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0456185-23F9-D222-90BC-6E930A652348}"/>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416233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463C-5E21-45F7-7E4E-1EB4B1760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0BA9F62-5FB3-C920-BABD-8017983DC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54C409A-366D-F9F2-E1CB-AB41D8D04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6A35D-2908-BC8C-ACFA-15061233D812}"/>
              </a:ext>
            </a:extLst>
          </p:cNvPr>
          <p:cNvSpPr>
            <a:spLocks noGrp="1"/>
          </p:cNvSpPr>
          <p:nvPr>
            <p:ph type="dt" sz="half" idx="10"/>
          </p:nvPr>
        </p:nvSpPr>
        <p:spPr/>
        <p:txBody>
          <a:bodyPr/>
          <a:lstStyle/>
          <a:p>
            <a:fld id="{82F74FCA-291C-4C20-9A9F-10A63FCCED09}" type="datetimeFigureOut">
              <a:rPr lang="en-IN" smtClean="0"/>
              <a:t>10-03-2026</a:t>
            </a:fld>
            <a:endParaRPr lang="en-IN"/>
          </a:p>
        </p:txBody>
      </p:sp>
      <p:sp>
        <p:nvSpPr>
          <p:cNvPr id="6" name="Footer Placeholder 5">
            <a:extLst>
              <a:ext uri="{FF2B5EF4-FFF2-40B4-BE49-F238E27FC236}">
                <a16:creationId xmlns:a16="http://schemas.microsoft.com/office/drawing/2014/main" id="{95D80EAC-77A4-CAE0-3B94-635808C5D1F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425877B-52F0-8E71-8D78-F3B9FF84B457}"/>
              </a:ext>
            </a:extLst>
          </p:cNvPr>
          <p:cNvSpPr>
            <a:spLocks noGrp="1"/>
          </p:cNvSpPr>
          <p:nvPr>
            <p:ph type="sldNum" sz="quarter" idx="12"/>
          </p:nvPr>
        </p:nvSpPr>
        <p:spPr/>
        <p:txBody>
          <a:bodyPr/>
          <a:lstStyle/>
          <a:p>
            <a:fld id="{6520701F-ACCC-49B5-871F-A3C09CD6E136}" type="slidenum">
              <a:rPr lang="en-IN" smtClean="0"/>
              <a:t>‹#›</a:t>
            </a:fld>
            <a:endParaRPr lang="en-IN"/>
          </a:p>
        </p:txBody>
      </p:sp>
    </p:spTree>
    <p:extLst>
      <p:ext uri="{BB962C8B-B14F-4D97-AF65-F5344CB8AC3E}">
        <p14:creationId xmlns:p14="http://schemas.microsoft.com/office/powerpoint/2010/main" val="342303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A7E4D-BB7C-443B-43FD-6146947B7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056856D-0FAB-92AC-4B20-3639ED6E9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5BAA85-7601-E530-5239-B026E10DE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F74FCA-291C-4C20-9A9F-10A63FCCED09}" type="datetimeFigureOut">
              <a:rPr lang="en-IN" smtClean="0"/>
              <a:t>10-03-2026</a:t>
            </a:fld>
            <a:endParaRPr lang="en-IN"/>
          </a:p>
        </p:txBody>
      </p:sp>
      <p:sp>
        <p:nvSpPr>
          <p:cNvPr id="5" name="Footer Placeholder 4">
            <a:extLst>
              <a:ext uri="{FF2B5EF4-FFF2-40B4-BE49-F238E27FC236}">
                <a16:creationId xmlns:a16="http://schemas.microsoft.com/office/drawing/2014/main" id="{CE2D9C85-4410-C117-50FF-984E28568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57905AFD-8099-6F93-A556-FA619F7CE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20701F-ACCC-49B5-871F-A3C09CD6E136}" type="slidenum">
              <a:rPr lang="en-IN" smtClean="0"/>
              <a:t>‹#›</a:t>
            </a:fld>
            <a:endParaRPr lang="en-IN"/>
          </a:p>
        </p:txBody>
      </p:sp>
    </p:spTree>
    <p:extLst>
      <p:ext uri="{BB962C8B-B14F-4D97-AF65-F5344CB8AC3E}">
        <p14:creationId xmlns:p14="http://schemas.microsoft.com/office/powerpoint/2010/main" val="99615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en.wikipedia.org/wiki/In_situ#Chemistry_and_chemical_enginee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76F6C4-7721-2F13-5906-0480C5DFD586}"/>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3" name="Title 1">
            <a:extLst>
              <a:ext uri="{FF2B5EF4-FFF2-40B4-BE49-F238E27FC236}">
                <a16:creationId xmlns:a16="http://schemas.microsoft.com/office/drawing/2014/main" id="{B755D899-B0B7-76F8-C8A5-B115C3A15F0B}"/>
              </a:ext>
            </a:extLst>
          </p:cNvPr>
          <p:cNvSpPr txBox="1">
            <a:spLocks/>
          </p:cNvSpPr>
          <p:nvPr/>
        </p:nvSpPr>
        <p:spPr>
          <a:xfrm>
            <a:off x="1981200" y="2819400"/>
            <a:ext cx="8229600" cy="2239962"/>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dirty="0">
                <a:solidFill>
                  <a:schemeClr val="accent2">
                    <a:lumMod val="50000"/>
                  </a:schemeClr>
                </a:solidFill>
                <a:latin typeface="Algerian" panose="04020705040A02060702" pitchFamily="82" charset="0"/>
              </a:rPr>
              <a:t>CL321 PRE </a:t>
            </a:r>
          </a:p>
          <a:p>
            <a:r>
              <a:rPr lang="en-US" dirty="0">
                <a:solidFill>
                  <a:schemeClr val="accent2">
                    <a:lumMod val="50000"/>
                  </a:schemeClr>
                </a:solidFill>
                <a:latin typeface="Algerian" panose="04020705040A02060702" pitchFamily="82" charset="0"/>
              </a:rPr>
              <a:t>MODULE 2</a:t>
            </a:r>
          </a:p>
        </p:txBody>
      </p:sp>
    </p:spTree>
    <p:extLst>
      <p:ext uri="{BB962C8B-B14F-4D97-AF65-F5344CB8AC3E}">
        <p14:creationId xmlns:p14="http://schemas.microsoft.com/office/powerpoint/2010/main" val="393975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normAutofit/>
          </a:bodyPr>
          <a:lstStyle/>
          <a:p>
            <a:r>
              <a:rPr lang="en-US" sz="4000" b="1" dirty="0">
                <a:solidFill>
                  <a:srgbClr val="C00000"/>
                </a:solidFill>
                <a:latin typeface="Microsoft JhengHei" panose="020B0604030504040204" pitchFamily="34" charset="-120"/>
                <a:ea typeface="Microsoft JhengHei" panose="020B0604030504040204" pitchFamily="34" charset="-120"/>
              </a:rPr>
              <a:t>Overall Refinery Flow</a:t>
            </a:r>
            <a:endParaRPr lang="en-US" sz="4000" dirty="0">
              <a:solidFill>
                <a:srgbClr val="C00000"/>
              </a:solidFill>
              <a:latin typeface="Microsoft JhengHei" panose="020B0604030504040204" pitchFamily="34" charset="-120"/>
              <a:ea typeface="Microsoft JhengHei" panose="020B0604030504040204" pitchFamily="34" charset="-120"/>
            </a:endParaRPr>
          </a:p>
        </p:txBody>
      </p:sp>
      <p:sp>
        <p:nvSpPr>
          <p:cNvPr id="3" name="Content Placeholder 2"/>
          <p:cNvSpPr>
            <a:spLocks noGrp="1"/>
          </p:cNvSpPr>
          <p:nvPr>
            <p:ph idx="1"/>
          </p:nvPr>
        </p:nvSpPr>
        <p:spPr>
          <a:xfrm>
            <a:off x="1676400" y="838201"/>
            <a:ext cx="8763000" cy="6019799"/>
          </a:xfrm>
        </p:spPr>
        <p:txBody>
          <a:bodyPr>
            <a:normAutofit lnSpcReduction="10000"/>
          </a:bodyPr>
          <a:lstStyle/>
          <a:p>
            <a:r>
              <a:rPr lang="en-US" dirty="0"/>
              <a:t>The crude oil is heated in a furnace and charged to an </a:t>
            </a:r>
            <a:r>
              <a:rPr lang="en-US" dirty="0">
                <a:solidFill>
                  <a:srgbClr val="0070C0"/>
                </a:solidFill>
              </a:rPr>
              <a:t>atmospheric distillation tower</a:t>
            </a:r>
            <a:r>
              <a:rPr lang="en-US" dirty="0"/>
              <a:t>.</a:t>
            </a:r>
          </a:p>
          <a:p>
            <a:r>
              <a:rPr lang="en-US" dirty="0"/>
              <a:t>Butanes and lighter wet gas, </a:t>
            </a:r>
            <a:r>
              <a:rPr lang="en-US" dirty="0" err="1"/>
              <a:t>unstabilized</a:t>
            </a:r>
            <a:r>
              <a:rPr lang="en-US" dirty="0"/>
              <a:t>, light naphtha, heavy naphtha, kerosine, atmospheric gas oil, and topped (reduced) crude (ARC or RCO) are separated.</a:t>
            </a:r>
          </a:p>
          <a:p>
            <a:r>
              <a:rPr lang="en-US" dirty="0"/>
              <a:t>The topped crude is sent to the </a:t>
            </a:r>
            <a:r>
              <a:rPr lang="en-US" dirty="0">
                <a:solidFill>
                  <a:srgbClr val="0070C0"/>
                </a:solidFill>
              </a:rPr>
              <a:t>vacuum distillation tower.</a:t>
            </a:r>
          </a:p>
          <a:p>
            <a:r>
              <a:rPr lang="en-US" dirty="0"/>
              <a:t>Vacuum gas oil stream and vacuum reduced crude bottoms (VRC or SR) are separated. </a:t>
            </a:r>
          </a:p>
          <a:p>
            <a:r>
              <a:rPr lang="en-US" dirty="0"/>
              <a:t>The VRC is thermally cracked in a delayed coker to produce wet gas, coker gasoline, coker gas oil, and</a:t>
            </a:r>
            <a:br>
              <a:rPr lang="en-US" dirty="0"/>
            </a:br>
            <a:r>
              <a:rPr lang="en-US" dirty="0"/>
              <a:t>coke.</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37953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077200" cy="685800"/>
          </a:xfrm>
        </p:spPr>
        <p:txBody>
          <a:bodyPr>
            <a:normAutofit/>
          </a:bodyPr>
          <a:lstStyle/>
          <a:p>
            <a:r>
              <a:rPr lang="en-US" sz="3600" dirty="0">
                <a:solidFill>
                  <a:srgbClr val="C00000"/>
                </a:solidFill>
                <a:latin typeface="Microsoft JhengHei" panose="020B0604030504040204" pitchFamily="34" charset="-120"/>
                <a:ea typeface="Microsoft JhengHei" panose="020B0604030504040204" pitchFamily="34" charset="-120"/>
              </a:rPr>
              <a:t>OVERALL REFINERY </a:t>
            </a:r>
            <a:r>
              <a:rPr lang="en-US" sz="3600" dirty="0" err="1">
                <a:solidFill>
                  <a:srgbClr val="C00000"/>
                </a:solidFill>
                <a:latin typeface="Microsoft JhengHei" panose="020B0604030504040204" pitchFamily="34" charset="-120"/>
                <a:ea typeface="Microsoft JhengHei" panose="020B0604030504040204" pitchFamily="34" charset="-120"/>
              </a:rPr>
              <a:t>flo</a:t>
            </a:r>
            <a:r>
              <a:rPr lang="en-US" sz="3600" dirty="0">
                <a:solidFill>
                  <a:srgbClr val="C00000"/>
                </a:solidFill>
                <a:latin typeface="Microsoft JhengHei" panose="020B0604030504040204" pitchFamily="34" charset="-120"/>
                <a:ea typeface="Microsoft JhengHei" panose="020B0604030504040204" pitchFamily="34" charset="-120"/>
              </a:rPr>
              <a:t>…..</a:t>
            </a:r>
          </a:p>
        </p:txBody>
      </p:sp>
      <p:sp>
        <p:nvSpPr>
          <p:cNvPr id="3" name="Content Placeholder 2"/>
          <p:cNvSpPr>
            <a:spLocks noGrp="1"/>
          </p:cNvSpPr>
          <p:nvPr>
            <p:ph idx="1"/>
          </p:nvPr>
        </p:nvSpPr>
        <p:spPr>
          <a:xfrm>
            <a:off x="1524000" y="914401"/>
            <a:ext cx="9144000" cy="5211763"/>
          </a:xfrm>
        </p:spPr>
        <p:txBody>
          <a:bodyPr>
            <a:normAutofit fontScale="92500" lnSpcReduction="10000"/>
          </a:bodyPr>
          <a:lstStyle/>
          <a:p>
            <a:r>
              <a:rPr lang="en-US" dirty="0"/>
              <a:t>The atmospheric and vacuum crude unit gas oils and coker gas oil are cracked in catalytic cracking or hydrocracking units- Products: gasoline and distillate fuel. Any unsaturated product is treated with hydrogen (hydrotreating) to get saturated components.</a:t>
            </a:r>
          </a:p>
          <a:p>
            <a:r>
              <a:rPr lang="en-US" dirty="0">
                <a:solidFill>
                  <a:srgbClr val="0070C0"/>
                </a:solidFill>
              </a:rPr>
              <a:t>The light naphtha streams from the crude tower, coker and cracking units are sent to an isomerization unit to convert straight-chain paraffins into isomers that have higher octane numbers.</a:t>
            </a:r>
          </a:p>
          <a:p>
            <a:r>
              <a:rPr lang="en-US" dirty="0"/>
              <a:t>The heavy naphtha streams from the crude tower, coker, and cracking units are fed to the catalytic reformer to improve their octane numbers. The products from the catalytic reformer are blended into regular and premium gasolines for sale.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2237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15962"/>
          </a:xfrm>
        </p:spPr>
        <p:txBody>
          <a:bodyPr>
            <a:normAutofit/>
          </a:bodyPr>
          <a:lstStyle/>
          <a:p>
            <a:r>
              <a:rPr lang="en-US" dirty="0">
                <a:solidFill>
                  <a:srgbClr val="C00000"/>
                </a:solidFill>
              </a:rPr>
              <a:t>OVERALL REFINERY Flo…..</a:t>
            </a:r>
          </a:p>
        </p:txBody>
      </p:sp>
      <p:sp>
        <p:nvSpPr>
          <p:cNvPr id="3" name="Content Placeholder 2"/>
          <p:cNvSpPr>
            <a:spLocks noGrp="1"/>
          </p:cNvSpPr>
          <p:nvPr>
            <p:ph idx="1"/>
          </p:nvPr>
        </p:nvSpPr>
        <p:spPr>
          <a:xfrm>
            <a:off x="1752600" y="1143000"/>
            <a:ext cx="8763000" cy="5181600"/>
          </a:xfrm>
        </p:spPr>
        <p:txBody>
          <a:bodyPr>
            <a:normAutofit fontScale="92500" lnSpcReduction="10000"/>
          </a:bodyPr>
          <a:lstStyle/>
          <a:p>
            <a:r>
              <a:rPr lang="en-US" dirty="0"/>
              <a:t>The wet gas streams from the crude unit, coker, and cracking units are separated in the vapor recovery section (gas plant) into fuel gas, liquefied petroleum gas (LPG),  unsaturated hydrocarbons (propylene, butylenes, and pentenes), normal butane, and isobutane. </a:t>
            </a:r>
          </a:p>
          <a:p>
            <a:r>
              <a:rPr lang="en-US" dirty="0">
                <a:solidFill>
                  <a:srgbClr val="0070C0"/>
                </a:solidFill>
              </a:rPr>
              <a:t>The fuel gas is burned as a fuel in refinery furnaces.</a:t>
            </a:r>
          </a:p>
          <a:p>
            <a:r>
              <a:rPr lang="en-US" dirty="0"/>
              <a:t>normal butane is blended into gasoline or LPG.</a:t>
            </a:r>
          </a:p>
          <a:p>
            <a:r>
              <a:rPr lang="en-US" dirty="0">
                <a:solidFill>
                  <a:srgbClr val="0070C0"/>
                </a:solidFill>
              </a:rPr>
              <a:t>The unsaturated hydrocarbons and </a:t>
            </a:r>
            <a:r>
              <a:rPr lang="en-US" dirty="0" err="1">
                <a:solidFill>
                  <a:srgbClr val="0070C0"/>
                </a:solidFill>
              </a:rPr>
              <a:t>isobutane</a:t>
            </a:r>
            <a:r>
              <a:rPr lang="en-US" dirty="0">
                <a:solidFill>
                  <a:srgbClr val="0070C0"/>
                </a:solidFill>
              </a:rPr>
              <a:t> are sent to the alkylation unit for processing. </a:t>
            </a:r>
            <a:r>
              <a:rPr lang="en-US" dirty="0">
                <a:solidFill>
                  <a:srgbClr val="002060"/>
                </a:solidFill>
              </a:rPr>
              <a:t>The alkylation unit uses either sulfuric or hydrofluoric acid as catalyst to react olefins with </a:t>
            </a:r>
            <a:r>
              <a:rPr lang="en-US" dirty="0" err="1">
                <a:solidFill>
                  <a:srgbClr val="002060"/>
                </a:solidFill>
              </a:rPr>
              <a:t>isobutane</a:t>
            </a:r>
            <a:r>
              <a:rPr lang="en-US" dirty="0">
                <a:solidFill>
                  <a:srgbClr val="002060"/>
                </a:solidFill>
              </a:rPr>
              <a:t> to form </a:t>
            </a:r>
            <a:r>
              <a:rPr lang="en-US" dirty="0" err="1">
                <a:solidFill>
                  <a:srgbClr val="002060"/>
                </a:solidFill>
              </a:rPr>
              <a:t>isoparaffins</a:t>
            </a:r>
            <a:r>
              <a:rPr lang="en-US" dirty="0">
                <a:solidFill>
                  <a:srgbClr val="002060"/>
                </a:solidFill>
              </a:rPr>
              <a:t> boiling in the gasoline range. The </a:t>
            </a:r>
            <a:r>
              <a:rPr lang="en-US" dirty="0" err="1">
                <a:solidFill>
                  <a:srgbClr val="002060"/>
                </a:solidFill>
              </a:rPr>
              <a:t>alkylate</a:t>
            </a:r>
            <a:r>
              <a:rPr lang="en-US" dirty="0">
                <a:solidFill>
                  <a:srgbClr val="002060"/>
                </a:solidFill>
              </a:rPr>
              <a:t> product is a high-octane product blended into premium motor gasoline and aviation gasoline.</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69590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609600"/>
          </a:xfrm>
        </p:spPr>
        <p:txBody>
          <a:bodyPr>
            <a:normAutofit fontScale="90000"/>
          </a:bodyPr>
          <a:lstStyle/>
          <a:p>
            <a:r>
              <a:rPr lang="en-US" dirty="0">
                <a:solidFill>
                  <a:srgbClr val="C00000"/>
                </a:solidFill>
              </a:rPr>
              <a:t>OVERALL REFINERY Flo…..</a:t>
            </a:r>
          </a:p>
        </p:txBody>
      </p:sp>
      <p:sp>
        <p:nvSpPr>
          <p:cNvPr id="3" name="Content Placeholder 2"/>
          <p:cNvSpPr>
            <a:spLocks noGrp="1"/>
          </p:cNvSpPr>
          <p:nvPr>
            <p:ph idx="1"/>
          </p:nvPr>
        </p:nvSpPr>
        <p:spPr>
          <a:xfrm>
            <a:off x="1828800" y="1600201"/>
            <a:ext cx="8382000" cy="4525963"/>
          </a:xfrm>
        </p:spPr>
        <p:txBody>
          <a:bodyPr>
            <a:normAutofit lnSpcReduction="10000"/>
          </a:bodyPr>
          <a:lstStyle/>
          <a:p>
            <a:r>
              <a:rPr lang="en-US" dirty="0"/>
              <a:t>The middle distillates from the crude unit, coker, and cracking units are blended into diesel and jet fuels and furnace oils.</a:t>
            </a:r>
          </a:p>
          <a:p>
            <a:r>
              <a:rPr lang="en-US" dirty="0">
                <a:solidFill>
                  <a:srgbClr val="0070C0"/>
                </a:solidFill>
              </a:rPr>
              <a:t>In some refineries, the heavy vacuum gas oil and reduced crude from paraffinic or naphthenic base crude oils are processed into lubricating oils.</a:t>
            </a:r>
          </a:p>
          <a:p>
            <a:pPr>
              <a:buNone/>
            </a:pP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99745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crude refinery operations</a:t>
            </a:r>
          </a:p>
        </p:txBody>
      </p:sp>
      <p:pic>
        <p:nvPicPr>
          <p:cNvPr id="1026" name="Picture 2"/>
          <p:cNvPicPr>
            <a:picLocks noGrp="1" noChangeAspect="1" noChangeArrowheads="1"/>
          </p:cNvPicPr>
          <p:nvPr>
            <p:ph idx="1"/>
          </p:nvPr>
        </p:nvPicPr>
        <p:blipFill>
          <a:blip r:embed="rId2"/>
          <a:srcRect/>
          <a:stretch>
            <a:fillRect/>
          </a:stretch>
        </p:blipFill>
        <p:spPr bwMode="auto">
          <a:xfrm>
            <a:off x="2209800" y="1219200"/>
            <a:ext cx="7620000" cy="547593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3524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61626" y="533400"/>
            <a:ext cx="9006374" cy="5943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41264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04DE00-62B2-4871-98C1-0B806A86532B}"/>
              </a:ext>
            </a:extLst>
          </p:cNvPr>
          <p:cNvSpPr>
            <a:spLocks noGrp="1"/>
          </p:cNvSpPr>
          <p:nvPr>
            <p:ph idx="1"/>
          </p:nvPr>
        </p:nvSpPr>
        <p:spPr>
          <a:xfrm>
            <a:off x="1676400" y="541078"/>
            <a:ext cx="7315200" cy="6316923"/>
          </a:xfrm>
        </p:spPr>
        <p:txBody>
          <a:bodyPr>
            <a:normAutofit fontScale="92500" lnSpcReduction="20000"/>
          </a:bodyPr>
          <a:lstStyle/>
          <a:p>
            <a:pPr algn="just"/>
            <a:r>
              <a:rPr lang="en-US" dirty="0"/>
              <a:t>Maximum reflux and fractionation is obtained by removing all heat at the top of the tower, but this results in an inverted cone-type liquid loading which requires a very large diameter at the top of the tower.</a:t>
            </a:r>
          </a:p>
          <a:p>
            <a:pPr algn="just"/>
            <a:r>
              <a:rPr lang="en-US" dirty="0"/>
              <a:t>To reduce the top diameter of the tower and even the liquid loading over the length of the tower, intermediate heat-removal streams are used to generate reflux below the sidestream removal points. To accomplish this, liquid is removed from the tower, cooled by a heat exchanger, and returned to the tower or, alternatively, a portion of the cooled sidestream may be returned to the tower. This cold stream condenses more of the vapors coming up the lower and thereby increases the reflux below that point.</a:t>
            </a:r>
          </a:p>
          <a:p>
            <a:pPr marL="0" indent="0">
              <a:buNone/>
            </a:pPr>
            <a:r>
              <a:rPr lang="en-US" dirty="0"/>
              <a:t> </a:t>
            </a: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4F44F987-A939-40AA-B618-308A0B0F64EE}"/>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Trapezoid 4">
            <a:extLst>
              <a:ext uri="{FF2B5EF4-FFF2-40B4-BE49-F238E27FC236}">
                <a16:creationId xmlns:a16="http://schemas.microsoft.com/office/drawing/2014/main" id="{E65B0EC3-6050-4B5C-B3D3-A50932D7787D}"/>
              </a:ext>
            </a:extLst>
          </p:cNvPr>
          <p:cNvSpPr/>
          <p:nvPr/>
        </p:nvSpPr>
        <p:spPr>
          <a:xfrm rot="10800000">
            <a:off x="9296400" y="1191633"/>
            <a:ext cx="990600" cy="4474735"/>
          </a:xfrm>
          <a:prstGeom prst="trapezoid">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97A5B11-2A56-6A63-035C-B57B75441FAA}"/>
              </a:ext>
            </a:extLst>
          </p:cNvPr>
          <p:cNvCxnSpPr/>
          <p:nvPr/>
        </p:nvCxnSpPr>
        <p:spPr>
          <a:xfrm>
            <a:off x="9296400" y="17526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0E2F0E-6189-05AD-901E-FFFE4BF5B063}"/>
              </a:ext>
            </a:extLst>
          </p:cNvPr>
          <p:cNvCxnSpPr/>
          <p:nvPr/>
        </p:nvCxnSpPr>
        <p:spPr>
          <a:xfrm>
            <a:off x="9372600" y="22860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142671-0D1B-0277-A81B-552D6EB15ECB}"/>
              </a:ext>
            </a:extLst>
          </p:cNvPr>
          <p:cNvCxnSpPr/>
          <p:nvPr/>
        </p:nvCxnSpPr>
        <p:spPr>
          <a:xfrm>
            <a:off x="9372600" y="28956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01AB38-012F-CCBA-1203-18F1E237E8F1}"/>
              </a:ext>
            </a:extLst>
          </p:cNvPr>
          <p:cNvCxnSpPr>
            <a:stCxn id="5" idx="3"/>
            <a:endCxn id="5" idx="1"/>
          </p:cNvCxnSpPr>
          <p:nvPr/>
        </p:nvCxnSpPr>
        <p:spPr>
          <a:xfrm>
            <a:off x="9420225" y="3428999"/>
            <a:ext cx="742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771AED-FE46-9039-C099-E37911391035}"/>
              </a:ext>
            </a:extLst>
          </p:cNvPr>
          <p:cNvCxnSpPr/>
          <p:nvPr/>
        </p:nvCxnSpPr>
        <p:spPr>
          <a:xfrm>
            <a:off x="9448800" y="38862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C1B75B-D3FA-4288-08B6-B3089EC8DA1D}"/>
              </a:ext>
            </a:extLst>
          </p:cNvPr>
          <p:cNvCxnSpPr>
            <a:cxnSpLocks/>
          </p:cNvCxnSpPr>
          <p:nvPr/>
        </p:nvCxnSpPr>
        <p:spPr>
          <a:xfrm>
            <a:off x="9486900" y="4343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49B6E6-280E-F590-583E-F9D787D69667}"/>
              </a:ext>
            </a:extLst>
          </p:cNvPr>
          <p:cNvCxnSpPr>
            <a:cxnSpLocks/>
          </p:cNvCxnSpPr>
          <p:nvPr/>
        </p:nvCxnSpPr>
        <p:spPr>
          <a:xfrm>
            <a:off x="9486900" y="4876800"/>
            <a:ext cx="60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96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5338"/>
            <a:ext cx="8229600" cy="985971"/>
          </a:xfrm>
        </p:spPr>
        <p:txBody>
          <a:bodyPr/>
          <a:lstStyle/>
          <a:p>
            <a:r>
              <a:rPr lang="en-US" dirty="0">
                <a:solidFill>
                  <a:srgbClr val="7030A0"/>
                </a:solidFill>
              </a:rPr>
              <a:t>Different type of reflux</a:t>
            </a:r>
          </a:p>
        </p:txBody>
      </p:sp>
      <p:sp>
        <p:nvSpPr>
          <p:cNvPr id="4" name="Rounded Rectangle 3"/>
          <p:cNvSpPr/>
          <p:nvPr/>
        </p:nvSpPr>
        <p:spPr>
          <a:xfrm>
            <a:off x="3276600" y="1981200"/>
            <a:ext cx="914400" cy="3505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276600" y="24384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281289" y="29307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276600" y="34290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276600" y="4189412"/>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76600" y="46482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276600" y="5105400"/>
            <a:ext cx="914400" cy="158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438400" y="4419600"/>
            <a:ext cx="838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a:stCxn id="4" idx="0"/>
          </p:cNvCxnSpPr>
          <p:nvPr/>
        </p:nvCxnSpPr>
        <p:spPr>
          <a:xfrm rot="5400000" flipH="1" flipV="1">
            <a:off x="3505200" y="1752600"/>
            <a:ext cx="457200" cy="1588"/>
          </a:xfrm>
          <a:prstGeom prst="line">
            <a:avLst/>
          </a:prstGeom>
        </p:spPr>
        <p:style>
          <a:lnRef idx="1">
            <a:schemeClr val="dk1"/>
          </a:lnRef>
          <a:fillRef idx="0">
            <a:schemeClr val="dk1"/>
          </a:fillRef>
          <a:effectRef idx="0">
            <a:schemeClr val="dk1"/>
          </a:effectRef>
          <a:fontRef idx="minor">
            <a:schemeClr val="tx1"/>
          </a:fontRef>
        </p:style>
      </p:cxnSp>
      <p:sp>
        <p:nvSpPr>
          <p:cNvPr id="25" name="Oval 24"/>
          <p:cNvSpPr/>
          <p:nvPr/>
        </p:nvSpPr>
        <p:spPr>
          <a:xfrm>
            <a:off x="4343400" y="1295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3733800" y="1524000"/>
            <a:ext cx="609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Connector 28"/>
          <p:cNvCxnSpPr>
            <a:stCxn id="25" idx="6"/>
          </p:cNvCxnSpPr>
          <p:nvPr/>
        </p:nvCxnSpPr>
        <p:spPr>
          <a:xfrm>
            <a:off x="4800600" y="1524000"/>
            <a:ext cx="381000" cy="158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flipH="1" flipV="1">
            <a:off x="4343400" y="1295400"/>
            <a:ext cx="5334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a:off x="4991894" y="1713706"/>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4800600" y="1905000"/>
            <a:ext cx="1066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5" idx="2"/>
          </p:cNvCxnSpPr>
          <p:nvPr/>
        </p:nvCxnSpPr>
        <p:spPr>
          <a:xfrm rot="5400000">
            <a:off x="5219700" y="2324100"/>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724400" y="2436812"/>
            <a:ext cx="1143000" cy="1588"/>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flipH="1" flipV="1">
            <a:off x="4610100" y="2324100"/>
            <a:ext cx="228600" cy="1588"/>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10800000">
            <a:off x="4191000" y="2209800"/>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5562600" y="2438400"/>
            <a:ext cx="533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4191000" y="3276600"/>
            <a:ext cx="1219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9" name="Rounded Rectangle 48"/>
          <p:cNvSpPr/>
          <p:nvPr/>
        </p:nvSpPr>
        <p:spPr>
          <a:xfrm>
            <a:off x="5410200" y="2971800"/>
            <a:ext cx="609600" cy="1524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1" name="Straight Connector 50"/>
          <p:cNvCxnSpPr>
            <a:cxnSpLocks/>
            <a:stCxn id="49" idx="0"/>
          </p:cNvCxnSpPr>
          <p:nvPr/>
        </p:nvCxnSpPr>
        <p:spPr>
          <a:xfrm flipH="1" flipV="1">
            <a:off x="5714604" y="2779712"/>
            <a:ext cx="397" cy="1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4190603" y="2779712"/>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6" idx="0"/>
          </p:cNvCxnSpPr>
          <p:nvPr/>
        </p:nvCxnSpPr>
        <p:spPr>
          <a:xfrm rot="5400000">
            <a:off x="4686697" y="3390503"/>
            <a:ext cx="228600" cy="794"/>
          </a:xfrm>
          <a:prstGeom prst="line">
            <a:avLst/>
          </a:prstGeom>
        </p:spPr>
        <p:style>
          <a:lnRef idx="1">
            <a:schemeClr val="accent2"/>
          </a:lnRef>
          <a:fillRef idx="0">
            <a:schemeClr val="accent2"/>
          </a:fillRef>
          <a:effectRef idx="0">
            <a:schemeClr val="accent2"/>
          </a:effectRef>
          <a:fontRef idx="minor">
            <a:schemeClr val="tx1"/>
          </a:fontRef>
        </p:style>
      </p:cxnSp>
      <p:sp>
        <p:nvSpPr>
          <p:cNvPr id="56" name="Oval 55"/>
          <p:cNvSpPr/>
          <p:nvPr/>
        </p:nvSpPr>
        <p:spPr>
          <a:xfrm>
            <a:off x="4572000" y="35052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rot="5400000" flipH="1" flipV="1">
            <a:off x="4572000" y="3429000"/>
            <a:ext cx="5334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Connector 61"/>
          <p:cNvCxnSpPr>
            <a:stCxn id="56" idx="4"/>
          </p:cNvCxnSpPr>
          <p:nvPr/>
        </p:nvCxnSpPr>
        <p:spPr>
          <a:xfrm rot="5400000">
            <a:off x="4724400" y="4038600"/>
            <a:ext cx="152400"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p:nvPr/>
        </p:nvCxnSpPr>
        <p:spPr>
          <a:xfrm rot="10800000">
            <a:off x="4191000" y="4114800"/>
            <a:ext cx="6096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9" name="Shape 68"/>
          <p:cNvCxnSpPr>
            <a:stCxn id="49" idx="2"/>
          </p:cNvCxnSpPr>
          <p:nvPr/>
        </p:nvCxnSpPr>
        <p:spPr>
          <a:xfrm rot="16200000" flipH="1">
            <a:off x="5753100" y="4457700"/>
            <a:ext cx="304800" cy="38100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1" name="Straight Arrow Connector 70"/>
          <p:cNvCxnSpPr/>
          <p:nvPr/>
        </p:nvCxnSpPr>
        <p:spPr>
          <a:xfrm>
            <a:off x="4191000" y="3276600"/>
            <a:ext cx="457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2" name="Straight Arrow Connector 101"/>
          <p:cNvCxnSpPr/>
          <p:nvPr/>
        </p:nvCxnSpPr>
        <p:spPr>
          <a:xfrm rot="10800000">
            <a:off x="6019800" y="41910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4140669" y="2348458"/>
            <a:ext cx="1569725" cy="307777"/>
          </a:xfrm>
          <a:prstGeom prst="rect">
            <a:avLst/>
          </a:prstGeom>
          <a:noFill/>
          <a:ln>
            <a:noFill/>
          </a:ln>
        </p:spPr>
        <p:txBody>
          <a:bodyPr wrap="none" rtlCol="0">
            <a:spAutoFit/>
          </a:bodyPr>
          <a:lstStyle/>
          <a:p>
            <a:r>
              <a:rPr lang="en-US" sz="1400" dirty="0"/>
              <a:t>TOP TRAY REFLUX</a:t>
            </a:r>
          </a:p>
        </p:txBody>
      </p:sp>
      <p:sp>
        <p:nvSpPr>
          <p:cNvPr id="104" name="TextBox 103"/>
          <p:cNvSpPr txBox="1"/>
          <p:nvPr/>
        </p:nvSpPr>
        <p:spPr>
          <a:xfrm>
            <a:off x="3640190" y="4212532"/>
            <a:ext cx="1773306" cy="307777"/>
          </a:xfrm>
          <a:prstGeom prst="rect">
            <a:avLst/>
          </a:prstGeom>
          <a:noFill/>
        </p:spPr>
        <p:txBody>
          <a:bodyPr wrap="none" rtlCol="0">
            <a:spAutoFit/>
          </a:bodyPr>
          <a:lstStyle/>
          <a:p>
            <a:r>
              <a:rPr lang="en-US" sz="1400" dirty="0"/>
              <a:t>PUMP BACK REFLUX</a:t>
            </a:r>
          </a:p>
        </p:txBody>
      </p:sp>
      <p:sp>
        <p:nvSpPr>
          <p:cNvPr id="105" name="TextBox 104"/>
          <p:cNvSpPr txBox="1"/>
          <p:nvPr/>
        </p:nvSpPr>
        <p:spPr>
          <a:xfrm>
            <a:off x="7543801" y="4951512"/>
            <a:ext cx="2050561" cy="307777"/>
          </a:xfrm>
          <a:prstGeom prst="rect">
            <a:avLst/>
          </a:prstGeom>
          <a:noFill/>
        </p:spPr>
        <p:txBody>
          <a:bodyPr wrap="none" rtlCol="0">
            <a:spAutoFit/>
          </a:bodyPr>
          <a:lstStyle/>
          <a:p>
            <a:r>
              <a:rPr lang="en-US" sz="1400" dirty="0"/>
              <a:t>PUMP AROUND REFLUX</a:t>
            </a:r>
          </a:p>
        </p:txBody>
      </p:sp>
      <p:sp>
        <p:nvSpPr>
          <p:cNvPr id="50" name="Slide Number Placeholder 49"/>
          <p:cNvSpPr>
            <a:spLocks noGrp="1"/>
          </p:cNvSpPr>
          <p:nvPr>
            <p:ph type="sldNum" sz="quarter" idx="12"/>
          </p:nvPr>
        </p:nvSpPr>
        <p:spPr/>
        <p:txBody>
          <a:bodyPr/>
          <a:lstStyle/>
          <a:p>
            <a:fld id="{B6F15528-21DE-4FAA-801E-634DDDAF4B2B}" type="slidenum">
              <a:rPr lang="en-US" smtClean="0"/>
              <a:pPr/>
              <a:t>17</a:t>
            </a:fld>
            <a:endParaRPr lang="en-US"/>
          </a:p>
        </p:txBody>
      </p:sp>
      <p:sp>
        <p:nvSpPr>
          <p:cNvPr id="3" name="TextBox 2"/>
          <p:cNvSpPr txBox="1"/>
          <p:nvPr/>
        </p:nvSpPr>
        <p:spPr>
          <a:xfrm>
            <a:off x="1790699" y="5617297"/>
            <a:ext cx="8839200" cy="1200329"/>
          </a:xfrm>
          <a:prstGeom prst="rect">
            <a:avLst/>
          </a:prstGeom>
          <a:noFill/>
        </p:spPr>
        <p:txBody>
          <a:bodyPr wrap="square" rtlCol="0">
            <a:spAutoFit/>
          </a:bodyPr>
          <a:lstStyle/>
          <a:p>
            <a:r>
              <a:rPr lang="en-US" dirty="0">
                <a:solidFill>
                  <a:schemeClr val="tx2">
                    <a:lumMod val="60000"/>
                    <a:lumOff val="40000"/>
                  </a:schemeClr>
                </a:solidFill>
              </a:rPr>
              <a:t>The pump back reflux is adopted to reduce the  liquid load in the top section hence avoid the inverted cone shape column.</a:t>
            </a:r>
          </a:p>
          <a:p>
            <a:r>
              <a:rPr lang="en-US" dirty="0">
                <a:solidFill>
                  <a:schemeClr val="accent2">
                    <a:lumMod val="75000"/>
                  </a:schemeClr>
                </a:solidFill>
              </a:rPr>
              <a:t>The purpose of pump around reflux is to cool and partially condense the up flowing vapors. It also supplies the liquid in the dry tray below the side withdrawal trays.</a:t>
            </a:r>
          </a:p>
        </p:txBody>
      </p:sp>
      <p:pic>
        <p:nvPicPr>
          <p:cNvPr id="1026" name="Picture 2">
            <a:extLst>
              <a:ext uri="{FF2B5EF4-FFF2-40B4-BE49-F238E27FC236}">
                <a16:creationId xmlns:a16="http://schemas.microsoft.com/office/drawing/2014/main" id="{BFDEA8BA-6546-4576-8C86-AEBF1892B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1531495"/>
            <a:ext cx="35718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532A-58A7-45E2-BEC7-BC5E1AA766DA}"/>
              </a:ext>
            </a:extLst>
          </p:cNvPr>
          <p:cNvSpPr>
            <a:spLocks noGrp="1"/>
          </p:cNvSpPr>
          <p:nvPr>
            <p:ph type="title"/>
          </p:nvPr>
        </p:nvSpPr>
        <p:spPr>
          <a:xfrm>
            <a:off x="1981200" y="274638"/>
            <a:ext cx="8229600" cy="944562"/>
          </a:xfrm>
        </p:spPr>
        <p:txBody>
          <a:bodyPr>
            <a:normAutofit/>
          </a:bodyPr>
          <a:lstStyle/>
          <a:p>
            <a:r>
              <a:rPr lang="en-US" sz="3800" dirty="0">
                <a:solidFill>
                  <a:srgbClr val="7030A0"/>
                </a:solidFill>
              </a:rPr>
              <a:t>Pump around and pump back reflux</a:t>
            </a:r>
          </a:p>
        </p:txBody>
      </p:sp>
      <p:sp>
        <p:nvSpPr>
          <p:cNvPr id="4" name="Slide Number Placeholder 3">
            <a:extLst>
              <a:ext uri="{FF2B5EF4-FFF2-40B4-BE49-F238E27FC236}">
                <a16:creationId xmlns:a16="http://schemas.microsoft.com/office/drawing/2014/main" id="{63E45F64-02E6-4AA6-9932-BD7039AD07B1}"/>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6" name="Content Placeholder 5">
            <a:extLst>
              <a:ext uri="{FF2B5EF4-FFF2-40B4-BE49-F238E27FC236}">
                <a16:creationId xmlns:a16="http://schemas.microsoft.com/office/drawing/2014/main" id="{61309948-E328-468F-BED5-EA0B443D5EFD}"/>
              </a:ext>
            </a:extLst>
          </p:cNvPr>
          <p:cNvSpPr txBox="1">
            <a:spLocks noGrp="1"/>
          </p:cNvSpPr>
          <p:nvPr>
            <p:ph idx="1"/>
          </p:nvPr>
        </p:nvSpPr>
        <p:spPr>
          <a:xfrm>
            <a:off x="1524000" y="1600201"/>
            <a:ext cx="9144000" cy="2881879"/>
          </a:xfrm>
          <a:prstGeom prst="rect">
            <a:avLst/>
          </a:prstGeom>
          <a:noFill/>
        </p:spPr>
        <p:txBody>
          <a:bodyPr wrap="square">
            <a:spAutoFit/>
          </a:bodyPr>
          <a:lstStyle/>
          <a:p>
            <a:pPr algn="just"/>
            <a:r>
              <a:rPr lang="en-US" sz="2400" dirty="0"/>
              <a:t>The purpose of pump around is to remove hot liquid from the tower and pumps it to a cooler. The cool liquid is then re-introduced at higher level in the tower. A pump around help controls temperature of the internal reflux. Also, it condenses more vapor coming from bottom.</a:t>
            </a:r>
          </a:p>
          <a:p>
            <a:pPr algn="just"/>
            <a:r>
              <a:rPr lang="en-US" sz="2400" dirty="0"/>
              <a:t>The purpose of pump back reflux is to reduce the liquid load at the upper plates. It also helps in temperature control in the distillation tower</a:t>
            </a:r>
          </a:p>
        </p:txBody>
      </p:sp>
    </p:spTree>
    <p:extLst>
      <p:ext uri="{BB962C8B-B14F-4D97-AF65-F5344CB8AC3E}">
        <p14:creationId xmlns:p14="http://schemas.microsoft.com/office/powerpoint/2010/main" val="314107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Crude distillation and subsequent processes</a:t>
            </a:r>
          </a:p>
        </p:txBody>
      </p:sp>
      <p:pic>
        <p:nvPicPr>
          <p:cNvPr id="3074" name="Picture 2"/>
          <p:cNvPicPr>
            <a:picLocks noGrp="1" noChangeAspect="1" noChangeArrowheads="1"/>
          </p:cNvPicPr>
          <p:nvPr>
            <p:ph idx="1"/>
          </p:nvPr>
        </p:nvPicPr>
        <p:blipFill>
          <a:blip r:embed="rId2"/>
          <a:srcRect/>
          <a:stretch>
            <a:fillRect/>
          </a:stretch>
        </p:blipFill>
        <p:spPr bwMode="auto">
          <a:xfrm>
            <a:off x="1981201" y="1676401"/>
            <a:ext cx="8208127" cy="462391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4999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378"/>
            <a:ext cx="8229600" cy="1143000"/>
          </a:xfrm>
        </p:spPr>
        <p:txBody>
          <a:bodyPr/>
          <a:lstStyle/>
          <a:p>
            <a:r>
              <a:rPr lang="en-US" dirty="0">
                <a:solidFill>
                  <a:srgbClr val="00B0F0"/>
                </a:solidFill>
              </a:rPr>
              <a:t>Typical yield</a:t>
            </a:r>
          </a:p>
        </p:txBody>
      </p:sp>
      <p:graphicFrame>
        <p:nvGraphicFramePr>
          <p:cNvPr id="4" name="Content Placeholder 3"/>
          <p:cNvGraphicFramePr>
            <a:graphicFrameLocks/>
          </p:cNvGraphicFramePr>
          <p:nvPr/>
        </p:nvGraphicFramePr>
        <p:xfrm>
          <a:off x="1981200" y="1417638"/>
          <a:ext cx="8305800" cy="4068762"/>
        </p:xfrm>
        <a:graphic>
          <a:graphicData uri="http://schemas.openxmlformats.org/drawingml/2006/table">
            <a:tbl>
              <a:tblPr firstRow="1" bandRow="1">
                <a:tableStyleId>{9D7B26C5-4107-4FEC-AEDC-1716B250A1EF}</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942397">
                <a:tc>
                  <a:txBody>
                    <a:bodyPr/>
                    <a:lstStyle/>
                    <a:p>
                      <a:r>
                        <a:rPr lang="en-US" dirty="0" err="1"/>
                        <a:t>S.No</a:t>
                      </a:r>
                      <a:r>
                        <a:rPr lang="en-US" dirty="0"/>
                        <a:t>.</a:t>
                      </a:r>
                    </a:p>
                  </a:txBody>
                  <a:tcPr/>
                </a:tc>
                <a:tc>
                  <a:txBody>
                    <a:bodyPr/>
                    <a:lstStyle/>
                    <a:p>
                      <a:r>
                        <a:rPr lang="en-US" dirty="0"/>
                        <a:t>Composition(%)</a:t>
                      </a:r>
                    </a:p>
                  </a:txBody>
                  <a:tcPr/>
                </a:tc>
                <a:tc>
                  <a:txBody>
                    <a:bodyPr/>
                    <a:lstStyle/>
                    <a:p>
                      <a:r>
                        <a:rPr lang="en-US" dirty="0"/>
                        <a:t>Products</a:t>
                      </a:r>
                    </a:p>
                  </a:txBody>
                  <a:tcPr/>
                </a:tc>
                <a:tc>
                  <a:txBody>
                    <a:bodyPr/>
                    <a:lstStyle/>
                    <a:p>
                      <a:r>
                        <a:rPr lang="en-US" dirty="0"/>
                        <a:t>No of</a:t>
                      </a:r>
                      <a:r>
                        <a:rPr lang="en-US" baseline="0" dirty="0"/>
                        <a:t> carbon atom with </a:t>
                      </a:r>
                      <a:r>
                        <a:rPr lang="en-US" dirty="0"/>
                        <a:t>Average value </a:t>
                      </a:r>
                    </a:p>
                  </a:txBody>
                  <a:tcPr/>
                </a:tc>
                <a:extLst>
                  <a:ext uri="{0D108BD9-81ED-4DB2-BD59-A6C34878D82A}">
                    <a16:rowId xmlns:a16="http://schemas.microsoft.com/office/drawing/2014/main" val="10000"/>
                  </a:ext>
                </a:extLst>
              </a:tr>
              <a:tr h="545992">
                <a:tc>
                  <a:txBody>
                    <a:bodyPr/>
                    <a:lstStyle/>
                    <a:p>
                      <a:r>
                        <a:rPr lang="en-US" dirty="0"/>
                        <a:t>1</a:t>
                      </a:r>
                    </a:p>
                  </a:txBody>
                  <a:tcPr/>
                </a:tc>
                <a:tc>
                  <a:txBody>
                    <a:bodyPr/>
                    <a:lstStyle/>
                    <a:p>
                      <a:r>
                        <a:rPr lang="en-US" dirty="0"/>
                        <a:t>25</a:t>
                      </a:r>
                    </a:p>
                  </a:txBody>
                  <a:tcPr/>
                </a:tc>
                <a:tc>
                  <a:txBody>
                    <a:bodyPr/>
                    <a:lstStyle/>
                    <a:p>
                      <a:r>
                        <a:rPr lang="en-US" dirty="0"/>
                        <a:t>Gasoline</a:t>
                      </a:r>
                    </a:p>
                  </a:txBody>
                  <a:tcPr/>
                </a:tc>
                <a:tc>
                  <a:txBody>
                    <a:bodyPr/>
                    <a:lstStyle/>
                    <a:p>
                      <a:r>
                        <a:rPr lang="en-US" dirty="0"/>
                        <a:t>C</a:t>
                      </a:r>
                      <a:r>
                        <a:rPr lang="en-US" sz="900" dirty="0"/>
                        <a:t>6-</a:t>
                      </a:r>
                      <a:r>
                        <a:rPr lang="en-US" dirty="0"/>
                        <a:t>C</a:t>
                      </a:r>
                      <a:r>
                        <a:rPr lang="en-US" sz="1000" dirty="0"/>
                        <a:t>12</a:t>
                      </a:r>
                      <a:r>
                        <a:rPr lang="en-US" dirty="0"/>
                        <a:t>(C</a:t>
                      </a:r>
                      <a:r>
                        <a:rPr lang="en-US" sz="1000" dirty="0"/>
                        <a:t>8</a:t>
                      </a:r>
                      <a:r>
                        <a:rPr lang="en-US" dirty="0"/>
                        <a:t>)</a:t>
                      </a:r>
                    </a:p>
                  </a:txBody>
                  <a:tcPr/>
                </a:tc>
                <a:extLst>
                  <a:ext uri="{0D108BD9-81ED-4DB2-BD59-A6C34878D82A}">
                    <a16:rowId xmlns:a16="http://schemas.microsoft.com/office/drawing/2014/main" val="10001"/>
                  </a:ext>
                </a:extLst>
              </a:tr>
              <a:tr h="545992">
                <a:tc>
                  <a:txBody>
                    <a:bodyPr/>
                    <a:lstStyle/>
                    <a:p>
                      <a:r>
                        <a:rPr lang="en-US" dirty="0"/>
                        <a:t>2</a:t>
                      </a:r>
                    </a:p>
                  </a:txBody>
                  <a:tcPr/>
                </a:tc>
                <a:tc>
                  <a:txBody>
                    <a:bodyPr/>
                    <a:lstStyle/>
                    <a:p>
                      <a:r>
                        <a:rPr lang="en-US" dirty="0"/>
                        <a:t>45-60</a:t>
                      </a:r>
                    </a:p>
                  </a:txBody>
                  <a:tcPr/>
                </a:tc>
                <a:tc>
                  <a:txBody>
                    <a:bodyPr/>
                    <a:lstStyle/>
                    <a:p>
                      <a:r>
                        <a:rPr lang="en-US" dirty="0"/>
                        <a:t>Diesel &amp;</a:t>
                      </a:r>
                      <a:r>
                        <a:rPr lang="en-US" baseline="0" dirty="0"/>
                        <a:t> Kerosene</a:t>
                      </a:r>
                      <a:endParaRPr lang="en-US" dirty="0"/>
                    </a:p>
                  </a:txBody>
                  <a:tcPr/>
                </a:tc>
                <a:tc>
                  <a:txBody>
                    <a:bodyPr/>
                    <a:lstStyle/>
                    <a:p>
                      <a:r>
                        <a:rPr lang="en-US" dirty="0"/>
                        <a:t>C</a:t>
                      </a:r>
                      <a:r>
                        <a:rPr lang="en-US" baseline="-25000" dirty="0"/>
                        <a:t>12</a:t>
                      </a:r>
                      <a:r>
                        <a:rPr lang="en-US" dirty="0"/>
                        <a:t>-C</a:t>
                      </a:r>
                      <a:r>
                        <a:rPr lang="en-US" sz="1000" dirty="0"/>
                        <a:t>22</a:t>
                      </a:r>
                      <a:r>
                        <a:rPr lang="en-US" dirty="0"/>
                        <a:t> (C</a:t>
                      </a:r>
                      <a:r>
                        <a:rPr lang="en-US" sz="1000" dirty="0"/>
                        <a:t>14</a:t>
                      </a:r>
                      <a:r>
                        <a:rPr lang="en-US" dirty="0"/>
                        <a:t>)</a:t>
                      </a:r>
                    </a:p>
                  </a:txBody>
                  <a:tcPr/>
                </a:tc>
                <a:extLst>
                  <a:ext uri="{0D108BD9-81ED-4DB2-BD59-A6C34878D82A}">
                    <a16:rowId xmlns:a16="http://schemas.microsoft.com/office/drawing/2014/main" val="10002"/>
                  </a:ext>
                </a:extLst>
              </a:tr>
              <a:tr h="545992">
                <a:tc>
                  <a:txBody>
                    <a:bodyPr/>
                    <a:lstStyle/>
                    <a:p>
                      <a:r>
                        <a:rPr lang="en-US" dirty="0"/>
                        <a:t>3</a:t>
                      </a:r>
                    </a:p>
                  </a:txBody>
                  <a:tcPr/>
                </a:tc>
                <a:tc>
                  <a:txBody>
                    <a:bodyPr/>
                    <a:lstStyle/>
                    <a:p>
                      <a:r>
                        <a:rPr lang="en-US" dirty="0"/>
                        <a:t>15-20</a:t>
                      </a:r>
                    </a:p>
                  </a:txBody>
                  <a:tcPr/>
                </a:tc>
                <a:tc>
                  <a:txBody>
                    <a:bodyPr/>
                    <a:lstStyle/>
                    <a:p>
                      <a:r>
                        <a:rPr lang="en-US" dirty="0"/>
                        <a:t>Naphtha</a:t>
                      </a:r>
                    </a:p>
                  </a:txBody>
                  <a:tcPr/>
                </a:tc>
                <a:tc>
                  <a:txBody>
                    <a:bodyPr/>
                    <a:lstStyle/>
                    <a:p>
                      <a:r>
                        <a:rPr lang="en-US" dirty="0"/>
                        <a:t>C</a:t>
                      </a:r>
                      <a:r>
                        <a:rPr lang="en-US" sz="1000" dirty="0"/>
                        <a:t>8</a:t>
                      </a:r>
                      <a:r>
                        <a:rPr lang="en-US" dirty="0"/>
                        <a:t>-C</a:t>
                      </a:r>
                      <a:r>
                        <a:rPr lang="en-US" sz="1000" dirty="0"/>
                        <a:t>30</a:t>
                      </a:r>
                      <a:r>
                        <a:rPr lang="en-US" dirty="0"/>
                        <a:t>(C</a:t>
                      </a:r>
                      <a:r>
                        <a:rPr lang="en-US" sz="1000" dirty="0"/>
                        <a:t>18</a:t>
                      </a:r>
                      <a:r>
                        <a:rPr lang="en-US" dirty="0"/>
                        <a:t>)</a:t>
                      </a:r>
                    </a:p>
                  </a:txBody>
                  <a:tcPr/>
                </a:tc>
                <a:extLst>
                  <a:ext uri="{0D108BD9-81ED-4DB2-BD59-A6C34878D82A}">
                    <a16:rowId xmlns:a16="http://schemas.microsoft.com/office/drawing/2014/main" val="10003"/>
                  </a:ext>
                </a:extLst>
              </a:tr>
              <a:tr h="942397">
                <a:tc>
                  <a:txBody>
                    <a:bodyPr/>
                    <a:lstStyle/>
                    <a:p>
                      <a:r>
                        <a:rPr lang="en-US" dirty="0"/>
                        <a:t>4</a:t>
                      </a:r>
                    </a:p>
                  </a:txBody>
                  <a:tcPr/>
                </a:tc>
                <a:tc>
                  <a:txBody>
                    <a:bodyPr/>
                    <a:lstStyle/>
                    <a:p>
                      <a:r>
                        <a:rPr lang="en-US" dirty="0"/>
                        <a:t>8-10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Fuel Oil</a:t>
                      </a:r>
                    </a:p>
                    <a:p>
                      <a:endParaRPr lang="en-US" dirty="0"/>
                    </a:p>
                  </a:txBody>
                  <a:tcPr/>
                </a:tc>
                <a:tc>
                  <a:txBody>
                    <a:bodyPr/>
                    <a:lstStyle/>
                    <a:p>
                      <a:r>
                        <a:rPr lang="en-US" dirty="0"/>
                        <a:t>C</a:t>
                      </a:r>
                      <a:r>
                        <a:rPr lang="en-US" sz="1000" dirty="0"/>
                        <a:t>30</a:t>
                      </a:r>
                      <a:r>
                        <a:rPr lang="en-US" dirty="0"/>
                        <a:t> –C</a:t>
                      </a:r>
                      <a:r>
                        <a:rPr lang="en-US" sz="1000" dirty="0"/>
                        <a:t>80</a:t>
                      </a:r>
                      <a:r>
                        <a:rPr lang="en-US" dirty="0"/>
                        <a:t> (C</a:t>
                      </a:r>
                      <a:r>
                        <a:rPr lang="en-US" sz="1000" dirty="0"/>
                        <a:t>40</a:t>
                      </a:r>
                      <a:r>
                        <a:rPr lang="en-US" dirty="0"/>
                        <a:t>)</a:t>
                      </a:r>
                    </a:p>
                  </a:txBody>
                  <a:tcPr/>
                </a:tc>
                <a:extLst>
                  <a:ext uri="{0D108BD9-81ED-4DB2-BD59-A6C34878D82A}">
                    <a16:rowId xmlns:a16="http://schemas.microsoft.com/office/drawing/2014/main" val="10004"/>
                  </a:ext>
                </a:extLst>
              </a:tr>
              <a:tr h="545992">
                <a:tc>
                  <a:txBody>
                    <a:bodyPr/>
                    <a:lstStyle/>
                    <a:p>
                      <a:r>
                        <a:rPr lang="en-US" dirty="0"/>
                        <a:t>5</a:t>
                      </a:r>
                    </a:p>
                  </a:txBody>
                  <a:tcPr/>
                </a:tc>
                <a:tc>
                  <a:txBody>
                    <a:bodyPr/>
                    <a:lstStyle/>
                    <a:p>
                      <a:r>
                        <a:rPr lang="en-US" dirty="0"/>
                        <a:t>2-5</a:t>
                      </a:r>
                    </a:p>
                  </a:txBody>
                  <a:tcPr/>
                </a:tc>
                <a:tc>
                  <a:txBody>
                    <a:bodyPr/>
                    <a:lstStyle/>
                    <a:p>
                      <a:r>
                        <a:rPr lang="en-US" dirty="0"/>
                        <a:t>Asphalt</a:t>
                      </a:r>
                    </a:p>
                  </a:txBody>
                  <a:tcPr/>
                </a:tc>
                <a:tc>
                  <a:txBody>
                    <a:bodyPr/>
                    <a:lstStyle/>
                    <a:p>
                      <a:r>
                        <a:rPr lang="en-US" dirty="0"/>
                        <a:t>C</a:t>
                      </a:r>
                      <a:r>
                        <a:rPr lang="en-US" sz="1000" dirty="0"/>
                        <a:t>50</a:t>
                      </a:r>
                      <a:r>
                        <a:rPr lang="en-US" dirty="0"/>
                        <a:t>-C</a:t>
                      </a:r>
                      <a:r>
                        <a:rPr lang="en-US" sz="1000" dirty="0"/>
                        <a:t>100</a:t>
                      </a:r>
                      <a:r>
                        <a:rPr lang="en-US" dirty="0"/>
                        <a:t> (C</a:t>
                      </a:r>
                      <a:r>
                        <a:rPr lang="en-US" sz="1000" dirty="0"/>
                        <a:t>60</a:t>
                      </a:r>
                      <a:r>
                        <a:rPr lang="en-US" dirty="0"/>
                        <a:t>)</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144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CRUDE COMPONENTS</a:t>
            </a:r>
          </a:p>
        </p:txBody>
      </p:sp>
      <p:pic>
        <p:nvPicPr>
          <p:cNvPr id="4" name="Picture 6"/>
          <p:cNvPicPr>
            <a:picLocks noGrp="1" noChangeAspect="1" noChangeArrowheads="1"/>
          </p:cNvPicPr>
          <p:nvPr>
            <p:ph idx="1"/>
          </p:nvPr>
        </p:nvPicPr>
        <p:blipFill>
          <a:blip r:embed="rId2"/>
          <a:srcRect/>
          <a:stretch>
            <a:fillRect/>
          </a:stretch>
        </p:blipFill>
        <p:spPr bwMode="auto">
          <a:xfrm>
            <a:off x="1905000" y="1905000"/>
            <a:ext cx="8316736" cy="3124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17344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85800"/>
          </a:xfrm>
        </p:spPr>
        <p:txBody>
          <a:bodyPr>
            <a:normAutofit fontScale="90000"/>
          </a:bodyPr>
          <a:lstStyle/>
          <a:p>
            <a:endParaRPr lang="en-US" dirty="0"/>
          </a:p>
        </p:txBody>
      </p:sp>
      <p:sp>
        <p:nvSpPr>
          <p:cNvPr id="3" name="Content Placeholder 2"/>
          <p:cNvSpPr>
            <a:spLocks noGrp="1"/>
          </p:cNvSpPr>
          <p:nvPr>
            <p:ph idx="1"/>
          </p:nvPr>
        </p:nvSpPr>
        <p:spPr>
          <a:xfrm>
            <a:off x="1828800" y="914400"/>
            <a:ext cx="8610600" cy="5715000"/>
          </a:xfrm>
        </p:spPr>
        <p:txBody>
          <a:bodyPr>
            <a:noAutofit/>
          </a:bodyPr>
          <a:lstStyle/>
          <a:p>
            <a:r>
              <a:rPr lang="en-US" sz="1800" dirty="0" err="1"/>
              <a:t>Paraffins</a:t>
            </a:r>
            <a:endParaRPr lang="en-US" sz="1800" dirty="0"/>
          </a:p>
          <a:p>
            <a:r>
              <a:rPr lang="en-US" sz="1800" dirty="0"/>
              <a:t>Olefins</a:t>
            </a:r>
          </a:p>
          <a:p>
            <a:r>
              <a:rPr lang="en-US" sz="1800" dirty="0"/>
              <a:t>Naphthenes (cycloalkanes)</a:t>
            </a:r>
          </a:p>
          <a:p>
            <a:r>
              <a:rPr lang="en-US" sz="1800" dirty="0"/>
              <a:t>Aromatics</a:t>
            </a:r>
          </a:p>
          <a:p>
            <a:r>
              <a:rPr lang="en-US" sz="1800" dirty="0" err="1"/>
              <a:t>Sulphur</a:t>
            </a:r>
            <a:r>
              <a:rPr lang="en-US" sz="1800" dirty="0"/>
              <a:t> Compounds</a:t>
            </a:r>
          </a:p>
          <a:p>
            <a:endParaRPr lang="en-US" sz="1800" dirty="0"/>
          </a:p>
          <a:p>
            <a:endParaRPr lang="en-US" sz="1800" dirty="0"/>
          </a:p>
          <a:p>
            <a:endParaRPr lang="en-US" sz="1800" dirty="0"/>
          </a:p>
          <a:p>
            <a:r>
              <a:rPr lang="en-US" sz="1800" dirty="0"/>
              <a:t>Oxygen Compounds</a:t>
            </a:r>
          </a:p>
          <a:p>
            <a:endParaRPr lang="en-US" sz="1800" dirty="0"/>
          </a:p>
          <a:p>
            <a:endParaRPr lang="en-US" sz="1800" dirty="0"/>
          </a:p>
          <a:p>
            <a:endParaRPr lang="en-US" sz="1800" dirty="0"/>
          </a:p>
          <a:p>
            <a:r>
              <a:rPr lang="en-US" sz="1800" dirty="0"/>
              <a:t>Nitrogen Compounds</a:t>
            </a:r>
          </a:p>
          <a:p>
            <a:endParaRPr lang="en-US" sz="1800" dirty="0"/>
          </a:p>
          <a:p>
            <a:endParaRPr lang="en-US" sz="1800" dirty="0"/>
          </a:p>
          <a:p>
            <a:endParaRPr lang="en-US" sz="1800" dirty="0"/>
          </a:p>
          <a:p>
            <a:r>
              <a:rPr lang="en-US" sz="1800" dirty="0" err="1"/>
              <a:t>Asphaltenes</a:t>
            </a:r>
            <a:r>
              <a:rPr lang="en-US" sz="1800" dirty="0"/>
              <a:t> and Resins</a:t>
            </a:r>
          </a:p>
          <a:p>
            <a:r>
              <a:rPr lang="en-US" sz="1800" dirty="0"/>
              <a:t>Metallic Compounds</a:t>
            </a:r>
            <a:br>
              <a:rPr lang="en-US" sz="1800" dirty="0"/>
            </a:br>
            <a:br>
              <a:rPr lang="en-US" sz="1800" dirty="0"/>
            </a:br>
            <a:br>
              <a:rPr lang="en-US" sz="1800" dirty="0"/>
            </a:br>
            <a:br>
              <a:rPr lang="en-US" sz="1800" dirty="0"/>
            </a:br>
            <a:br>
              <a:rPr lang="en-US" sz="1800" dirty="0"/>
            </a:br>
            <a:br>
              <a:rPr lang="en-US" sz="1800" dirty="0"/>
            </a:br>
            <a:endParaRPr lang="en-US" sz="1800" dirty="0"/>
          </a:p>
        </p:txBody>
      </p:sp>
      <p:pic>
        <p:nvPicPr>
          <p:cNvPr id="5122" name="Picture 2"/>
          <p:cNvPicPr>
            <a:picLocks noChangeAspect="1" noChangeArrowheads="1"/>
          </p:cNvPicPr>
          <p:nvPr/>
        </p:nvPicPr>
        <p:blipFill>
          <a:blip r:embed="rId2"/>
          <a:srcRect/>
          <a:stretch>
            <a:fillRect/>
          </a:stretch>
        </p:blipFill>
        <p:spPr bwMode="auto">
          <a:xfrm>
            <a:off x="2133600" y="2590800"/>
            <a:ext cx="4171950" cy="9525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2133601" y="3962400"/>
            <a:ext cx="4429125" cy="8001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2133601" y="5257801"/>
            <a:ext cx="3114675" cy="84772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430920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Products Composition</a:t>
            </a:r>
          </a:p>
        </p:txBody>
      </p:sp>
      <p:pic>
        <p:nvPicPr>
          <p:cNvPr id="6146" name="Picture 2"/>
          <p:cNvPicPr>
            <a:picLocks noChangeAspect="1" noChangeArrowheads="1"/>
          </p:cNvPicPr>
          <p:nvPr/>
        </p:nvPicPr>
        <p:blipFill>
          <a:blip r:embed="rId2"/>
          <a:srcRect/>
          <a:stretch>
            <a:fillRect/>
          </a:stretch>
        </p:blipFill>
        <p:spPr bwMode="auto">
          <a:xfrm>
            <a:off x="2362200" y="1219201"/>
            <a:ext cx="7315200" cy="542856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3" name="Date Placeholder 2">
            <a:extLst>
              <a:ext uri="{FF2B5EF4-FFF2-40B4-BE49-F238E27FC236}">
                <a16:creationId xmlns:a16="http://schemas.microsoft.com/office/drawing/2014/main" id="{A79D5C7A-4C7C-4BB6-9779-06362616309C}"/>
              </a:ext>
            </a:extLst>
          </p:cNvPr>
          <p:cNvSpPr>
            <a:spLocks noGrp="1"/>
          </p:cNvSpPr>
          <p:nvPr>
            <p:ph type="dt" sz="half" idx="10"/>
          </p:nvPr>
        </p:nvSpPr>
        <p:spPr>
          <a:xfrm>
            <a:off x="1676400" y="6465199"/>
            <a:ext cx="2133600" cy="365125"/>
          </a:xfrm>
        </p:spPr>
        <p:txBody>
          <a:bodyPr/>
          <a:lstStyle/>
          <a:p>
            <a:r>
              <a:rPr lang="en-US" dirty="0"/>
              <a:t>8/12/2021</a:t>
            </a:r>
          </a:p>
        </p:txBody>
      </p:sp>
    </p:spTree>
    <p:extLst>
      <p:ext uri="{BB962C8B-B14F-4D97-AF65-F5344CB8AC3E}">
        <p14:creationId xmlns:p14="http://schemas.microsoft.com/office/powerpoint/2010/main" val="3474657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2864"/>
            <a:ext cx="8229600" cy="719137"/>
          </a:xfrm>
        </p:spPr>
        <p:txBody>
          <a:bodyPr>
            <a:normAutofit/>
          </a:bodyPr>
          <a:lstStyle/>
          <a:p>
            <a:r>
              <a:rPr lang="en-US" b="1" dirty="0"/>
              <a:t>ADU</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14364"/>
            <a:ext cx="9096376" cy="574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6">
            <a:extLst>
              <a:ext uri="{FF2B5EF4-FFF2-40B4-BE49-F238E27FC236}">
                <a16:creationId xmlns:a16="http://schemas.microsoft.com/office/drawing/2014/main" id="{B56FDAA4-C6C9-457E-BAD9-1A937B3FB4BC}"/>
              </a:ext>
            </a:extLst>
          </p:cNvPr>
          <p:cNvSpPr txBox="1"/>
          <p:nvPr/>
        </p:nvSpPr>
        <p:spPr>
          <a:xfrm>
            <a:off x="5105400" y="4639355"/>
            <a:ext cx="1447800" cy="438582"/>
          </a:xfrm>
          <a:prstGeom prst="rect">
            <a:avLst/>
          </a:prstGeom>
          <a:noFill/>
        </p:spPr>
        <p:txBody>
          <a:bodyPr wrap="square">
            <a:spAutoFit/>
          </a:bodyPr>
          <a:lstStyle/>
          <a:p>
            <a:r>
              <a:rPr lang="en-US" sz="1050" dirty="0">
                <a:solidFill>
                  <a:srgbClr val="231F20"/>
                </a:solidFill>
                <a:latin typeface="Times-Roman"/>
              </a:rPr>
              <a:t>343-399</a:t>
            </a:r>
            <a:r>
              <a:rPr lang="en-US" sz="1050" dirty="0">
                <a:solidFill>
                  <a:srgbClr val="231F20"/>
                </a:solidFill>
                <a:latin typeface="Symbol" panose="05050102010706020507" pitchFamily="18" charset="2"/>
              </a:rPr>
              <a:t>°</a:t>
            </a:r>
            <a:r>
              <a:rPr lang="en-US" sz="1050" dirty="0">
                <a:solidFill>
                  <a:srgbClr val="231F20"/>
                </a:solidFill>
                <a:latin typeface="Times-Roman"/>
              </a:rPr>
              <a:t>C</a:t>
            </a:r>
            <a:r>
              <a:rPr lang="en-US" sz="1050" dirty="0"/>
              <a:t> </a:t>
            </a:r>
            <a:br>
              <a:rPr lang="en-US" sz="1200" dirty="0"/>
            </a:br>
            <a:endParaRPr lang="en-US" sz="1200" dirty="0"/>
          </a:p>
        </p:txBody>
      </p:sp>
      <p:sp>
        <p:nvSpPr>
          <p:cNvPr id="6" name="TextBox 5">
            <a:extLst>
              <a:ext uri="{FF2B5EF4-FFF2-40B4-BE49-F238E27FC236}">
                <a16:creationId xmlns:a16="http://schemas.microsoft.com/office/drawing/2014/main" id="{44E43D03-7208-4ACF-9059-556C1C163CDC}"/>
              </a:ext>
            </a:extLst>
          </p:cNvPr>
          <p:cNvSpPr txBox="1"/>
          <p:nvPr/>
        </p:nvSpPr>
        <p:spPr>
          <a:xfrm>
            <a:off x="9525000" y="1757215"/>
            <a:ext cx="429926" cy="230832"/>
          </a:xfrm>
          <a:prstGeom prst="rect">
            <a:avLst/>
          </a:prstGeom>
          <a:noFill/>
        </p:spPr>
        <p:txBody>
          <a:bodyPr wrap="none" rtlCol="0">
            <a:spAutoFit/>
          </a:bodyPr>
          <a:lstStyle/>
          <a:p>
            <a:r>
              <a:rPr lang="en-US" sz="900" dirty="0"/>
              <a:t>LPG/</a:t>
            </a:r>
            <a:endParaRPr lang="en-US" sz="1600" dirty="0"/>
          </a:p>
        </p:txBody>
      </p:sp>
      <p:sp>
        <p:nvSpPr>
          <p:cNvPr id="10" name="TextBox 9">
            <a:extLst>
              <a:ext uri="{FF2B5EF4-FFF2-40B4-BE49-F238E27FC236}">
                <a16:creationId xmlns:a16="http://schemas.microsoft.com/office/drawing/2014/main" id="{FFB91E77-AD05-433C-A554-0DED1BBDC2CB}"/>
              </a:ext>
            </a:extLst>
          </p:cNvPr>
          <p:cNvSpPr txBox="1"/>
          <p:nvPr/>
        </p:nvSpPr>
        <p:spPr>
          <a:xfrm>
            <a:off x="6858000" y="5316380"/>
            <a:ext cx="4572000" cy="246221"/>
          </a:xfrm>
          <a:prstGeom prst="rect">
            <a:avLst/>
          </a:prstGeom>
          <a:noFill/>
        </p:spPr>
        <p:txBody>
          <a:bodyPr wrap="square">
            <a:spAutoFit/>
          </a:bodyPr>
          <a:lstStyle/>
          <a:p>
            <a:r>
              <a:rPr lang="en-US" sz="1000" dirty="0"/>
              <a:t>50 </a:t>
            </a:r>
            <a:r>
              <a:rPr lang="en-US" sz="1000" dirty="0" err="1"/>
              <a:t>psig</a:t>
            </a:r>
            <a:endParaRPr lang="en-US" sz="1000" dirty="0"/>
          </a:p>
        </p:txBody>
      </p:sp>
    </p:spTree>
    <p:extLst>
      <p:ext uri="{BB962C8B-B14F-4D97-AF65-F5344CB8AC3E}">
        <p14:creationId xmlns:p14="http://schemas.microsoft.com/office/powerpoint/2010/main" val="417957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C22E-A90D-4735-ACAE-9EF34C25BF16}"/>
              </a:ext>
            </a:extLst>
          </p:cNvPr>
          <p:cNvSpPr>
            <a:spLocks noGrp="1"/>
          </p:cNvSpPr>
          <p:nvPr>
            <p:ph type="title"/>
          </p:nvPr>
        </p:nvSpPr>
        <p:spPr>
          <a:xfrm>
            <a:off x="1600200" y="579438"/>
            <a:ext cx="9067800" cy="563562"/>
          </a:xfrm>
        </p:spPr>
        <p:txBody>
          <a:bodyPr>
            <a:noAutofit/>
          </a:bodyPr>
          <a:lstStyle/>
          <a:p>
            <a:pPr algn="l"/>
            <a:r>
              <a:rPr lang="en-US" sz="3200" dirty="0">
                <a:solidFill>
                  <a:srgbClr val="000000"/>
                </a:solidFill>
                <a:latin typeface="Times New Roman" panose="02020603050405020304" pitchFamily="18" charset="0"/>
              </a:rPr>
              <a:t>Design architecture of main and secondary columns of the ADU</a:t>
            </a:r>
            <a:r>
              <a:rPr lang="en-US" sz="2400" dirty="0"/>
              <a:t> </a:t>
            </a:r>
            <a:br>
              <a:rPr lang="en-US" sz="2000" dirty="0"/>
            </a:br>
            <a:endParaRPr lang="en-US" sz="4800" dirty="0"/>
          </a:p>
        </p:txBody>
      </p:sp>
      <p:pic>
        <p:nvPicPr>
          <p:cNvPr id="6" name="Content Placeholder 5">
            <a:extLst>
              <a:ext uri="{FF2B5EF4-FFF2-40B4-BE49-F238E27FC236}">
                <a16:creationId xmlns:a16="http://schemas.microsoft.com/office/drawing/2014/main" id="{8000960C-C2E8-48CD-BD79-894CC0F57802}"/>
              </a:ext>
            </a:extLst>
          </p:cNvPr>
          <p:cNvPicPr>
            <a:picLocks noGrp="1" noChangeAspect="1"/>
          </p:cNvPicPr>
          <p:nvPr>
            <p:ph idx="1"/>
          </p:nvPr>
        </p:nvPicPr>
        <p:blipFill>
          <a:blip r:embed="rId2"/>
          <a:stretch>
            <a:fillRect/>
          </a:stretch>
        </p:blipFill>
        <p:spPr>
          <a:xfrm>
            <a:off x="3574836" y="444561"/>
            <a:ext cx="5569164" cy="6298016"/>
          </a:xfrm>
        </p:spPr>
      </p:pic>
      <p:sp>
        <p:nvSpPr>
          <p:cNvPr id="4" name="Slide Number Placeholder 3">
            <a:extLst>
              <a:ext uri="{FF2B5EF4-FFF2-40B4-BE49-F238E27FC236}">
                <a16:creationId xmlns:a16="http://schemas.microsoft.com/office/drawing/2014/main" id="{5991C2A2-88DD-42C0-9A34-8E5AA163718C}"/>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3" name="TextBox 2"/>
          <p:cNvSpPr txBox="1"/>
          <p:nvPr/>
        </p:nvSpPr>
        <p:spPr>
          <a:xfrm>
            <a:off x="8654994" y="789801"/>
            <a:ext cx="787395" cy="261610"/>
          </a:xfrm>
          <a:prstGeom prst="rect">
            <a:avLst/>
          </a:prstGeom>
          <a:noFill/>
        </p:spPr>
        <p:txBody>
          <a:bodyPr wrap="none" rtlCol="0">
            <a:spAutoFit/>
          </a:bodyPr>
          <a:lstStyle/>
          <a:p>
            <a:r>
              <a:rPr lang="en-US" sz="1100" dirty="0"/>
              <a:t>32-190 °C</a:t>
            </a:r>
          </a:p>
        </p:txBody>
      </p:sp>
      <p:sp>
        <p:nvSpPr>
          <p:cNvPr id="5" name="TextBox 4"/>
          <p:cNvSpPr txBox="1"/>
          <p:nvPr/>
        </p:nvSpPr>
        <p:spPr>
          <a:xfrm>
            <a:off x="8693810" y="3074538"/>
            <a:ext cx="907391" cy="261610"/>
          </a:xfrm>
          <a:prstGeom prst="rect">
            <a:avLst/>
          </a:prstGeom>
          <a:noFill/>
        </p:spPr>
        <p:txBody>
          <a:bodyPr wrap="square" rtlCol="0">
            <a:spAutoFit/>
          </a:bodyPr>
          <a:lstStyle/>
          <a:p>
            <a:r>
              <a:rPr lang="en-US" sz="1100" dirty="0"/>
              <a:t>190-260 °C</a:t>
            </a:r>
          </a:p>
        </p:txBody>
      </p:sp>
      <p:sp>
        <p:nvSpPr>
          <p:cNvPr id="7" name="TextBox 6"/>
          <p:cNvSpPr txBox="1"/>
          <p:nvPr/>
        </p:nvSpPr>
        <p:spPr>
          <a:xfrm>
            <a:off x="8399015" y="3990202"/>
            <a:ext cx="889987" cy="276999"/>
          </a:xfrm>
          <a:prstGeom prst="rect">
            <a:avLst/>
          </a:prstGeom>
          <a:noFill/>
        </p:spPr>
        <p:txBody>
          <a:bodyPr wrap="none" rtlCol="0">
            <a:spAutoFit/>
          </a:bodyPr>
          <a:lstStyle/>
          <a:p>
            <a:r>
              <a:rPr lang="en-US" sz="1200" dirty="0"/>
              <a:t>260-320°C</a:t>
            </a:r>
          </a:p>
        </p:txBody>
      </p:sp>
      <p:sp>
        <p:nvSpPr>
          <p:cNvPr id="8" name="TextBox 7"/>
          <p:cNvSpPr txBox="1"/>
          <p:nvPr/>
        </p:nvSpPr>
        <p:spPr>
          <a:xfrm>
            <a:off x="8576446" y="5072026"/>
            <a:ext cx="922047" cy="276999"/>
          </a:xfrm>
          <a:prstGeom prst="rect">
            <a:avLst/>
          </a:prstGeom>
          <a:noFill/>
        </p:spPr>
        <p:txBody>
          <a:bodyPr wrap="none" rtlCol="0">
            <a:spAutoFit/>
          </a:bodyPr>
          <a:lstStyle/>
          <a:p>
            <a:r>
              <a:rPr lang="en-US" sz="1200" dirty="0"/>
              <a:t>320-365 °C</a:t>
            </a:r>
          </a:p>
        </p:txBody>
      </p:sp>
      <p:sp>
        <p:nvSpPr>
          <p:cNvPr id="12" name="TextBox 11">
            <a:extLst>
              <a:ext uri="{FF2B5EF4-FFF2-40B4-BE49-F238E27FC236}">
                <a16:creationId xmlns:a16="http://schemas.microsoft.com/office/drawing/2014/main" id="{6CAA194F-9966-00D2-2696-312CF0F7281F}"/>
              </a:ext>
            </a:extLst>
          </p:cNvPr>
          <p:cNvSpPr txBox="1"/>
          <p:nvPr/>
        </p:nvSpPr>
        <p:spPr>
          <a:xfrm>
            <a:off x="4926590" y="1277877"/>
            <a:ext cx="1432829" cy="338554"/>
          </a:xfrm>
          <a:prstGeom prst="rect">
            <a:avLst/>
          </a:prstGeom>
          <a:noFill/>
        </p:spPr>
        <p:txBody>
          <a:bodyPr wrap="square">
            <a:spAutoFit/>
          </a:bodyPr>
          <a:lstStyle/>
          <a:p>
            <a:r>
              <a:rPr lang="en-US" sz="1600" dirty="0">
                <a:solidFill>
                  <a:srgbClr val="FFFF00"/>
                </a:solidFill>
              </a:rPr>
              <a:t>1.2–1.5 atm.</a:t>
            </a:r>
          </a:p>
        </p:txBody>
      </p:sp>
    </p:spTree>
    <p:extLst>
      <p:ext uri="{BB962C8B-B14F-4D97-AF65-F5344CB8AC3E}">
        <p14:creationId xmlns:p14="http://schemas.microsoft.com/office/powerpoint/2010/main" val="408526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C905-C973-4385-889B-58F6539F4A10}"/>
              </a:ext>
            </a:extLst>
          </p:cNvPr>
          <p:cNvSpPr>
            <a:spLocks noGrp="1"/>
          </p:cNvSpPr>
          <p:nvPr>
            <p:ph type="title"/>
          </p:nvPr>
        </p:nvSpPr>
        <p:spPr/>
        <p:txBody>
          <a:bodyPr>
            <a:normAutofit/>
          </a:bodyPr>
          <a:lstStyle/>
          <a:p>
            <a:r>
              <a:rPr lang="en-US" dirty="0"/>
              <a:t>Comprehensive petroleum products</a:t>
            </a:r>
          </a:p>
        </p:txBody>
      </p:sp>
      <p:sp>
        <p:nvSpPr>
          <p:cNvPr id="3" name="Content Placeholder 2">
            <a:extLst>
              <a:ext uri="{FF2B5EF4-FFF2-40B4-BE49-F238E27FC236}">
                <a16:creationId xmlns:a16="http://schemas.microsoft.com/office/drawing/2014/main" id="{0CD3BB12-5C63-4AE2-BC4F-9D2981BC9E8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6D6ABD2-4E01-4888-95E5-78B874600AC1}"/>
              </a:ext>
            </a:extLst>
          </p:cNvPr>
          <p:cNvSpPr>
            <a:spLocks noGrp="1"/>
          </p:cNvSpPr>
          <p:nvPr>
            <p:ph type="sldNum" sz="quarter" idx="12"/>
          </p:nvPr>
        </p:nvSpPr>
        <p:spPr/>
        <p:txBody>
          <a:bodyPr/>
          <a:lstStyle/>
          <a:p>
            <a:fld id="{B6F15528-21DE-4FAA-801E-634DDDAF4B2B}" type="slidenum">
              <a:rPr lang="en-US" smtClean="0"/>
              <a:pPr/>
              <a:t>25</a:t>
            </a:fld>
            <a:endParaRPr lang="en-US"/>
          </a:p>
        </p:txBody>
      </p:sp>
      <p:pic>
        <p:nvPicPr>
          <p:cNvPr id="1026" name="Picture 2" descr="The crude oil Fractional distillation">
            <a:extLst>
              <a:ext uri="{FF2B5EF4-FFF2-40B4-BE49-F238E27FC236}">
                <a16:creationId xmlns:a16="http://schemas.microsoft.com/office/drawing/2014/main" id="{948810A0-5D9F-4B80-8AF6-2137E7E20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974" y="1302545"/>
            <a:ext cx="8618053" cy="493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D55E86-88FB-4F8E-81FF-8110D7B44669}"/>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2050" name="Picture 2" descr="Atmospheric and Vacuum Distillation Units | FSC 432: Petroleum Refining">
            <a:extLst>
              <a:ext uri="{FF2B5EF4-FFF2-40B4-BE49-F238E27FC236}">
                <a16:creationId xmlns:a16="http://schemas.microsoft.com/office/drawing/2014/main" id="{20C1812B-1EFC-467B-B7EF-A14D8D1AF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376239"/>
            <a:ext cx="714375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9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03A5-C1CE-4D6F-B189-33F7B8DA24A1}"/>
              </a:ext>
            </a:extLst>
          </p:cNvPr>
          <p:cNvSpPr>
            <a:spLocks noGrp="1"/>
          </p:cNvSpPr>
          <p:nvPr>
            <p:ph type="title"/>
          </p:nvPr>
        </p:nvSpPr>
        <p:spPr>
          <a:xfrm>
            <a:off x="1524000" y="-17060"/>
            <a:ext cx="9144000" cy="671109"/>
          </a:xfrm>
          <a:solidFill>
            <a:schemeClr val="bg1"/>
          </a:solidFill>
        </p:spPr>
        <p:txBody>
          <a:bodyPr>
            <a:normAutofit/>
          </a:bodyPr>
          <a:lstStyle/>
          <a:p>
            <a:r>
              <a:rPr lang="en-US" sz="3600" dirty="0">
                <a:solidFill>
                  <a:srgbClr val="7030A0"/>
                </a:solidFill>
              </a:rPr>
              <a:t>STABILIZATION</a:t>
            </a:r>
          </a:p>
        </p:txBody>
      </p:sp>
      <p:sp>
        <p:nvSpPr>
          <p:cNvPr id="3" name="Content Placeholder 2">
            <a:extLst>
              <a:ext uri="{FF2B5EF4-FFF2-40B4-BE49-F238E27FC236}">
                <a16:creationId xmlns:a16="http://schemas.microsoft.com/office/drawing/2014/main" id="{D7E94846-691B-4749-BEB1-6F5C29CCA327}"/>
              </a:ext>
            </a:extLst>
          </p:cNvPr>
          <p:cNvSpPr>
            <a:spLocks noGrp="1"/>
          </p:cNvSpPr>
          <p:nvPr>
            <p:ph idx="1"/>
          </p:nvPr>
        </p:nvSpPr>
        <p:spPr>
          <a:xfrm>
            <a:off x="1524000" y="1295401"/>
            <a:ext cx="9144000" cy="4419599"/>
          </a:xfrm>
        </p:spPr>
        <p:txBody>
          <a:bodyPr>
            <a:normAutofit fontScale="85000" lnSpcReduction="20000"/>
          </a:bodyPr>
          <a:lstStyle/>
          <a:p>
            <a:pPr algn="just"/>
            <a:r>
              <a:rPr lang="en-US" dirty="0"/>
              <a:t>The top product from the atmospheric distillation column (IBP–190°C cut) is a mixture of hydrocarbon gases, e.g., methane, ethane, propane, butane, and naphtha vapors. </a:t>
            </a:r>
          </a:p>
          <a:p>
            <a:pPr algn="just"/>
            <a:r>
              <a:rPr lang="en-US" dirty="0">
                <a:solidFill>
                  <a:srgbClr val="0070C0"/>
                </a:solidFill>
              </a:rPr>
              <a:t>Methane, ethane, propane, and butane exist in gaseous form, whereas naphtha vapors liquify at ambient temperature and atmospheric pressure.</a:t>
            </a:r>
          </a:p>
          <a:p>
            <a:pPr algn="just"/>
            <a:r>
              <a:rPr lang="en-US" dirty="0"/>
              <a:t>If the overhead product is kept at atmospheric pressure, these valuable liquefiable fuel gases will be lost to the atmosphere. The initial boiling point (IBP) of this mixture will vary due to the relative presence of these gases. These gases are easily separated from naphtha by distillation in a multiplated column where the top product is the mixture of gases containing methane to butanes and the bottom product is stabilized naphtha boiling in the range of C5–190°C.</a:t>
            </a:r>
          </a:p>
          <a:p>
            <a:endParaRPr lang="en-US" dirty="0"/>
          </a:p>
        </p:txBody>
      </p:sp>
      <p:sp>
        <p:nvSpPr>
          <p:cNvPr id="4" name="Slide Number Placeholder 3">
            <a:extLst>
              <a:ext uri="{FF2B5EF4-FFF2-40B4-BE49-F238E27FC236}">
                <a16:creationId xmlns:a16="http://schemas.microsoft.com/office/drawing/2014/main" id="{FCECBBC8-9AAA-429C-B1F9-2594CF888A09}"/>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099664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CDC1-E2A3-43EC-8E3D-BDBAE382A56C}"/>
              </a:ext>
            </a:extLst>
          </p:cNvPr>
          <p:cNvSpPr>
            <a:spLocks noGrp="1"/>
          </p:cNvSpPr>
          <p:nvPr>
            <p:ph type="title"/>
          </p:nvPr>
        </p:nvSpPr>
        <p:spPr>
          <a:xfrm>
            <a:off x="1524000" y="-7760"/>
            <a:ext cx="9144000" cy="998360"/>
          </a:xfrm>
          <a:solidFill>
            <a:schemeClr val="bg1"/>
          </a:solidFill>
        </p:spPr>
        <p:txBody>
          <a:bodyPr>
            <a:normAutofit/>
          </a:bodyPr>
          <a:lstStyle/>
          <a:p>
            <a:r>
              <a:rPr lang="en-US" sz="3600" b="1" dirty="0">
                <a:solidFill>
                  <a:srgbClr val="7030A0"/>
                </a:solidFill>
              </a:rPr>
              <a:t>A typical stabilization column</a:t>
            </a:r>
          </a:p>
        </p:txBody>
      </p:sp>
      <p:sp>
        <p:nvSpPr>
          <p:cNvPr id="4" name="Slide Number Placeholder 3">
            <a:extLst>
              <a:ext uri="{FF2B5EF4-FFF2-40B4-BE49-F238E27FC236}">
                <a16:creationId xmlns:a16="http://schemas.microsoft.com/office/drawing/2014/main" id="{4FEABDD7-AD01-4A9B-A071-E43AB5D08307}"/>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11" name="Picture 10">
            <a:extLst>
              <a:ext uri="{FF2B5EF4-FFF2-40B4-BE49-F238E27FC236}">
                <a16:creationId xmlns:a16="http://schemas.microsoft.com/office/drawing/2014/main" id="{155911A9-5163-3008-B7D7-D32B097D5410}"/>
              </a:ext>
            </a:extLst>
          </p:cNvPr>
          <p:cNvPicPr>
            <a:picLocks noChangeAspect="1"/>
          </p:cNvPicPr>
          <p:nvPr/>
        </p:nvPicPr>
        <p:blipFill>
          <a:blip r:embed="rId2"/>
          <a:stretch>
            <a:fillRect/>
          </a:stretch>
        </p:blipFill>
        <p:spPr>
          <a:xfrm>
            <a:off x="2268344" y="1108764"/>
            <a:ext cx="7779468" cy="5186311"/>
          </a:xfrm>
          <a:prstGeom prst="rect">
            <a:avLst/>
          </a:prstGeom>
        </p:spPr>
      </p:pic>
      <p:sp>
        <p:nvSpPr>
          <p:cNvPr id="12" name="TextBox 11">
            <a:extLst>
              <a:ext uri="{FF2B5EF4-FFF2-40B4-BE49-F238E27FC236}">
                <a16:creationId xmlns:a16="http://schemas.microsoft.com/office/drawing/2014/main" id="{9A7AAA6C-DDA4-B393-2295-E14615FE8FEB}"/>
              </a:ext>
            </a:extLst>
          </p:cNvPr>
          <p:cNvSpPr txBox="1"/>
          <p:nvPr/>
        </p:nvSpPr>
        <p:spPr>
          <a:xfrm>
            <a:off x="9470558" y="2727811"/>
            <a:ext cx="1204817" cy="461665"/>
          </a:xfrm>
          <a:prstGeom prst="rect">
            <a:avLst/>
          </a:prstGeom>
          <a:noFill/>
        </p:spPr>
        <p:txBody>
          <a:bodyPr wrap="square" rtlCol="0">
            <a:spAutoFit/>
          </a:bodyPr>
          <a:lstStyle/>
          <a:p>
            <a:r>
              <a:rPr lang="en-US" sz="1200" dirty="0">
                <a:solidFill>
                  <a:srgbClr val="0070C0"/>
                </a:solidFill>
              </a:rPr>
              <a:t>(To amine wash)</a:t>
            </a:r>
          </a:p>
        </p:txBody>
      </p:sp>
      <p:sp>
        <p:nvSpPr>
          <p:cNvPr id="13" name="TextBox 12">
            <a:extLst>
              <a:ext uri="{FF2B5EF4-FFF2-40B4-BE49-F238E27FC236}">
                <a16:creationId xmlns:a16="http://schemas.microsoft.com/office/drawing/2014/main" id="{F2348CDC-0A8D-7D08-24BE-6B3C7AD87D99}"/>
              </a:ext>
            </a:extLst>
          </p:cNvPr>
          <p:cNvSpPr txBox="1"/>
          <p:nvPr/>
        </p:nvSpPr>
        <p:spPr>
          <a:xfrm>
            <a:off x="2258512" y="2866311"/>
            <a:ext cx="2023952" cy="307777"/>
          </a:xfrm>
          <a:prstGeom prst="rect">
            <a:avLst/>
          </a:prstGeom>
          <a:noFill/>
        </p:spPr>
        <p:txBody>
          <a:bodyPr wrap="none" rtlCol="0">
            <a:spAutoFit/>
          </a:bodyPr>
          <a:lstStyle/>
          <a:p>
            <a:r>
              <a:rPr lang="en-US" sz="1400" dirty="0">
                <a:solidFill>
                  <a:srgbClr val="0070C0"/>
                </a:solidFill>
              </a:rPr>
              <a:t>(From ADU top product)</a:t>
            </a:r>
          </a:p>
        </p:txBody>
      </p:sp>
      <p:sp>
        <p:nvSpPr>
          <p:cNvPr id="14" name="TextBox 13">
            <a:extLst>
              <a:ext uri="{FF2B5EF4-FFF2-40B4-BE49-F238E27FC236}">
                <a16:creationId xmlns:a16="http://schemas.microsoft.com/office/drawing/2014/main" id="{A95B9FCF-4ED3-6303-39BE-C39397A3318B}"/>
              </a:ext>
            </a:extLst>
          </p:cNvPr>
          <p:cNvSpPr txBox="1"/>
          <p:nvPr/>
        </p:nvSpPr>
        <p:spPr>
          <a:xfrm>
            <a:off x="2620055" y="5922476"/>
            <a:ext cx="1510350" cy="276999"/>
          </a:xfrm>
          <a:prstGeom prst="rect">
            <a:avLst/>
          </a:prstGeom>
          <a:noFill/>
        </p:spPr>
        <p:txBody>
          <a:bodyPr wrap="none" rtlCol="0">
            <a:spAutoFit/>
          </a:bodyPr>
          <a:lstStyle/>
          <a:p>
            <a:r>
              <a:rPr lang="en-US" sz="1200" dirty="0">
                <a:solidFill>
                  <a:srgbClr val="0070C0"/>
                </a:solidFill>
              </a:rPr>
              <a:t>(To naphtha splitter)</a:t>
            </a:r>
          </a:p>
        </p:txBody>
      </p:sp>
    </p:spTree>
    <p:extLst>
      <p:ext uri="{BB962C8B-B14F-4D97-AF65-F5344CB8AC3E}">
        <p14:creationId xmlns:p14="http://schemas.microsoft.com/office/powerpoint/2010/main" val="62897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1598-269F-4E9A-9C08-4A7CA3F819BD}"/>
              </a:ext>
            </a:extLst>
          </p:cNvPr>
          <p:cNvSpPr>
            <a:spLocks noGrp="1"/>
          </p:cNvSpPr>
          <p:nvPr>
            <p:ph type="title"/>
          </p:nvPr>
        </p:nvSpPr>
        <p:spPr>
          <a:xfrm>
            <a:off x="1524001" y="0"/>
            <a:ext cx="9143999" cy="715962"/>
          </a:xfrm>
          <a:solidFill>
            <a:schemeClr val="bg1"/>
          </a:solidFill>
        </p:spPr>
        <p:txBody>
          <a:bodyPr>
            <a:normAutofit/>
          </a:bodyPr>
          <a:lstStyle/>
          <a:p>
            <a:r>
              <a:rPr lang="en-US" sz="3600" b="1" dirty="0">
                <a:solidFill>
                  <a:schemeClr val="accent5">
                    <a:lumMod val="75000"/>
                  </a:schemeClr>
                </a:solidFill>
              </a:rPr>
              <a:t>AMINE ABSORPTION</a:t>
            </a:r>
          </a:p>
        </p:txBody>
      </p:sp>
      <p:sp>
        <p:nvSpPr>
          <p:cNvPr id="3" name="Content Placeholder 2">
            <a:extLst>
              <a:ext uri="{FF2B5EF4-FFF2-40B4-BE49-F238E27FC236}">
                <a16:creationId xmlns:a16="http://schemas.microsoft.com/office/drawing/2014/main" id="{368C14F7-0248-406B-BD9F-8250DD99DD5C}"/>
              </a:ext>
            </a:extLst>
          </p:cNvPr>
          <p:cNvSpPr>
            <a:spLocks noGrp="1"/>
          </p:cNvSpPr>
          <p:nvPr>
            <p:ph idx="1"/>
          </p:nvPr>
        </p:nvSpPr>
        <p:spPr>
          <a:xfrm>
            <a:off x="1692891" y="609601"/>
            <a:ext cx="8975109" cy="4525963"/>
          </a:xfrm>
        </p:spPr>
        <p:txBody>
          <a:bodyPr>
            <a:normAutofit/>
          </a:bodyPr>
          <a:lstStyle/>
          <a:p>
            <a:pPr marL="0" indent="0" algn="just">
              <a:buNone/>
            </a:pPr>
            <a:r>
              <a:rPr lang="en-US" sz="1800" dirty="0"/>
              <a:t>Gases from the stabilizer go to a gas plant where hydrogen sulfide associated with hydrocarbons is removed by solvent extraction, usually by diethyl amine (DEA) solution. In a plated tower, the solvent ﬂows down and the gases ﬂow up the column counter currently. Used amine solvent containing hydrogen sulfide emerges from the bottom of the tower and the top of the column produces hydrocarbon gases free of hydrogen sulfide. The amine solution containing hydrogen sulfide is regenerated in a separate steam stripper.</a:t>
            </a:r>
          </a:p>
        </p:txBody>
      </p:sp>
      <p:sp>
        <p:nvSpPr>
          <p:cNvPr id="4" name="Slide Number Placeholder 3">
            <a:extLst>
              <a:ext uri="{FF2B5EF4-FFF2-40B4-BE49-F238E27FC236}">
                <a16:creationId xmlns:a16="http://schemas.microsoft.com/office/drawing/2014/main" id="{3369D94F-5A42-46DD-B347-5F1971CE06C0}"/>
              </a:ext>
            </a:extLst>
          </p:cNvPr>
          <p:cNvSpPr>
            <a:spLocks noGrp="1"/>
          </p:cNvSpPr>
          <p:nvPr>
            <p:ph type="sldNum" sz="quarter" idx="12"/>
          </p:nvPr>
        </p:nvSpPr>
        <p:spPr/>
        <p:txBody>
          <a:bodyPr/>
          <a:lstStyle/>
          <a:p>
            <a:fld id="{B6F15528-21DE-4FAA-801E-634DDDAF4B2B}" type="slidenum">
              <a:rPr lang="en-US" smtClean="0"/>
              <a:pPr/>
              <a:t>29</a:t>
            </a:fld>
            <a:endParaRPr lang="en-US"/>
          </a:p>
        </p:txBody>
      </p:sp>
      <p:pic>
        <p:nvPicPr>
          <p:cNvPr id="10" name="Picture 9">
            <a:extLst>
              <a:ext uri="{FF2B5EF4-FFF2-40B4-BE49-F238E27FC236}">
                <a16:creationId xmlns:a16="http://schemas.microsoft.com/office/drawing/2014/main" id="{48535333-712F-49A5-883C-F1E5E340299C}"/>
              </a:ext>
            </a:extLst>
          </p:cNvPr>
          <p:cNvPicPr>
            <a:picLocks noChangeAspect="1"/>
          </p:cNvPicPr>
          <p:nvPr/>
        </p:nvPicPr>
        <p:blipFill>
          <a:blip r:embed="rId2"/>
          <a:stretch>
            <a:fillRect/>
          </a:stretch>
        </p:blipFill>
        <p:spPr>
          <a:xfrm>
            <a:off x="3138132" y="2332037"/>
            <a:ext cx="5915736" cy="4525963"/>
          </a:xfrm>
          <a:prstGeom prst="rect">
            <a:avLst/>
          </a:prstGeom>
        </p:spPr>
      </p:pic>
    </p:spTree>
    <p:extLst>
      <p:ext uri="{BB962C8B-B14F-4D97-AF65-F5344CB8AC3E}">
        <p14:creationId xmlns:p14="http://schemas.microsoft.com/office/powerpoint/2010/main" val="221966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EE3D-F244-4DAD-B4E6-27BD4FDDBB0D}"/>
              </a:ext>
            </a:extLst>
          </p:cNvPr>
          <p:cNvSpPr>
            <a:spLocks noGrp="1"/>
          </p:cNvSpPr>
          <p:nvPr>
            <p:ph type="title"/>
          </p:nvPr>
        </p:nvSpPr>
        <p:spPr>
          <a:xfrm>
            <a:off x="1524000" y="35417"/>
            <a:ext cx="8686800" cy="1143000"/>
          </a:xfrm>
        </p:spPr>
        <p:txBody>
          <a:bodyPr>
            <a:noAutofit/>
          </a:bodyPr>
          <a:lstStyle/>
          <a:p>
            <a:pPr algn="l"/>
            <a:r>
              <a:rPr lang="en-US" sz="3600" b="1" dirty="0">
                <a:solidFill>
                  <a:srgbClr val="0070C0"/>
                </a:solidFill>
              </a:rPr>
              <a:t>Boiling Ranges of Typical Crude Oil Fractions </a:t>
            </a:r>
            <a:br>
              <a:rPr lang="en-US" sz="3600" b="1" dirty="0">
                <a:solidFill>
                  <a:srgbClr val="0070C0"/>
                </a:solidFill>
              </a:rPr>
            </a:br>
            <a:endParaRPr lang="en-US" sz="3600" b="1" dirty="0">
              <a:solidFill>
                <a:srgbClr val="0070C0"/>
              </a:solidFill>
            </a:endParaRPr>
          </a:p>
        </p:txBody>
      </p:sp>
      <p:sp>
        <p:nvSpPr>
          <p:cNvPr id="4" name="Slide Number Placeholder 3">
            <a:extLst>
              <a:ext uri="{FF2B5EF4-FFF2-40B4-BE49-F238E27FC236}">
                <a16:creationId xmlns:a16="http://schemas.microsoft.com/office/drawing/2014/main" id="{646C1C69-9311-4443-B6F3-34D6E3229EE2}"/>
              </a:ext>
            </a:extLst>
          </p:cNvPr>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3" name="Table 2"/>
          <p:cNvGraphicFramePr>
            <a:graphicFrameLocks noGrp="1"/>
          </p:cNvGraphicFramePr>
          <p:nvPr/>
        </p:nvGraphicFramePr>
        <p:xfrm>
          <a:off x="2133600" y="1038456"/>
          <a:ext cx="7924800" cy="5438544"/>
        </p:xfrm>
        <a:graphic>
          <a:graphicData uri="http://schemas.openxmlformats.org/drawingml/2006/table">
            <a:tbl>
              <a:tblPr firstRow="1" bandRow="1">
                <a:tableStyleId>{912C8C85-51F0-491E-9774-3900AFEF0FD7}</a:tableStyleId>
              </a:tblPr>
              <a:tblGrid>
                <a:gridCol w="4267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16024">
                <a:tc>
                  <a:txBody>
                    <a:bodyPr/>
                    <a:lstStyle/>
                    <a:p>
                      <a:endParaRPr lang="en-US" dirty="0"/>
                    </a:p>
                  </a:txBody>
                  <a:tcPr/>
                </a:tc>
                <a:tc>
                  <a:txBody>
                    <a:bodyPr/>
                    <a:lstStyle/>
                    <a:p>
                      <a:r>
                        <a:rPr lang="en-US" dirty="0"/>
                        <a:t>ASTM °C</a:t>
                      </a:r>
                    </a:p>
                  </a:txBody>
                  <a:tcPr/>
                </a:tc>
                <a:tc>
                  <a:txBody>
                    <a:bodyPr/>
                    <a:lstStyle/>
                    <a:p>
                      <a:r>
                        <a:rPr lang="en-US" dirty="0"/>
                        <a:t>TBP °C</a:t>
                      </a:r>
                    </a:p>
                  </a:txBody>
                  <a:tcPr/>
                </a:tc>
                <a:extLst>
                  <a:ext uri="{0D108BD9-81ED-4DB2-BD59-A6C34878D82A}">
                    <a16:rowId xmlns:a16="http://schemas.microsoft.com/office/drawing/2014/main" val="10000"/>
                  </a:ext>
                </a:extLst>
              </a:tr>
              <a:tr h="245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Butanes and lighter</a:t>
                      </a:r>
                    </a:p>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96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Light straight-run naphtha (LSR)</a:t>
                      </a:r>
                    </a:p>
                    <a:p>
                      <a:endParaRPr lang="en-US" dirty="0"/>
                    </a:p>
                  </a:txBody>
                  <a:tcPr/>
                </a:tc>
                <a:tc>
                  <a:txBody>
                    <a:bodyPr/>
                    <a:lstStyle/>
                    <a:p>
                      <a:r>
                        <a:rPr lang="en-US" dirty="0"/>
                        <a:t>32-104</a:t>
                      </a:r>
                    </a:p>
                  </a:txBody>
                  <a:tcPr/>
                </a:tc>
                <a:tc>
                  <a:txBody>
                    <a:bodyPr/>
                    <a:lstStyle/>
                    <a:p>
                      <a:r>
                        <a:rPr lang="en-US" dirty="0"/>
                        <a:t>32-88</a:t>
                      </a:r>
                    </a:p>
                  </a:txBody>
                  <a:tcPr/>
                </a:tc>
                <a:extLst>
                  <a:ext uri="{0D108BD9-81ED-4DB2-BD59-A6C34878D82A}">
                    <a16:rowId xmlns:a16="http://schemas.microsoft.com/office/drawing/2014/main" val="10002"/>
                  </a:ext>
                </a:extLst>
              </a:tr>
              <a:tr h="381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Heavy straight-run naphtha (HSR)</a:t>
                      </a:r>
                    </a:p>
                    <a:p>
                      <a:endParaRPr lang="en-US" dirty="0"/>
                    </a:p>
                  </a:txBody>
                  <a:tcPr/>
                </a:tc>
                <a:tc>
                  <a:txBody>
                    <a:bodyPr/>
                    <a:lstStyle/>
                    <a:p>
                      <a:r>
                        <a:rPr lang="en-US" dirty="0"/>
                        <a:t>82-204</a:t>
                      </a:r>
                    </a:p>
                  </a:txBody>
                  <a:tcPr/>
                </a:tc>
                <a:tc>
                  <a:txBody>
                    <a:bodyPr/>
                    <a:lstStyle/>
                    <a:p>
                      <a:r>
                        <a:rPr lang="en-US" dirty="0"/>
                        <a:t>88-193</a:t>
                      </a:r>
                    </a:p>
                  </a:txBody>
                  <a:tcPr/>
                </a:tc>
                <a:extLst>
                  <a:ext uri="{0D108BD9-81ED-4DB2-BD59-A6C34878D82A}">
                    <a16:rowId xmlns:a16="http://schemas.microsoft.com/office/drawing/2014/main" val="10003"/>
                  </a:ext>
                </a:extLst>
              </a:tr>
              <a:tr h="250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Kerosene</a:t>
                      </a:r>
                    </a:p>
                    <a:p>
                      <a:endParaRPr lang="en-US" dirty="0"/>
                    </a:p>
                  </a:txBody>
                  <a:tcPr/>
                </a:tc>
                <a:tc>
                  <a:txBody>
                    <a:bodyPr/>
                    <a:lstStyle/>
                    <a:p>
                      <a:r>
                        <a:rPr lang="en-US" dirty="0"/>
                        <a:t>165-282</a:t>
                      </a:r>
                    </a:p>
                  </a:txBody>
                  <a:tcPr/>
                </a:tc>
                <a:tc>
                  <a:txBody>
                    <a:bodyPr/>
                    <a:lstStyle/>
                    <a:p>
                      <a:r>
                        <a:rPr lang="en-US" dirty="0"/>
                        <a:t>193-271</a:t>
                      </a:r>
                    </a:p>
                  </a:txBody>
                  <a:tcPr/>
                </a:tc>
                <a:extLst>
                  <a:ext uri="{0D108BD9-81ED-4DB2-BD59-A6C34878D82A}">
                    <a16:rowId xmlns:a16="http://schemas.microsoft.com/office/drawing/2014/main" val="10004"/>
                  </a:ext>
                </a:extLst>
              </a:tr>
              <a:tr h="412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Light gas oil (LGO)</a:t>
                      </a:r>
                    </a:p>
                    <a:p>
                      <a:endParaRPr lang="en-US" dirty="0"/>
                    </a:p>
                  </a:txBody>
                  <a:tcPr/>
                </a:tc>
                <a:tc>
                  <a:txBody>
                    <a:bodyPr/>
                    <a:lstStyle/>
                    <a:p>
                      <a:r>
                        <a:rPr lang="en-US" dirty="0"/>
                        <a:t>215-338</a:t>
                      </a:r>
                    </a:p>
                  </a:txBody>
                  <a:tcPr/>
                </a:tc>
                <a:tc>
                  <a:txBody>
                    <a:bodyPr/>
                    <a:lstStyle/>
                    <a:p>
                      <a:r>
                        <a:rPr lang="en-US" dirty="0"/>
                        <a:t>271-321</a:t>
                      </a:r>
                    </a:p>
                  </a:txBody>
                  <a:tcPr/>
                </a:tc>
                <a:extLst>
                  <a:ext uri="{0D108BD9-81ED-4DB2-BD59-A6C34878D82A}">
                    <a16:rowId xmlns:a16="http://schemas.microsoft.com/office/drawing/2014/main" val="10005"/>
                  </a:ext>
                </a:extLst>
              </a:tr>
              <a:tr h="354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Atmospheric gas oil (AGO)</a:t>
                      </a:r>
                    </a:p>
                    <a:p>
                      <a:endParaRPr lang="en-US" dirty="0"/>
                    </a:p>
                  </a:txBody>
                  <a:tcPr/>
                </a:tc>
                <a:tc>
                  <a:txBody>
                    <a:bodyPr/>
                    <a:lstStyle/>
                    <a:p>
                      <a:r>
                        <a:rPr lang="en-US" dirty="0"/>
                        <a:t>287-443</a:t>
                      </a:r>
                    </a:p>
                  </a:txBody>
                  <a:tcPr/>
                </a:tc>
                <a:tc>
                  <a:txBody>
                    <a:bodyPr/>
                    <a:lstStyle/>
                    <a:p>
                      <a:r>
                        <a:rPr lang="en-US" dirty="0"/>
                        <a:t>321-427</a:t>
                      </a:r>
                    </a:p>
                  </a:txBody>
                  <a:tcPr/>
                </a:tc>
                <a:extLst>
                  <a:ext uri="{0D108BD9-81ED-4DB2-BD59-A6C34878D82A}">
                    <a16:rowId xmlns:a16="http://schemas.microsoft.com/office/drawing/2014/main" val="10006"/>
                  </a:ext>
                </a:extLst>
              </a:tr>
              <a:tr h="516024">
                <a:tc>
                  <a:txBody>
                    <a:bodyPr/>
                    <a:lstStyle/>
                    <a:p>
                      <a:r>
                        <a:rPr lang="en-US" dirty="0"/>
                        <a:t>Vacuum gas oil (VGO)</a:t>
                      </a:r>
                    </a:p>
                  </a:txBody>
                  <a:tcPr/>
                </a:tc>
                <a:tc>
                  <a:txBody>
                    <a:bodyPr/>
                    <a:lstStyle/>
                    <a:p>
                      <a:r>
                        <a:rPr lang="en-US" dirty="0"/>
                        <a:t>398-565</a:t>
                      </a:r>
                    </a:p>
                  </a:txBody>
                  <a:tcPr/>
                </a:tc>
                <a:tc>
                  <a:txBody>
                    <a:bodyPr/>
                    <a:lstStyle/>
                    <a:p>
                      <a:r>
                        <a:rPr lang="en-US" dirty="0"/>
                        <a:t>321-565</a:t>
                      </a:r>
                    </a:p>
                  </a:txBody>
                  <a:tcPr/>
                </a:tc>
                <a:extLst>
                  <a:ext uri="{0D108BD9-81ED-4DB2-BD59-A6C34878D82A}">
                    <a16:rowId xmlns:a16="http://schemas.microsoft.com/office/drawing/2014/main" val="10007"/>
                  </a:ext>
                </a:extLst>
              </a:tr>
              <a:tr h="566016">
                <a:tc>
                  <a:txBody>
                    <a:bodyPr/>
                    <a:lstStyle/>
                    <a:p>
                      <a:r>
                        <a:rPr lang="en-US" dirty="0"/>
                        <a:t>Vacuum reduced crude (VRC)</a:t>
                      </a:r>
                    </a:p>
                  </a:txBody>
                  <a:tcPr/>
                </a:tc>
                <a:tc>
                  <a:txBody>
                    <a:bodyPr/>
                    <a:lstStyle/>
                    <a:p>
                      <a:r>
                        <a:rPr lang="en-US" dirty="0"/>
                        <a:t>565+</a:t>
                      </a:r>
                    </a:p>
                  </a:txBody>
                  <a:tcPr/>
                </a:tc>
                <a:tc>
                  <a:txBody>
                    <a:bodyPr/>
                    <a:lstStyle/>
                    <a:p>
                      <a:r>
                        <a:rPr lang="en-US" dirty="0"/>
                        <a:t>565+</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5106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067-34C8-4C85-A73A-8306D84D2742}"/>
              </a:ext>
            </a:extLst>
          </p:cNvPr>
          <p:cNvSpPr>
            <a:spLocks noGrp="1"/>
          </p:cNvSpPr>
          <p:nvPr>
            <p:ph type="title"/>
          </p:nvPr>
        </p:nvSpPr>
        <p:spPr>
          <a:xfrm>
            <a:off x="1545102" y="0"/>
            <a:ext cx="9144000" cy="612372"/>
          </a:xfrm>
          <a:noFill/>
        </p:spPr>
        <p:txBody>
          <a:bodyPr>
            <a:normAutofit fontScale="90000"/>
          </a:bodyPr>
          <a:lstStyle/>
          <a:p>
            <a:r>
              <a:rPr lang="en-US" sz="4000" b="1" dirty="0">
                <a:solidFill>
                  <a:schemeClr val="accent5">
                    <a:lumMod val="75000"/>
                  </a:schemeClr>
                </a:solidFill>
              </a:rPr>
              <a:t>DE-ETHANIZER</a:t>
            </a:r>
          </a:p>
        </p:txBody>
      </p:sp>
      <p:sp>
        <p:nvSpPr>
          <p:cNvPr id="3" name="Content Placeholder 2">
            <a:extLst>
              <a:ext uri="{FF2B5EF4-FFF2-40B4-BE49-F238E27FC236}">
                <a16:creationId xmlns:a16="http://schemas.microsoft.com/office/drawing/2014/main" id="{FE7E90B1-DF3B-4886-9D2D-3F714B314B08}"/>
              </a:ext>
            </a:extLst>
          </p:cNvPr>
          <p:cNvSpPr>
            <a:spLocks noGrp="1"/>
          </p:cNvSpPr>
          <p:nvPr>
            <p:ph idx="1"/>
          </p:nvPr>
        </p:nvSpPr>
        <p:spPr>
          <a:xfrm>
            <a:off x="1752600" y="762544"/>
            <a:ext cx="4267200" cy="5593806"/>
          </a:xfrm>
        </p:spPr>
        <p:txBody>
          <a:bodyPr>
            <a:normAutofit/>
          </a:bodyPr>
          <a:lstStyle/>
          <a:p>
            <a:pPr marL="0" indent="0" algn="just">
              <a:buNone/>
            </a:pPr>
            <a:r>
              <a:rPr lang="en-US" sz="1800" dirty="0"/>
              <a:t>Liquified Gas mixture at pressure 17 </a:t>
            </a:r>
            <a:r>
              <a:rPr lang="en-US" sz="1800" dirty="0" err="1"/>
              <a:t>kPag</a:t>
            </a:r>
            <a:r>
              <a:rPr lang="en-US" sz="1800" dirty="0"/>
              <a:t> from the amine wash column enters a de-</a:t>
            </a:r>
            <a:r>
              <a:rPr lang="en-US" sz="1800" dirty="0" err="1"/>
              <a:t>ethanizer</a:t>
            </a:r>
            <a:r>
              <a:rPr lang="en-US" sz="1800" dirty="0"/>
              <a:t> column where methane and ethane are separated from the propane and butanes by distillation. This is a distillation column where a preheated feed gas mixture is introduced in the tower, </a:t>
            </a:r>
            <a:r>
              <a:rPr lang="en-US" sz="1800" dirty="0" err="1"/>
              <a:t>reboiled</a:t>
            </a:r>
            <a:r>
              <a:rPr lang="en-US" sz="1800" dirty="0"/>
              <a:t> by a heater at the bottom of the column, and reﬂuxed by the top product from the reﬂux drum located at the top of the tower to separate the methane and ethane gases from the rest. The top product from this column is sent to a fuel gas system for the furnaces used in the refinery. However, top gases may also be used as a source of petrochemicals and hydrogen. The bottom product is a mixture of propane and butanes that are sent to a </a:t>
            </a:r>
            <a:r>
              <a:rPr lang="en-US" sz="1800" dirty="0" err="1"/>
              <a:t>meroxing</a:t>
            </a:r>
            <a:r>
              <a:rPr lang="en-US" sz="1800" dirty="0"/>
              <a:t> unit for the removal of mercaptans. </a:t>
            </a:r>
          </a:p>
        </p:txBody>
      </p:sp>
      <p:sp>
        <p:nvSpPr>
          <p:cNvPr id="4" name="Slide Number Placeholder 3">
            <a:extLst>
              <a:ext uri="{FF2B5EF4-FFF2-40B4-BE49-F238E27FC236}">
                <a16:creationId xmlns:a16="http://schemas.microsoft.com/office/drawing/2014/main" id="{B7E2E878-39FF-4D38-AA37-D94E5C7F7C2D}"/>
              </a:ext>
            </a:extLst>
          </p:cNvPr>
          <p:cNvSpPr>
            <a:spLocks noGrp="1"/>
          </p:cNvSpPr>
          <p:nvPr>
            <p:ph type="sldNum" sz="quarter" idx="12"/>
          </p:nvPr>
        </p:nvSpPr>
        <p:spPr/>
        <p:txBody>
          <a:bodyPr/>
          <a:lstStyle/>
          <a:p>
            <a:fld id="{B6F15528-21DE-4FAA-801E-634DDDAF4B2B}" type="slidenum">
              <a:rPr lang="en-US" smtClean="0"/>
              <a:pPr/>
              <a:t>30</a:t>
            </a:fld>
            <a:endParaRPr lang="en-US"/>
          </a:p>
        </p:txBody>
      </p:sp>
      <p:pic>
        <p:nvPicPr>
          <p:cNvPr id="10" name="Picture 9">
            <a:extLst>
              <a:ext uri="{FF2B5EF4-FFF2-40B4-BE49-F238E27FC236}">
                <a16:creationId xmlns:a16="http://schemas.microsoft.com/office/drawing/2014/main" id="{91B00558-C797-475E-A205-F99AA46A7E88}"/>
              </a:ext>
            </a:extLst>
          </p:cNvPr>
          <p:cNvPicPr>
            <a:picLocks noChangeAspect="1"/>
          </p:cNvPicPr>
          <p:nvPr/>
        </p:nvPicPr>
        <p:blipFill>
          <a:blip r:embed="rId2"/>
          <a:stretch>
            <a:fillRect/>
          </a:stretch>
        </p:blipFill>
        <p:spPr>
          <a:xfrm>
            <a:off x="6172202" y="975411"/>
            <a:ext cx="4038598" cy="5068019"/>
          </a:xfrm>
          <a:prstGeom prst="rect">
            <a:avLst/>
          </a:prstGeom>
          <a:ln>
            <a:solidFill>
              <a:schemeClr val="accent2">
                <a:lumMod val="75000"/>
              </a:schemeClr>
            </a:solidFill>
          </a:ln>
        </p:spPr>
      </p:pic>
      <p:sp>
        <p:nvSpPr>
          <p:cNvPr id="5" name="Date Placeholder 4">
            <a:extLst>
              <a:ext uri="{FF2B5EF4-FFF2-40B4-BE49-F238E27FC236}">
                <a16:creationId xmlns:a16="http://schemas.microsoft.com/office/drawing/2014/main" id="{DE12D9AB-E09B-4123-A27E-5D87F6E011A9}"/>
              </a:ext>
            </a:extLst>
          </p:cNvPr>
          <p:cNvSpPr>
            <a:spLocks noGrp="1"/>
          </p:cNvSpPr>
          <p:nvPr>
            <p:ph type="dt" sz="half" idx="10"/>
          </p:nvPr>
        </p:nvSpPr>
        <p:spPr/>
        <p:txBody>
          <a:bodyPr/>
          <a:lstStyle/>
          <a:p>
            <a:r>
              <a:rPr lang="en-US"/>
              <a:t>8/13/2021</a:t>
            </a:r>
          </a:p>
        </p:txBody>
      </p:sp>
      <p:sp>
        <p:nvSpPr>
          <p:cNvPr id="6" name="TextBox 5">
            <a:extLst>
              <a:ext uri="{FF2B5EF4-FFF2-40B4-BE49-F238E27FC236}">
                <a16:creationId xmlns:a16="http://schemas.microsoft.com/office/drawing/2014/main" id="{ED4392C1-10A2-CDDE-1E7A-D00925E556A1}"/>
              </a:ext>
            </a:extLst>
          </p:cNvPr>
          <p:cNvSpPr txBox="1"/>
          <p:nvPr/>
        </p:nvSpPr>
        <p:spPr>
          <a:xfrm>
            <a:off x="6096000" y="3509421"/>
            <a:ext cx="698898" cy="276999"/>
          </a:xfrm>
          <a:prstGeom prst="rect">
            <a:avLst/>
          </a:prstGeom>
          <a:solidFill>
            <a:schemeClr val="bg1"/>
          </a:solidFill>
        </p:spPr>
        <p:txBody>
          <a:bodyPr wrap="square" rtlCol="0">
            <a:spAutoFit/>
          </a:bodyPr>
          <a:lstStyle/>
          <a:p>
            <a:r>
              <a:rPr lang="en-US" sz="1200" b="1" dirty="0"/>
              <a:t>17 </a:t>
            </a:r>
            <a:r>
              <a:rPr lang="en-US" sz="1200" i="1" dirty="0" err="1"/>
              <a:t>kPag</a:t>
            </a:r>
            <a:endParaRPr lang="en-US" sz="1200" i="1" dirty="0"/>
          </a:p>
        </p:txBody>
      </p:sp>
    </p:spTree>
    <p:extLst>
      <p:ext uri="{BB962C8B-B14F-4D97-AF65-F5344CB8AC3E}">
        <p14:creationId xmlns:p14="http://schemas.microsoft.com/office/powerpoint/2010/main" val="246876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26D9-E2B0-477D-81E8-5953025F23B9}"/>
              </a:ext>
            </a:extLst>
          </p:cNvPr>
          <p:cNvSpPr>
            <a:spLocks noGrp="1"/>
          </p:cNvSpPr>
          <p:nvPr>
            <p:ph type="title"/>
          </p:nvPr>
        </p:nvSpPr>
        <p:spPr>
          <a:xfrm>
            <a:off x="1524000" y="-3910"/>
            <a:ext cx="9144000" cy="487362"/>
          </a:xfrm>
          <a:solidFill>
            <a:schemeClr val="bg1"/>
          </a:solidFill>
        </p:spPr>
        <p:txBody>
          <a:bodyPr>
            <a:normAutofit fontScale="90000"/>
          </a:bodyPr>
          <a:lstStyle/>
          <a:p>
            <a:r>
              <a:rPr lang="en-US" sz="3600" b="1" dirty="0">
                <a:solidFill>
                  <a:schemeClr val="accent5">
                    <a:lumMod val="75000"/>
                  </a:schemeClr>
                </a:solidFill>
                <a:latin typeface="OptimaLTStd-Bold"/>
              </a:rPr>
              <a:t>MEROXING AND CAUSTIC WASH</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E5ABA60D-29CB-43C4-A3FE-D46069CF0FC4}"/>
              </a:ext>
            </a:extLst>
          </p:cNvPr>
          <p:cNvSpPr>
            <a:spLocks noGrp="1"/>
          </p:cNvSpPr>
          <p:nvPr>
            <p:ph idx="1"/>
          </p:nvPr>
        </p:nvSpPr>
        <p:spPr>
          <a:xfrm>
            <a:off x="1524000" y="567269"/>
            <a:ext cx="8991600" cy="6154206"/>
          </a:xfrm>
        </p:spPr>
        <p:txBody>
          <a:bodyPr>
            <a:noAutofit/>
          </a:bodyPr>
          <a:lstStyle/>
          <a:p>
            <a:pPr marL="0" indent="0" algn="just">
              <a:buNone/>
            </a:pPr>
            <a:r>
              <a:rPr lang="en-US" sz="1600" dirty="0" err="1">
                <a:solidFill>
                  <a:srgbClr val="0070C0"/>
                </a:solidFill>
                <a:latin typeface="Abadi" panose="020B0604020104020204" pitchFamily="34" charset="0"/>
                <a:cs typeface="Aharoni" panose="020B0604020202020204" pitchFamily="2" charset="-79"/>
              </a:rPr>
              <a:t>Meroxing</a:t>
            </a:r>
            <a:r>
              <a:rPr lang="en-US" sz="1600" dirty="0">
                <a:solidFill>
                  <a:srgbClr val="0070C0"/>
                </a:solidFill>
                <a:latin typeface="Abadi" panose="020B0604020104020204" pitchFamily="34" charset="0"/>
                <a:cs typeface="Aharoni" panose="020B0604020202020204" pitchFamily="2" charset="-79"/>
              </a:rPr>
              <a:t> is usually done for liquefied petroleum gas (LPG), kerosene, and gasoline.</a:t>
            </a:r>
          </a:p>
          <a:p>
            <a:pPr marL="0" indent="0" algn="just">
              <a:buNone/>
            </a:pPr>
            <a:r>
              <a:rPr lang="en-US" sz="1600" dirty="0">
                <a:solidFill>
                  <a:srgbClr val="000000"/>
                </a:solidFill>
                <a:latin typeface="Abadi" panose="020B0604020104020204" pitchFamily="34" charset="0"/>
                <a:cs typeface="Aharoni" panose="020B0604020202020204" pitchFamily="2" charset="-79"/>
              </a:rPr>
              <a:t>Merox is an abbreviation of the word  “mercaptan oxidation,” which is done catalytically in a packed bed reactor.</a:t>
            </a:r>
          </a:p>
          <a:p>
            <a:pPr marL="0" indent="0" algn="just">
              <a:buNone/>
            </a:pPr>
            <a:r>
              <a:rPr lang="en-US" sz="1600" dirty="0">
                <a:solidFill>
                  <a:srgbClr val="0070C0"/>
                </a:solidFill>
                <a:latin typeface="Abadi" panose="020B0604020104020204" pitchFamily="34" charset="0"/>
                <a:cs typeface="Aharoni" panose="020B0604020202020204" pitchFamily="2" charset="-79"/>
              </a:rPr>
              <a:t>Mercaptans are a sulfur compound of hydrocarbons and are designated as RSH. Mercaptans are highly corrosive, and not desirable. Mercaptans can be extracted by a caustic solution, a process known as extractive </a:t>
            </a:r>
            <a:r>
              <a:rPr lang="en-US" sz="1600" dirty="0" err="1">
                <a:solidFill>
                  <a:srgbClr val="0070C0"/>
                </a:solidFill>
                <a:latin typeface="Abadi" panose="020B0604020104020204" pitchFamily="34" charset="0"/>
                <a:cs typeface="Aharoni" panose="020B0604020202020204" pitchFamily="2" charset="-79"/>
              </a:rPr>
              <a:t>merox</a:t>
            </a:r>
            <a:r>
              <a:rPr lang="en-US" sz="1600" dirty="0">
                <a:solidFill>
                  <a:srgbClr val="0070C0"/>
                </a:solidFill>
                <a:latin typeface="Abadi" panose="020B0604020104020204" pitchFamily="34" charset="0"/>
                <a:cs typeface="Aharoni" panose="020B0604020202020204" pitchFamily="2" charset="-79"/>
              </a:rPr>
              <a:t>.</a:t>
            </a:r>
          </a:p>
          <a:p>
            <a:pPr marL="0" indent="0" algn="just">
              <a:buNone/>
            </a:pPr>
            <a:r>
              <a:rPr lang="en-US" sz="1600" dirty="0">
                <a:solidFill>
                  <a:srgbClr val="000000"/>
                </a:solidFill>
                <a:latin typeface="Abadi" panose="020B0604020104020204" pitchFamily="34" charset="0"/>
                <a:cs typeface="Aharoni" panose="020B0604020202020204" pitchFamily="2" charset="-79"/>
              </a:rPr>
              <a:t>Mercaptans can also be catalytically converted to disulfides (cobalt salt in the form of a chelate compound as the catalyst containing in a charcoal packed bed). </a:t>
            </a:r>
            <a:r>
              <a:rPr lang="en-US" sz="1600" dirty="0">
                <a:solidFill>
                  <a:schemeClr val="tx2">
                    <a:lumMod val="75000"/>
                  </a:schemeClr>
                </a:solidFill>
                <a:latin typeface="Abadi" panose="020B0604020104020204" pitchFamily="34" charset="0"/>
                <a:cs typeface="Aharoni" panose="020B0604020202020204" pitchFamily="2" charset="-79"/>
              </a:rPr>
              <a:t>Disulfide </a:t>
            </a:r>
            <a:r>
              <a:rPr lang="en-US" sz="1600" dirty="0">
                <a:solidFill>
                  <a:srgbClr val="202122"/>
                </a:solidFill>
                <a:latin typeface="Abadi" panose="020B0604020104020204" pitchFamily="34" charset="0"/>
                <a:cs typeface="Aharoni" panose="020B0604020202020204" pitchFamily="2" charset="-79"/>
              </a:rPr>
              <a:t>RSSR</a:t>
            </a:r>
            <a:r>
              <a:rPr lang="en-US" sz="1600" dirty="0">
                <a:solidFill>
                  <a:schemeClr val="tx2">
                    <a:lumMod val="75000"/>
                  </a:schemeClr>
                </a:solidFill>
                <a:latin typeface="Abadi" panose="020B0604020104020204" pitchFamily="34" charset="0"/>
                <a:cs typeface="Aharoni" panose="020B0604020202020204" pitchFamily="2" charset="-79"/>
              </a:rPr>
              <a:t> are not corrosive as mercaptans and remain with the product</a:t>
            </a:r>
            <a:r>
              <a:rPr lang="en-US" sz="1600" dirty="0">
                <a:solidFill>
                  <a:srgbClr val="000000"/>
                </a:solidFill>
                <a:latin typeface="Abadi" panose="020B0604020104020204" pitchFamily="34" charset="0"/>
                <a:cs typeface="Aharoni" panose="020B0604020202020204" pitchFamily="2" charset="-79"/>
              </a:rPr>
              <a:t>. This type of treatment is called sweetening </a:t>
            </a:r>
            <a:r>
              <a:rPr lang="en-US" sz="1600" dirty="0" err="1">
                <a:solidFill>
                  <a:srgbClr val="000000"/>
                </a:solidFill>
                <a:latin typeface="Abadi" panose="020B0604020104020204" pitchFamily="34" charset="0"/>
                <a:cs typeface="Aharoni" panose="020B0604020202020204" pitchFamily="2" charset="-79"/>
              </a:rPr>
              <a:t>merox</a:t>
            </a:r>
            <a:r>
              <a:rPr lang="en-US" sz="1600" dirty="0">
                <a:solidFill>
                  <a:srgbClr val="000000"/>
                </a:solidFill>
                <a:latin typeface="Abadi" panose="020B0604020104020204" pitchFamily="34" charset="0"/>
                <a:cs typeface="Aharoni" panose="020B0604020202020204" pitchFamily="2" charset="-79"/>
              </a:rPr>
              <a:t>. The following reaction takes place in a caustic solution</a:t>
            </a:r>
            <a:r>
              <a:rPr lang="en-US" sz="1600" dirty="0">
                <a:latin typeface="Abadi" panose="020B0604020104020204" pitchFamily="34" charset="0"/>
                <a:cs typeface="Aharoni" panose="020B0604020202020204" pitchFamily="2" charset="-79"/>
              </a:rPr>
              <a:t> </a:t>
            </a:r>
          </a:p>
          <a:p>
            <a:pPr marL="0" indent="0" algn="ctr">
              <a:buNone/>
            </a:pPr>
            <a:r>
              <a:rPr lang="en-US" sz="1600" dirty="0">
                <a:solidFill>
                  <a:srgbClr val="000000"/>
                </a:solidFill>
                <a:latin typeface="Abadi" panose="020B0604020104020204" pitchFamily="34" charset="0"/>
                <a:cs typeface="Aharoni" panose="020B0604020202020204" pitchFamily="2" charset="-79"/>
              </a:rPr>
              <a:t>NaOH + RSH = </a:t>
            </a:r>
            <a:r>
              <a:rPr lang="en-US" sz="1600" dirty="0" err="1">
                <a:solidFill>
                  <a:srgbClr val="000000"/>
                </a:solidFill>
                <a:latin typeface="Abadi" panose="020B0604020104020204" pitchFamily="34" charset="0"/>
                <a:cs typeface="Aharoni" panose="020B0604020202020204" pitchFamily="2" charset="-79"/>
              </a:rPr>
              <a:t>NaSR</a:t>
            </a:r>
            <a:r>
              <a:rPr lang="en-US" sz="1600" dirty="0">
                <a:solidFill>
                  <a:srgbClr val="000000"/>
                </a:solidFill>
                <a:latin typeface="Abadi" panose="020B0604020104020204" pitchFamily="34" charset="0"/>
                <a:cs typeface="Aharoni" panose="020B0604020202020204" pitchFamily="2" charset="-79"/>
              </a:rPr>
              <a:t> + H</a:t>
            </a:r>
            <a:r>
              <a:rPr lang="en-US" sz="1600" baseline="-25000" dirty="0">
                <a:solidFill>
                  <a:srgbClr val="000000"/>
                </a:solidFill>
                <a:latin typeface="Abadi" panose="020B0604020104020204" pitchFamily="34" charset="0"/>
                <a:cs typeface="Aharoni" panose="020B0604020202020204" pitchFamily="2" charset="-79"/>
              </a:rPr>
              <a:t>2</a:t>
            </a:r>
            <a:r>
              <a:rPr lang="en-US" sz="1600" dirty="0">
                <a:solidFill>
                  <a:srgbClr val="000000"/>
                </a:solidFill>
                <a:latin typeface="Abadi" panose="020B0604020104020204" pitchFamily="34" charset="0"/>
                <a:cs typeface="Aharoni" panose="020B0604020202020204" pitchFamily="2" charset="-79"/>
              </a:rPr>
              <a:t>O</a:t>
            </a:r>
            <a:r>
              <a:rPr lang="en-US" sz="1600" dirty="0">
                <a:latin typeface="Abadi" panose="020B0604020104020204" pitchFamily="34" charset="0"/>
                <a:cs typeface="Aharoni" panose="020B0604020202020204" pitchFamily="2" charset="-79"/>
              </a:rPr>
              <a:t> (Extractor)</a:t>
            </a:r>
          </a:p>
          <a:p>
            <a:pPr marL="0" indent="0" algn="just">
              <a:buNone/>
            </a:pPr>
            <a:r>
              <a:rPr lang="en-US" sz="1600" dirty="0">
                <a:solidFill>
                  <a:srgbClr val="000000"/>
                </a:solidFill>
                <a:latin typeface="Abadi" panose="020B0604020104020204" pitchFamily="34" charset="0"/>
                <a:cs typeface="Aharoni" panose="020B0604020202020204" pitchFamily="2" charset="-79"/>
              </a:rPr>
              <a:t>Sodium mercaptide “</a:t>
            </a:r>
            <a:r>
              <a:rPr lang="en-US" sz="1600" dirty="0" err="1">
                <a:solidFill>
                  <a:srgbClr val="000000"/>
                </a:solidFill>
                <a:latin typeface="Abadi" panose="020B0604020104020204" pitchFamily="34" charset="0"/>
                <a:cs typeface="Aharoni" panose="020B0604020202020204" pitchFamily="2" charset="-79"/>
              </a:rPr>
              <a:t>NaSR</a:t>
            </a:r>
            <a:r>
              <a:rPr lang="en-US" sz="1600" dirty="0">
                <a:solidFill>
                  <a:srgbClr val="000000"/>
                </a:solidFill>
                <a:latin typeface="Abadi" panose="020B0604020104020204" pitchFamily="34" charset="0"/>
                <a:cs typeface="Aharoni" panose="020B0604020202020204" pitchFamily="2" charset="-79"/>
              </a:rPr>
              <a:t>” formed is further oxidized to disulfide in the presence of air and the catalyst as</a:t>
            </a:r>
            <a:r>
              <a:rPr lang="en-US" sz="1600" dirty="0">
                <a:latin typeface="Abadi" panose="020B0604020104020204" pitchFamily="34" charset="0"/>
                <a:cs typeface="Aharoni" panose="020B0604020202020204" pitchFamily="2" charset="-79"/>
              </a:rPr>
              <a:t> </a:t>
            </a:r>
          </a:p>
          <a:p>
            <a:pPr marL="0" indent="0" algn="ctr">
              <a:buNone/>
            </a:pPr>
            <a:r>
              <a:rPr lang="en-US" sz="1600" dirty="0" err="1">
                <a:solidFill>
                  <a:srgbClr val="000000"/>
                </a:solidFill>
                <a:latin typeface="Abadi" panose="020B0604020104020204" pitchFamily="34" charset="0"/>
                <a:cs typeface="Aharoni" panose="020B0604020202020204" pitchFamily="2" charset="-79"/>
              </a:rPr>
              <a:t>NaSR</a:t>
            </a:r>
            <a:r>
              <a:rPr lang="en-US" sz="1600" dirty="0">
                <a:solidFill>
                  <a:srgbClr val="000000"/>
                </a:solidFill>
                <a:latin typeface="Abadi" panose="020B0604020104020204" pitchFamily="34" charset="0"/>
                <a:cs typeface="Aharoni" panose="020B0604020202020204" pitchFamily="2" charset="-79"/>
              </a:rPr>
              <a:t> + RSH + 1/2O</a:t>
            </a:r>
            <a:r>
              <a:rPr lang="en-US" sz="1600" baseline="-25000" dirty="0">
                <a:solidFill>
                  <a:srgbClr val="000000"/>
                </a:solidFill>
                <a:latin typeface="Abadi" panose="020B0604020104020204" pitchFamily="34" charset="0"/>
                <a:cs typeface="Aharoni" panose="020B0604020202020204" pitchFamily="2" charset="-79"/>
              </a:rPr>
              <a:t>2</a:t>
            </a:r>
            <a:r>
              <a:rPr lang="en-US" sz="1600" dirty="0">
                <a:solidFill>
                  <a:srgbClr val="000000"/>
                </a:solidFill>
                <a:latin typeface="Abadi" panose="020B0604020104020204" pitchFamily="34" charset="0"/>
                <a:cs typeface="Aharoni" panose="020B0604020202020204" pitchFamily="2" charset="-79"/>
              </a:rPr>
              <a:t> = NaOH + (RS)</a:t>
            </a:r>
            <a:r>
              <a:rPr lang="en-US" sz="1600" baseline="-25000" dirty="0">
                <a:solidFill>
                  <a:srgbClr val="000000"/>
                </a:solidFill>
                <a:latin typeface="Abadi" panose="020B0604020104020204" pitchFamily="34" charset="0"/>
                <a:cs typeface="Aharoni" panose="020B0604020202020204" pitchFamily="2" charset="-79"/>
              </a:rPr>
              <a:t>2</a:t>
            </a:r>
            <a:r>
              <a:rPr lang="en-US" sz="1600" dirty="0">
                <a:latin typeface="Abadi" panose="020B0604020104020204" pitchFamily="34" charset="0"/>
                <a:cs typeface="Aharoni" panose="020B0604020202020204" pitchFamily="2" charset="-79"/>
              </a:rPr>
              <a:t> </a:t>
            </a:r>
            <a:br>
              <a:rPr lang="en-US" sz="1600" dirty="0">
                <a:latin typeface="Abadi" panose="020B0604020104020204" pitchFamily="34" charset="0"/>
                <a:cs typeface="Aharoni" panose="020B0604020202020204" pitchFamily="2" charset="-79"/>
              </a:rPr>
            </a:br>
            <a:br>
              <a:rPr lang="en-US" sz="1600" dirty="0">
                <a:latin typeface="Abadi" panose="020B0604020104020204" pitchFamily="34" charset="0"/>
                <a:cs typeface="Aharoni" panose="020B0604020202020204" pitchFamily="2" charset="-79"/>
              </a:rPr>
            </a:br>
            <a:br>
              <a:rPr lang="en-US" sz="1600" dirty="0">
                <a:latin typeface="Abadi" panose="020B0604020104020204" pitchFamily="34" charset="0"/>
                <a:cs typeface="Aharoni" panose="020B0604020202020204" pitchFamily="2" charset="-79"/>
              </a:rPr>
            </a:br>
            <a:br>
              <a:rPr lang="en-US" sz="1600" dirty="0">
                <a:latin typeface="Abadi" panose="020B0604020104020204" pitchFamily="34" charset="0"/>
                <a:cs typeface="Aharoni" panose="020B0604020202020204" pitchFamily="2" charset="-79"/>
              </a:rPr>
            </a:br>
            <a:endParaRPr lang="en-US" sz="1600" dirty="0">
              <a:latin typeface="Abadi" panose="020B0604020104020204" pitchFamily="34" charset="0"/>
              <a:cs typeface="Aharoni" panose="020B0604020202020204" pitchFamily="2" charset="-79"/>
            </a:endParaRPr>
          </a:p>
        </p:txBody>
      </p:sp>
      <p:sp>
        <p:nvSpPr>
          <p:cNvPr id="4" name="Slide Number Placeholder 3">
            <a:extLst>
              <a:ext uri="{FF2B5EF4-FFF2-40B4-BE49-F238E27FC236}">
                <a16:creationId xmlns:a16="http://schemas.microsoft.com/office/drawing/2014/main" id="{3673FB45-0830-4954-9571-2B70E4A2AA5C}"/>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7187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042678-89D2-DA45-4980-F223E86BDAEA}"/>
              </a:ext>
            </a:extLst>
          </p:cNvPr>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2">
            <a:extLst>
              <a:ext uri="{FF2B5EF4-FFF2-40B4-BE49-F238E27FC236}">
                <a16:creationId xmlns:a16="http://schemas.microsoft.com/office/drawing/2014/main" id="{57359B1D-1E45-40B0-4257-E355CC9D0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4822"/>
            <a:ext cx="7115022" cy="673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84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220797"/>
            <a:ext cx="7421963" cy="1033669"/>
          </a:xfrm>
        </p:spPr>
        <p:txBody>
          <a:bodyPr>
            <a:normAutofit/>
          </a:bodyPr>
          <a:lstStyle/>
          <a:p>
            <a:pPr>
              <a:lnSpc>
                <a:spcPct val="90000"/>
              </a:lnSpc>
            </a:pPr>
            <a:r>
              <a:rPr lang="en-US" sz="2700" b="1" dirty="0">
                <a:solidFill>
                  <a:schemeClr val="accent2">
                    <a:lumMod val="75000"/>
                  </a:schemeClr>
                </a:solidFill>
              </a:rPr>
              <a:t>NAPHTHA REDISTILLATION/NAPHTHA SPLITTER </a:t>
            </a:r>
            <a:br>
              <a:rPr lang="en-US" sz="2700" dirty="0">
                <a:solidFill>
                  <a:schemeClr val="accent2">
                    <a:lumMod val="75000"/>
                  </a:schemeClr>
                </a:solidFill>
              </a:rPr>
            </a:br>
            <a:endParaRPr lang="en-US" sz="2700" dirty="0">
              <a:solidFill>
                <a:schemeClr val="accent2">
                  <a:lumMod val="75000"/>
                </a:schemeClr>
              </a:solidFill>
            </a:endParaRPr>
          </a:p>
        </p:txBody>
      </p:sp>
      <p:sp>
        <p:nvSpPr>
          <p:cNvPr id="3" name="Content Placeholder 2"/>
          <p:cNvSpPr>
            <a:spLocks noGrp="1"/>
          </p:cNvSpPr>
          <p:nvPr>
            <p:ph idx="1"/>
          </p:nvPr>
        </p:nvSpPr>
        <p:spPr>
          <a:xfrm>
            <a:off x="1837189" y="1981200"/>
            <a:ext cx="8799485" cy="4839356"/>
          </a:xfrm>
        </p:spPr>
        <p:txBody>
          <a:bodyPr anchor="ctr">
            <a:normAutofit/>
          </a:bodyPr>
          <a:lstStyle/>
          <a:p>
            <a:r>
              <a:rPr lang="en-US" sz="2400" dirty="0"/>
              <a:t>Naphtha stream is obtained from the stabilizer bottom, which is normally liquid boiled in the range of C5–190°C</a:t>
            </a:r>
          </a:p>
          <a:p>
            <a:r>
              <a:rPr lang="en-US" sz="2400" dirty="0"/>
              <a:t>This is further separated into two fractions in a column where the top is the lighter fraction, C5–90°C, and the bottom is 90°C–190°C.</a:t>
            </a:r>
          </a:p>
          <a:p>
            <a:r>
              <a:rPr lang="en-US" sz="2400" dirty="0"/>
              <a:t>This lighter fraction is suitable for petrochemical plants in the production of olefins and hydrogen because of the presence of paraffinic hydrocarbons</a:t>
            </a:r>
          </a:p>
          <a:p>
            <a:r>
              <a:rPr lang="en-US" sz="2400" dirty="0"/>
              <a:t>the heavier naphtha is suitable for the production of high-octane gasoline and valuable petrochemicals like benzene (B), toluene (T), and xylenes (X)</a:t>
            </a:r>
          </a:p>
        </p:txBody>
      </p:sp>
      <p:sp>
        <p:nvSpPr>
          <p:cNvPr id="4" name="Slide Number Placeholder 3"/>
          <p:cNvSpPr>
            <a:spLocks noGrp="1"/>
          </p:cNvSpPr>
          <p:nvPr>
            <p:ph type="sldNum" sz="quarter" idx="12"/>
          </p:nvPr>
        </p:nvSpPr>
        <p:spPr>
          <a:xfrm>
            <a:off x="9753600" y="6455432"/>
            <a:ext cx="883074" cy="365125"/>
          </a:xfrm>
        </p:spPr>
        <p:txBody>
          <a:bodyPr>
            <a:normAutofit/>
          </a:bodyPr>
          <a:lstStyle/>
          <a:p>
            <a:pPr>
              <a:spcAft>
                <a:spcPts val="600"/>
              </a:spcAft>
            </a:pPr>
            <a:fld id="{B6F15528-21DE-4FAA-801E-634DDDAF4B2B}" type="slidenum">
              <a:rPr lang="en-US" sz="1000">
                <a:solidFill>
                  <a:schemeClr val="tx1">
                    <a:lumMod val="50000"/>
                    <a:lumOff val="50000"/>
                  </a:schemeClr>
                </a:solidFill>
              </a:rPr>
              <a:pPr>
                <a:spcAft>
                  <a:spcPts val="600"/>
                </a:spcAft>
              </a:pPr>
              <a:t>33</a:t>
            </a:fld>
            <a:r>
              <a:rPr lang="en-US" sz="1000" dirty="0">
                <a:solidFill>
                  <a:schemeClr val="tx1">
                    <a:lumMod val="50000"/>
                    <a:lumOff val="50000"/>
                  </a:schemeClr>
                </a:solidFill>
              </a:rPr>
              <a:t>-5/9/22</a:t>
            </a:r>
          </a:p>
        </p:txBody>
      </p:sp>
    </p:spTree>
    <p:extLst>
      <p:ext uri="{BB962C8B-B14F-4D97-AF65-F5344CB8AC3E}">
        <p14:creationId xmlns:p14="http://schemas.microsoft.com/office/powerpoint/2010/main" val="241587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930531"/>
            <a:ext cx="2816159" cy="3275019"/>
          </a:xfrm>
        </p:spPr>
        <p:txBody>
          <a:bodyPr vert="horz" lIns="91440" tIns="45720" rIns="91440" bIns="45720" rtlCol="0" anchor="ctr">
            <a:normAutofit/>
          </a:bodyPr>
          <a:lstStyle/>
          <a:p>
            <a:pPr algn="l">
              <a:lnSpc>
                <a:spcPct val="90000"/>
              </a:lnSpc>
            </a:pPr>
            <a:r>
              <a:rPr lang="en-US" sz="3200" b="1" dirty="0">
                <a:solidFill>
                  <a:schemeClr val="accent2">
                    <a:lumMod val="75000"/>
                  </a:schemeClr>
                </a:solidFill>
              </a:rPr>
              <a:t>Naphtha Redistillation unit</a:t>
            </a:r>
          </a:p>
        </p:txBody>
      </p:sp>
      <p:sp>
        <p:nvSpPr>
          <p:cNvPr id="4" name="Slide Number Placeholder 3"/>
          <p:cNvSpPr>
            <a:spLocks noGrp="1"/>
          </p:cNvSpPr>
          <p:nvPr>
            <p:ph type="sldNum" sz="quarter" idx="12"/>
          </p:nvPr>
        </p:nvSpPr>
        <p:spPr>
          <a:xfrm>
            <a:off x="3890312" y="5113267"/>
            <a:ext cx="795528" cy="1024247"/>
          </a:xfrm>
        </p:spPr>
        <p:txBody>
          <a:bodyPr vert="horz" lIns="91440" tIns="45720" rIns="91440" bIns="45720" rtlCol="0" anchor="ctr">
            <a:normAutofit/>
          </a:bodyPr>
          <a:lstStyle/>
          <a:p>
            <a:pPr algn="ctr">
              <a:spcAft>
                <a:spcPts val="600"/>
              </a:spcAft>
              <a:defRPr/>
            </a:pPr>
            <a:fld id="{B6F15528-21DE-4FAA-801E-634DDDAF4B2B}" type="slidenum">
              <a:rPr lang="en-US" sz="1400">
                <a:solidFill>
                  <a:srgbClr val="FFFFFF"/>
                </a:solidFill>
                <a:latin typeface="Calibri" panose="020F0502020204030204"/>
              </a:rPr>
              <a:pPr algn="ctr">
                <a:spcAft>
                  <a:spcPts val="600"/>
                </a:spcAft>
                <a:defRPr/>
              </a:pPr>
              <a:t>34</a:t>
            </a:fld>
            <a:endParaRPr lang="en-US" sz="3800" dirty="0">
              <a:solidFill>
                <a:srgbClr val="FFFFFF"/>
              </a:solidFill>
              <a:latin typeface="Calibri" panose="020F0502020204030204"/>
            </a:endParaRPr>
          </a:p>
        </p:txBody>
      </p:sp>
      <p:pic>
        <p:nvPicPr>
          <p:cNvPr id="1026" name="Picture 2"/>
          <p:cNvPicPr>
            <a:picLocks noGrp="1" noChangeAspect="1" noChangeArrowheads="1"/>
          </p:cNvPicPr>
          <p:nvPr>
            <p:ph idx="1"/>
          </p:nvPr>
        </p:nvPicPr>
        <p:blipFill rotWithShape="1">
          <a:blip r:embed="rId2"/>
          <a:srcRect t="1589" r="-3" b="-3"/>
          <a:stretch/>
        </p:blipFill>
        <p:spPr bwMode="auto">
          <a:xfrm>
            <a:off x="4912051" y="450222"/>
            <a:ext cx="5402995" cy="5957557"/>
          </a:xfrm>
          <a:prstGeom prst="rect">
            <a:avLst/>
          </a:prstGeom>
          <a:noFill/>
        </p:spPr>
      </p:pic>
      <p:sp>
        <p:nvSpPr>
          <p:cNvPr id="3" name="Rectangle 2">
            <a:extLst>
              <a:ext uri="{FF2B5EF4-FFF2-40B4-BE49-F238E27FC236}">
                <a16:creationId xmlns:a16="http://schemas.microsoft.com/office/drawing/2014/main" id="{69FA34BF-E6EA-4B82-9599-DB35E0FA6C14}"/>
              </a:ext>
            </a:extLst>
          </p:cNvPr>
          <p:cNvSpPr/>
          <p:nvPr/>
        </p:nvSpPr>
        <p:spPr>
          <a:xfrm>
            <a:off x="5001814" y="3657600"/>
            <a:ext cx="1170387"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0266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98EA-AD57-4099-950B-5268E5CC08CD}"/>
              </a:ext>
            </a:extLst>
          </p:cNvPr>
          <p:cNvSpPr>
            <a:spLocks noGrp="1"/>
          </p:cNvSpPr>
          <p:nvPr>
            <p:ph type="title"/>
          </p:nvPr>
        </p:nvSpPr>
        <p:spPr>
          <a:xfrm>
            <a:off x="1524001" y="228600"/>
            <a:ext cx="3276599" cy="2800638"/>
          </a:xfrm>
        </p:spPr>
        <p:txBody>
          <a:bodyPr vert="horz" lIns="91440" tIns="45720" rIns="91440" bIns="45720" rtlCol="0" anchor="ctr">
            <a:normAutofit/>
          </a:bodyPr>
          <a:lstStyle/>
          <a:p>
            <a:pPr algn="l">
              <a:lnSpc>
                <a:spcPct val="90000"/>
              </a:lnSpc>
            </a:pPr>
            <a:r>
              <a:rPr lang="en-US" sz="2800" dirty="0">
                <a:solidFill>
                  <a:schemeClr val="accent2">
                    <a:lumMod val="75000"/>
                  </a:schemeClr>
                </a:solidFill>
              </a:rPr>
              <a:t>Boiling point at 760 mmHg versus boiling point at 40 mmHg. </a:t>
            </a:r>
          </a:p>
        </p:txBody>
      </p:sp>
      <p:pic>
        <p:nvPicPr>
          <p:cNvPr id="8" name="Picture 7">
            <a:extLst>
              <a:ext uri="{FF2B5EF4-FFF2-40B4-BE49-F238E27FC236}">
                <a16:creationId xmlns:a16="http://schemas.microsoft.com/office/drawing/2014/main" id="{78F0BBFF-E8EC-284E-5A17-45185A303E95}"/>
              </a:ext>
            </a:extLst>
          </p:cNvPr>
          <p:cNvPicPr>
            <a:picLocks noChangeAspect="1"/>
          </p:cNvPicPr>
          <p:nvPr/>
        </p:nvPicPr>
        <p:blipFill>
          <a:blip r:embed="rId2"/>
          <a:stretch>
            <a:fillRect/>
          </a:stretch>
        </p:blipFill>
        <p:spPr>
          <a:xfrm>
            <a:off x="4701657" y="640080"/>
            <a:ext cx="5467239" cy="5578816"/>
          </a:xfrm>
          <a:prstGeom prst="rect">
            <a:avLst/>
          </a:prstGeom>
        </p:spPr>
      </p:pic>
      <p:sp>
        <p:nvSpPr>
          <p:cNvPr id="4" name="Slide Number Placeholder 3">
            <a:extLst>
              <a:ext uri="{FF2B5EF4-FFF2-40B4-BE49-F238E27FC236}">
                <a16:creationId xmlns:a16="http://schemas.microsoft.com/office/drawing/2014/main" id="{71065A7B-1898-43D8-A9FC-DCE3C0DECD2C}"/>
              </a:ext>
            </a:extLst>
          </p:cNvPr>
          <p:cNvSpPr>
            <a:spLocks noGrp="1"/>
          </p:cNvSpPr>
          <p:nvPr>
            <p:ph type="sldNum" sz="quarter" idx="12"/>
          </p:nvPr>
        </p:nvSpPr>
        <p:spPr>
          <a:xfrm>
            <a:off x="9718857" y="6356351"/>
            <a:ext cx="469082" cy="365125"/>
          </a:xfrm>
          <a:noFill/>
        </p:spPr>
        <p:txBody>
          <a:bodyPr vert="horz" lIns="91440" tIns="45720" rIns="91440" bIns="45720" rtlCol="0" anchor="ctr">
            <a:normAutofit/>
          </a:bodyPr>
          <a:lstStyle/>
          <a:p>
            <a:pPr algn="l">
              <a:spcAft>
                <a:spcPts val="600"/>
              </a:spcAft>
            </a:pPr>
            <a:fld id="{B6F15528-21DE-4FAA-801E-634DDDAF4B2B}" type="slidenum">
              <a:rPr lang="en-US" smtClean="0"/>
              <a:pPr algn="l">
                <a:spcAft>
                  <a:spcPts val="600"/>
                </a:spcAft>
              </a:pPr>
              <a:t>35</a:t>
            </a:fld>
            <a:endParaRPr lang="en-US"/>
          </a:p>
        </p:txBody>
      </p:sp>
    </p:spTree>
    <p:extLst>
      <p:ext uri="{BB962C8B-B14F-4D97-AF65-F5344CB8AC3E}">
        <p14:creationId xmlns:p14="http://schemas.microsoft.com/office/powerpoint/2010/main" val="1096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5D6A-0A0E-4885-9EF9-605B9DB889D9}"/>
              </a:ext>
            </a:extLst>
          </p:cNvPr>
          <p:cNvSpPr>
            <a:spLocks noGrp="1"/>
          </p:cNvSpPr>
          <p:nvPr>
            <p:ph type="title"/>
          </p:nvPr>
        </p:nvSpPr>
        <p:spPr>
          <a:xfrm>
            <a:off x="1524000" y="1"/>
            <a:ext cx="9144000" cy="867075"/>
          </a:xfrm>
          <a:solidFill>
            <a:schemeClr val="bg1"/>
          </a:solidFill>
        </p:spPr>
        <p:txBody>
          <a:bodyPr>
            <a:normAutofit fontScale="90000"/>
          </a:bodyPr>
          <a:lstStyle/>
          <a:p>
            <a:r>
              <a:rPr lang="en-US" sz="1800" b="1" dirty="0">
                <a:solidFill>
                  <a:schemeClr val="accent2">
                    <a:lumMod val="75000"/>
                  </a:schemeClr>
                </a:solidFill>
                <a:latin typeface="Times-Roman"/>
              </a:rPr>
              <a:t> </a:t>
            </a:r>
            <a:br>
              <a:rPr lang="en-US" b="1" dirty="0">
                <a:solidFill>
                  <a:schemeClr val="accent2">
                    <a:lumMod val="75000"/>
                  </a:schemeClr>
                </a:solidFill>
              </a:rPr>
            </a:br>
            <a:r>
              <a:rPr lang="en-US" b="1" dirty="0">
                <a:solidFill>
                  <a:schemeClr val="accent2">
                    <a:lumMod val="75000"/>
                  </a:schemeClr>
                </a:solidFill>
                <a:latin typeface="Microsoft YaHei UI Light" panose="020B0502040204020203" pitchFamily="34" charset="-122"/>
                <a:ea typeface="Microsoft YaHei UI Light" panose="020B0502040204020203" pitchFamily="34" charset="-122"/>
              </a:rPr>
              <a:t>Vacuum distillation unit</a:t>
            </a:r>
          </a:p>
        </p:txBody>
      </p:sp>
      <p:sp>
        <p:nvSpPr>
          <p:cNvPr id="4" name="Slide Number Placeholder 3">
            <a:extLst>
              <a:ext uri="{FF2B5EF4-FFF2-40B4-BE49-F238E27FC236}">
                <a16:creationId xmlns:a16="http://schemas.microsoft.com/office/drawing/2014/main" id="{15CDC331-F776-4C21-B3EE-F12863156A16}"/>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5" name="Content Placeholder 4">
            <a:extLst>
              <a:ext uri="{FF2B5EF4-FFF2-40B4-BE49-F238E27FC236}">
                <a16:creationId xmlns:a16="http://schemas.microsoft.com/office/drawing/2014/main" id="{4C686798-FEFE-446E-9DAC-3A5FD53138AA}"/>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2316D9B-3B7E-4794-9142-83B7F3819ED1}"/>
              </a:ext>
            </a:extLst>
          </p:cNvPr>
          <p:cNvPicPr>
            <a:picLocks noChangeAspect="1"/>
          </p:cNvPicPr>
          <p:nvPr/>
        </p:nvPicPr>
        <p:blipFill>
          <a:blip r:embed="rId2"/>
          <a:stretch>
            <a:fillRect/>
          </a:stretch>
        </p:blipFill>
        <p:spPr>
          <a:xfrm>
            <a:off x="1556825" y="990600"/>
            <a:ext cx="9038084" cy="5868688"/>
          </a:xfrm>
          <a:prstGeom prst="rect">
            <a:avLst/>
          </a:prstGeom>
        </p:spPr>
      </p:pic>
      <p:sp>
        <p:nvSpPr>
          <p:cNvPr id="3" name="TextBox 2">
            <a:extLst>
              <a:ext uri="{FF2B5EF4-FFF2-40B4-BE49-F238E27FC236}">
                <a16:creationId xmlns:a16="http://schemas.microsoft.com/office/drawing/2014/main" id="{D4A1479D-5ECE-4447-8101-7AAB2A825384}"/>
              </a:ext>
            </a:extLst>
          </p:cNvPr>
          <p:cNvSpPr txBox="1"/>
          <p:nvPr/>
        </p:nvSpPr>
        <p:spPr>
          <a:xfrm>
            <a:off x="6324600" y="4676002"/>
            <a:ext cx="311304" cy="307777"/>
          </a:xfrm>
          <a:prstGeom prst="rect">
            <a:avLst/>
          </a:prstGeom>
          <a:noFill/>
        </p:spPr>
        <p:txBody>
          <a:bodyPr wrap="none" rtlCol="0">
            <a:spAutoFit/>
          </a:bodyPr>
          <a:lstStyle/>
          <a:p>
            <a:r>
              <a:rPr lang="en-US" sz="1400" dirty="0"/>
              <a:t>H</a:t>
            </a:r>
          </a:p>
        </p:txBody>
      </p:sp>
    </p:spTree>
    <p:extLst>
      <p:ext uri="{BB962C8B-B14F-4D97-AF65-F5344CB8AC3E}">
        <p14:creationId xmlns:p14="http://schemas.microsoft.com/office/powerpoint/2010/main" val="104163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FC6A-7083-460C-B082-53161C594157}"/>
              </a:ext>
            </a:extLst>
          </p:cNvPr>
          <p:cNvSpPr>
            <a:spLocks noGrp="1"/>
          </p:cNvSpPr>
          <p:nvPr>
            <p:ph type="title"/>
          </p:nvPr>
        </p:nvSpPr>
        <p:spPr>
          <a:xfrm>
            <a:off x="1524000" y="0"/>
            <a:ext cx="9144000" cy="868362"/>
          </a:xfrm>
          <a:solidFill>
            <a:schemeClr val="bg1"/>
          </a:solidFill>
        </p:spPr>
        <p:txBody>
          <a:bodyPr/>
          <a:lstStyle/>
          <a:p>
            <a:r>
              <a:rPr lang="en-US" dirty="0">
                <a:solidFill>
                  <a:srgbClr val="7030A0"/>
                </a:solidFill>
              </a:rPr>
              <a:t>Vacuum Distillation</a:t>
            </a:r>
          </a:p>
        </p:txBody>
      </p:sp>
      <p:sp>
        <p:nvSpPr>
          <p:cNvPr id="3" name="Content Placeholder 2"/>
          <p:cNvSpPr>
            <a:spLocks noGrp="1"/>
          </p:cNvSpPr>
          <p:nvPr>
            <p:ph idx="1"/>
          </p:nvPr>
        </p:nvSpPr>
        <p:spPr>
          <a:xfrm>
            <a:off x="1524000" y="855149"/>
            <a:ext cx="9144000" cy="4525963"/>
          </a:xfrm>
        </p:spPr>
        <p:txBody>
          <a:bodyPr>
            <a:noAutofit/>
          </a:bodyPr>
          <a:lstStyle/>
          <a:p>
            <a:pPr algn="just"/>
            <a:r>
              <a:rPr lang="en-US" sz="1800" dirty="0">
                <a:solidFill>
                  <a:srgbClr val="0070C0"/>
                </a:solidFill>
                <a:latin typeface="Arial" panose="020B0604020202020204" pitchFamily="34" charset="0"/>
                <a:cs typeface="Arial" panose="020B0604020202020204" pitchFamily="34" charset="0"/>
              </a:rPr>
              <a:t>In vacuum distillation of the atmospheric residue yields additional and valuable distillates, which could otherwise be thermally destroyed if further distillation was attempted at atmospheric pressure and above.</a:t>
            </a:r>
          </a:p>
          <a:p>
            <a:pPr algn="just"/>
            <a:r>
              <a:rPr lang="en-US" sz="1800" dirty="0">
                <a:solidFill>
                  <a:srgbClr val="000000"/>
                </a:solidFill>
                <a:latin typeface="Arial" panose="020B0604020202020204" pitchFamily="34" charset="0"/>
                <a:cs typeface="Arial" panose="020B0604020202020204" pitchFamily="34" charset="0"/>
              </a:rPr>
              <a:t>Hot RCO either from the steam-heated storage tank or from the bottom of the atmospheric distillation column is pumped through a series of preheaters (heat exchanger train) followed by heating in a pipe-still heater to raise the temperature to 393°C. This hot stream is then ﬂashed in a multiplated distillation column where vacuum (below atmospheric pressure) is maintained by steam ejectors by medium pressure superheated steam as the motive ﬂuid that entrains the top hydrocarbon vapours, which are condensed by water coolers. Usually, three numbers of ejectors are used; the first stage sends the uncondensed vapour to the second stage followed by condensation. </a:t>
            </a:r>
          </a:p>
          <a:p>
            <a:pPr algn="just"/>
            <a:r>
              <a:rPr lang="en-US" sz="1800" dirty="0">
                <a:solidFill>
                  <a:srgbClr val="0070C0"/>
                </a:solidFill>
                <a:latin typeface="Arial" panose="020B0604020202020204" pitchFamily="34" charset="0"/>
                <a:cs typeface="Arial" panose="020B0604020202020204" pitchFamily="34" charset="0"/>
              </a:rPr>
              <a:t>The uncondensed vapour then enters the third stage followed by condensation and the uncondensed vapour from the third stage is vented out through a ﬂare or stack. A vacuum of </a:t>
            </a:r>
            <a:r>
              <a:rPr lang="en-US" sz="1800" u="sng" dirty="0">
                <a:solidFill>
                  <a:srgbClr val="0070C0"/>
                </a:solidFill>
                <a:latin typeface="Arial" panose="020B0604020202020204" pitchFamily="34" charset="0"/>
                <a:cs typeface="Arial" panose="020B0604020202020204" pitchFamily="34" charset="0"/>
              </a:rPr>
              <a:t>30–40 mm </a:t>
            </a:r>
            <a:r>
              <a:rPr lang="en-US" sz="1800" dirty="0">
                <a:solidFill>
                  <a:srgbClr val="0070C0"/>
                </a:solidFill>
                <a:latin typeface="Arial" panose="020B0604020202020204" pitchFamily="34" charset="0"/>
                <a:cs typeface="Arial" panose="020B0604020202020204" pitchFamily="34" charset="0"/>
              </a:rPr>
              <a:t>of mercury is maintained at the top of the column and </a:t>
            </a:r>
            <a:r>
              <a:rPr lang="en-US" sz="1800" u="sng" dirty="0">
                <a:solidFill>
                  <a:srgbClr val="0070C0"/>
                </a:solidFill>
                <a:latin typeface="Arial" panose="020B0604020202020204" pitchFamily="34" charset="0"/>
                <a:cs typeface="Arial" panose="020B0604020202020204" pitchFamily="34" charset="0"/>
              </a:rPr>
              <a:t>100–120</a:t>
            </a:r>
            <a:r>
              <a:rPr lang="en-US" sz="1800" dirty="0">
                <a:solidFill>
                  <a:srgbClr val="0070C0"/>
                </a:solidFill>
                <a:latin typeface="Arial" panose="020B0604020202020204" pitchFamily="34" charset="0"/>
                <a:cs typeface="Arial" panose="020B0604020202020204" pitchFamily="34" charset="0"/>
              </a:rPr>
              <a:t> </a:t>
            </a:r>
            <a:r>
              <a:rPr lang="en-US" sz="1800" u="sng" dirty="0">
                <a:solidFill>
                  <a:srgbClr val="0070C0"/>
                </a:solidFill>
                <a:latin typeface="Arial" panose="020B0604020202020204" pitchFamily="34" charset="0"/>
                <a:cs typeface="Arial" panose="020B0604020202020204" pitchFamily="34" charset="0"/>
              </a:rPr>
              <a:t>mm</a:t>
            </a:r>
            <a:r>
              <a:rPr lang="en-US" sz="1800" dirty="0">
                <a:solidFill>
                  <a:srgbClr val="0070C0"/>
                </a:solidFill>
                <a:latin typeface="Arial" panose="020B0604020202020204" pitchFamily="34" charset="0"/>
                <a:cs typeface="Arial" panose="020B0604020202020204" pitchFamily="34" charset="0"/>
              </a:rPr>
              <a:t> at the bottom. Condensates from these ejectors are collected in a drum, known as a hot well. The oily layer is then sent to an oil–water separator vessel from which oil is drawn as vacuum gas oil (VGO), part of which is sent to the column as the reﬂux and the rest to storage. Condensates from the hot well and the separator drum are drained to the sewer or water collection system. A few plates below the top plate of the column, an additional VGO is drawn and sent to the diesel/gas oil pool.</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709111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A10F6-7E24-4F17-B18C-372E4E0DFD05}"/>
              </a:ext>
            </a:extLst>
          </p:cNvPr>
          <p:cNvSpPr>
            <a:spLocks noGrp="1"/>
          </p:cNvSpPr>
          <p:nvPr>
            <p:ph idx="1"/>
          </p:nvPr>
        </p:nvSpPr>
        <p:spPr>
          <a:xfrm>
            <a:off x="1676400" y="457201"/>
            <a:ext cx="8915400" cy="6264275"/>
          </a:xfrm>
        </p:spPr>
        <p:txBody>
          <a:bodyPr>
            <a:normAutofit/>
          </a:bodyPr>
          <a:lstStyle/>
          <a:p>
            <a:r>
              <a:rPr lang="en-US" sz="1800" dirty="0">
                <a:solidFill>
                  <a:srgbClr val="000000"/>
                </a:solidFill>
                <a:latin typeface="Arial" panose="020B0604020202020204" pitchFamily="34" charset="0"/>
                <a:cs typeface="Arial" panose="020B0604020202020204" pitchFamily="34" charset="0"/>
              </a:rPr>
              <a:t>SO (spindle oil) is the next vacuum distillate, which is drawn a few plates below the gas oil draw plate. Similarly, the other vacuum distillates drawn from the plates below are light oil (LO), intermediate oil (IO), and heavy oil (HO) in this sequence. LO is sent to the vis-breaking unit for the production of low viscous fuel oils, whereas SO, IO, and HO distillates are further stripped in a side stripper by steam to remove the lighter components to adjust the ﬂ ash points. </a:t>
            </a:r>
          </a:p>
          <a:p>
            <a:r>
              <a:rPr lang="en-US" sz="1800" dirty="0">
                <a:solidFill>
                  <a:srgbClr val="0070C0"/>
                </a:solidFill>
                <a:latin typeface="Arial" panose="020B0604020202020204" pitchFamily="34" charset="0"/>
                <a:cs typeface="Arial" panose="020B0604020202020204" pitchFamily="34" charset="0"/>
              </a:rPr>
              <a:t>The bottom residue from the tower is called the short residue (SR), which is stripped by the bottom steam followed by cooling through a steam generator and sent for storage in the </a:t>
            </a:r>
            <a:r>
              <a:rPr lang="en-US" sz="1800" dirty="0" err="1">
                <a:solidFill>
                  <a:srgbClr val="0070C0"/>
                </a:solidFill>
                <a:latin typeface="Arial" panose="020B0604020202020204" pitchFamily="34" charset="0"/>
                <a:cs typeface="Arial" panose="020B0604020202020204" pitchFamily="34" charset="0"/>
              </a:rPr>
              <a:t>deasphalting</a:t>
            </a:r>
            <a:r>
              <a:rPr lang="en-US" sz="1800" dirty="0">
                <a:solidFill>
                  <a:srgbClr val="0070C0"/>
                </a:solidFill>
                <a:latin typeface="Arial" panose="020B0604020202020204" pitchFamily="34" charset="0"/>
                <a:cs typeface="Arial" panose="020B0604020202020204" pitchFamily="34" charset="0"/>
              </a:rPr>
              <a:t> unit. A portion of the hot vacuum distillate is drawn from the column and returned back after cooling to control the heat load of the column. This stream is called the pump around. Unlike circulating reﬂuxes in the atmospheric column, pump around is only one stream in the vacuum column. To aid washing of the HO fraction, 4%–5% of the feed RCO is </a:t>
            </a:r>
            <a:r>
              <a:rPr lang="en-US" sz="1800" dirty="0" err="1">
                <a:solidFill>
                  <a:srgbClr val="0070C0"/>
                </a:solidFill>
                <a:latin typeface="Arial" panose="020B0604020202020204" pitchFamily="34" charset="0"/>
                <a:cs typeface="Arial" panose="020B0604020202020204" pitchFamily="34" charset="0"/>
              </a:rPr>
              <a:t>overﬂashed</a:t>
            </a:r>
            <a:r>
              <a:rPr lang="en-US" sz="1800" dirty="0">
                <a:solidFill>
                  <a:srgbClr val="0070C0"/>
                </a:solidFill>
                <a:latin typeface="Arial" panose="020B0604020202020204" pitchFamily="34" charset="0"/>
                <a:cs typeface="Arial" panose="020B0604020202020204" pitchFamily="34" charset="0"/>
              </a:rPr>
              <a:t>. It is to be mentioned that SO, IO, and HO are the lube oil base stocks (LOBS), which are the main ingredients of lubricating oils in the market. Valuable lube oil stock, known as bright stock, is obtained from the SR by solvent </a:t>
            </a:r>
            <a:r>
              <a:rPr lang="en-US" sz="1800" dirty="0" err="1">
                <a:solidFill>
                  <a:srgbClr val="0070C0"/>
                </a:solidFill>
                <a:latin typeface="Arial" panose="020B0604020202020204" pitchFamily="34" charset="0"/>
                <a:cs typeface="Arial" panose="020B0604020202020204" pitchFamily="34" charset="0"/>
              </a:rPr>
              <a:t>deasphalting</a:t>
            </a:r>
            <a:r>
              <a:rPr lang="en-US" sz="1800" dirty="0">
                <a:solidFill>
                  <a:srgbClr val="0070C0"/>
                </a:solidFill>
                <a:latin typeface="Arial" panose="020B0604020202020204" pitchFamily="34" charset="0"/>
                <a:cs typeface="Arial" panose="020B0604020202020204" pitchFamily="34" charset="0"/>
              </a:rPr>
              <a:t>.</a:t>
            </a:r>
            <a:endParaRPr lang="en-US" sz="1800" dirty="0"/>
          </a:p>
        </p:txBody>
      </p:sp>
      <p:sp>
        <p:nvSpPr>
          <p:cNvPr id="4" name="Slide Number Placeholder 3">
            <a:extLst>
              <a:ext uri="{FF2B5EF4-FFF2-40B4-BE49-F238E27FC236}">
                <a16:creationId xmlns:a16="http://schemas.microsoft.com/office/drawing/2014/main" id="{45630E3F-ED70-4B2B-88E5-16BAACF3EFB6}"/>
              </a:ext>
            </a:extLst>
          </p:cNvPr>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888030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236788"/>
            <a:ext cx="7772400" cy="1470025"/>
          </a:xfrm>
        </p:spPr>
        <p:txBody>
          <a:bodyPr>
            <a:normAutofit fontScale="90000"/>
          </a:bodyPr>
          <a:lstStyle/>
          <a:p>
            <a:r>
              <a:rPr lang="en-US" b="1" dirty="0">
                <a:solidFill>
                  <a:srgbClr val="00B050"/>
                </a:solidFill>
                <a:latin typeface="AR CENA" panose="02000000000000000000" pitchFamily="2" charset="0"/>
              </a:rPr>
              <a:t>CATALYTIC REFORMING</a:t>
            </a:r>
            <a:endParaRPr lang="en-US" b="1" dirty="0">
              <a:latin typeface="AR CENA" panose="02000000000000000000"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3" name="Subtitle 2">
            <a:extLst>
              <a:ext uri="{FF2B5EF4-FFF2-40B4-BE49-F238E27FC236}">
                <a16:creationId xmlns:a16="http://schemas.microsoft.com/office/drawing/2014/main" id="{20A2C599-E131-4C73-87C0-9035830CA6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274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7BB7-B478-45AF-811A-8CCDAAD5930A}"/>
              </a:ext>
            </a:extLst>
          </p:cNvPr>
          <p:cNvSpPr>
            <a:spLocks noGrp="1"/>
          </p:cNvSpPr>
          <p:nvPr>
            <p:ph type="title"/>
          </p:nvPr>
        </p:nvSpPr>
        <p:spPr>
          <a:xfrm>
            <a:off x="2152649" y="588169"/>
            <a:ext cx="7886700" cy="1325563"/>
          </a:xfrm>
          <a:solidFill>
            <a:schemeClr val="bg1"/>
          </a:solidFill>
        </p:spPr>
        <p:txBody>
          <a:bodyPr>
            <a:normAutofit/>
          </a:bodyPr>
          <a:lstStyle/>
          <a:p>
            <a:r>
              <a:rPr lang="en-US" sz="3600" dirty="0"/>
              <a:t>Major Processes in Petroleum Refinery</a:t>
            </a:r>
          </a:p>
        </p:txBody>
      </p:sp>
      <p:sp>
        <p:nvSpPr>
          <p:cNvPr id="3" name="Content Placeholder 2">
            <a:extLst>
              <a:ext uri="{FF2B5EF4-FFF2-40B4-BE49-F238E27FC236}">
                <a16:creationId xmlns:a16="http://schemas.microsoft.com/office/drawing/2014/main" id="{3C88196E-13F0-4E2E-9ADE-60C9398AD1FE}"/>
              </a:ext>
            </a:extLst>
          </p:cNvPr>
          <p:cNvSpPr>
            <a:spLocks noGrp="1"/>
          </p:cNvSpPr>
          <p:nvPr>
            <p:ph idx="1"/>
          </p:nvPr>
        </p:nvSpPr>
        <p:spPr>
          <a:xfrm>
            <a:off x="2152650" y="2391568"/>
            <a:ext cx="8105775" cy="4329907"/>
          </a:xfrm>
        </p:spPr>
        <p:txBody>
          <a:bodyPr anchor="ctr">
            <a:normAutofit fontScale="92500" lnSpcReduction="20000"/>
          </a:bodyPr>
          <a:lstStyle/>
          <a:p>
            <a:pPr>
              <a:lnSpc>
                <a:spcPct val="90000"/>
              </a:lnSpc>
            </a:pPr>
            <a:r>
              <a:rPr lang="en-US" sz="2000" dirty="0"/>
              <a:t>Desalting </a:t>
            </a:r>
          </a:p>
          <a:p>
            <a:pPr>
              <a:lnSpc>
                <a:spcPct val="90000"/>
              </a:lnSpc>
            </a:pPr>
            <a:r>
              <a:rPr lang="en-US" sz="2000" dirty="0"/>
              <a:t>Crude distillation unit (CDU/ADU)</a:t>
            </a:r>
          </a:p>
          <a:p>
            <a:pPr>
              <a:lnSpc>
                <a:spcPct val="90000"/>
              </a:lnSpc>
            </a:pPr>
            <a:r>
              <a:rPr lang="en-US" sz="2000" dirty="0"/>
              <a:t>Vacuum distillation unit (VDU)</a:t>
            </a:r>
          </a:p>
          <a:p>
            <a:pPr>
              <a:lnSpc>
                <a:spcPct val="90000"/>
              </a:lnSpc>
            </a:pPr>
            <a:r>
              <a:rPr lang="en-US" sz="2000" dirty="0"/>
              <a:t>Thermal cracker</a:t>
            </a:r>
          </a:p>
          <a:p>
            <a:pPr>
              <a:lnSpc>
                <a:spcPct val="90000"/>
              </a:lnSpc>
            </a:pPr>
            <a:r>
              <a:rPr lang="en-US" sz="2000" dirty="0"/>
              <a:t>Hydrotreaters</a:t>
            </a:r>
          </a:p>
          <a:p>
            <a:pPr>
              <a:lnSpc>
                <a:spcPct val="90000"/>
              </a:lnSpc>
            </a:pPr>
            <a:r>
              <a:rPr lang="en-US" sz="2000" dirty="0"/>
              <a:t>Fluidized catalytic cracker</a:t>
            </a:r>
          </a:p>
          <a:p>
            <a:pPr>
              <a:lnSpc>
                <a:spcPct val="90000"/>
              </a:lnSpc>
            </a:pPr>
            <a:r>
              <a:rPr lang="en-US" sz="2000" dirty="0"/>
              <a:t>Separators</a:t>
            </a:r>
          </a:p>
          <a:p>
            <a:pPr>
              <a:lnSpc>
                <a:spcPct val="90000"/>
              </a:lnSpc>
            </a:pPr>
            <a:r>
              <a:rPr lang="en-US" sz="2000" dirty="0"/>
              <a:t>Naphtha splitter</a:t>
            </a:r>
          </a:p>
          <a:p>
            <a:pPr>
              <a:lnSpc>
                <a:spcPct val="90000"/>
              </a:lnSpc>
            </a:pPr>
            <a:r>
              <a:rPr lang="en-US" sz="2000" dirty="0"/>
              <a:t>Reformer</a:t>
            </a:r>
          </a:p>
          <a:p>
            <a:pPr>
              <a:lnSpc>
                <a:spcPct val="90000"/>
              </a:lnSpc>
            </a:pPr>
            <a:r>
              <a:rPr lang="en-US" sz="2000" dirty="0"/>
              <a:t>Alkylation and isomerization</a:t>
            </a:r>
          </a:p>
          <a:p>
            <a:pPr>
              <a:lnSpc>
                <a:spcPct val="90000"/>
              </a:lnSpc>
            </a:pPr>
            <a:r>
              <a:rPr lang="en-US" sz="2000" dirty="0"/>
              <a:t>Gas treating</a:t>
            </a:r>
          </a:p>
          <a:p>
            <a:pPr>
              <a:lnSpc>
                <a:spcPct val="90000"/>
              </a:lnSpc>
            </a:pPr>
            <a:r>
              <a:rPr lang="en-US" sz="2000" dirty="0"/>
              <a:t>Blending pools</a:t>
            </a:r>
          </a:p>
          <a:p>
            <a:pPr>
              <a:lnSpc>
                <a:spcPct val="90000"/>
              </a:lnSpc>
            </a:pPr>
            <a:r>
              <a:rPr lang="en-US" sz="2000" dirty="0"/>
              <a:t>Stream splitters </a:t>
            </a:r>
          </a:p>
        </p:txBody>
      </p:sp>
      <p:sp>
        <p:nvSpPr>
          <p:cNvPr id="4" name="Slide Number Placeholder 3">
            <a:extLst>
              <a:ext uri="{FF2B5EF4-FFF2-40B4-BE49-F238E27FC236}">
                <a16:creationId xmlns:a16="http://schemas.microsoft.com/office/drawing/2014/main" id="{D7883654-8E71-4E06-AFE7-26BBDEAF5874}"/>
              </a:ext>
            </a:extLst>
          </p:cNvPr>
          <p:cNvSpPr>
            <a:spLocks noGrp="1"/>
          </p:cNvSpPr>
          <p:nvPr>
            <p:ph type="sldNum" sz="quarter" idx="12"/>
          </p:nvPr>
        </p:nvSpPr>
        <p:spPr>
          <a:xfrm>
            <a:off x="7981950" y="6356351"/>
            <a:ext cx="2057400" cy="365125"/>
          </a:xfrm>
        </p:spPr>
        <p:txBody>
          <a:bodyPr>
            <a:normAutofit/>
          </a:bodyPr>
          <a:lstStyle/>
          <a:p>
            <a:pPr>
              <a:spcAft>
                <a:spcPts val="600"/>
              </a:spcAft>
            </a:pPr>
            <a:fld id="{B6F15528-21DE-4FAA-801E-634DDDAF4B2B}" type="slidenum">
              <a:rPr lang="en-US" smtClean="0"/>
              <a:pPr>
                <a:spcAft>
                  <a:spcPts val="600"/>
                </a:spcAft>
              </a:pPr>
              <a:t>4</a:t>
            </a:fld>
            <a:endParaRPr lang="en-US"/>
          </a:p>
        </p:txBody>
      </p:sp>
    </p:spTree>
    <p:extLst>
      <p:ext uri="{BB962C8B-B14F-4D97-AF65-F5344CB8AC3E}">
        <p14:creationId xmlns:p14="http://schemas.microsoft.com/office/powerpoint/2010/main" val="1962290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CCA3-FD48-412A-9CFA-ACB67FC2ADBA}"/>
              </a:ext>
            </a:extLst>
          </p:cNvPr>
          <p:cNvSpPr>
            <a:spLocks noGrp="1"/>
          </p:cNvSpPr>
          <p:nvPr>
            <p:ph type="title"/>
          </p:nvPr>
        </p:nvSpPr>
        <p:spPr>
          <a:xfrm>
            <a:off x="1866900" y="136526"/>
            <a:ext cx="8229600" cy="889755"/>
          </a:xfrm>
        </p:spPr>
        <p:txBody>
          <a:bodyPr/>
          <a:lstStyle/>
          <a:p>
            <a:r>
              <a:rPr lang="en-US" dirty="0">
                <a:solidFill>
                  <a:srgbClr val="0070C0"/>
                </a:solidFill>
              </a:rPr>
              <a:t>Objective of catalytic reforming</a:t>
            </a:r>
          </a:p>
        </p:txBody>
      </p:sp>
      <p:sp>
        <p:nvSpPr>
          <p:cNvPr id="3" name="Content Placeholder 2">
            <a:extLst>
              <a:ext uri="{FF2B5EF4-FFF2-40B4-BE49-F238E27FC236}">
                <a16:creationId xmlns:a16="http://schemas.microsoft.com/office/drawing/2014/main" id="{DFBBB847-854E-48F9-9F61-FD1E849D6CB7}"/>
              </a:ext>
            </a:extLst>
          </p:cNvPr>
          <p:cNvSpPr>
            <a:spLocks noGrp="1"/>
          </p:cNvSpPr>
          <p:nvPr>
            <p:ph idx="1"/>
          </p:nvPr>
        </p:nvSpPr>
        <p:spPr>
          <a:xfrm>
            <a:off x="1600200" y="1208843"/>
            <a:ext cx="8763000" cy="2829758"/>
          </a:xfrm>
        </p:spPr>
        <p:txBody>
          <a:bodyPr>
            <a:normAutofit/>
          </a:bodyPr>
          <a:lstStyle/>
          <a:p>
            <a:pPr marL="0" indent="0" algn="just">
              <a:buNone/>
            </a:pPr>
            <a:r>
              <a:rPr lang="en-US" sz="2400" dirty="0"/>
              <a:t>In catalytic reforming, the change in the boiling point of the stock passed through the unit is relatively small as the hydrocarbon molecular structures are rearranged to form higher-octane aromatics with only a minor amount of cracking. Thus, catalytic reforming primarily increases the octane of motor gasoline rather than increasing its yield. The yield slightly decreases due to hydrocracking reaction.</a:t>
            </a:r>
          </a:p>
        </p:txBody>
      </p:sp>
      <p:sp>
        <p:nvSpPr>
          <p:cNvPr id="4" name="Slide Number Placeholder 3">
            <a:extLst>
              <a:ext uri="{FF2B5EF4-FFF2-40B4-BE49-F238E27FC236}">
                <a16:creationId xmlns:a16="http://schemas.microsoft.com/office/drawing/2014/main" id="{2790496D-A458-4D0E-8607-92B55446C7C3}"/>
              </a:ext>
            </a:extLst>
          </p:cNvPr>
          <p:cNvSpPr>
            <a:spLocks noGrp="1"/>
          </p:cNvSpPr>
          <p:nvPr>
            <p:ph type="sldNum" sz="quarter" idx="12"/>
          </p:nvPr>
        </p:nvSpPr>
        <p:spPr/>
        <p:txBody>
          <a:bodyPr/>
          <a:lstStyle/>
          <a:p>
            <a:fld id="{B6F15528-21DE-4FAA-801E-634DDDAF4B2B}" type="slidenum">
              <a:rPr lang="en-US" smtClean="0"/>
              <a:pPr/>
              <a:t>40</a:t>
            </a:fld>
            <a:endParaRPr lang="en-US"/>
          </a:p>
        </p:txBody>
      </p:sp>
      <p:pic>
        <p:nvPicPr>
          <p:cNvPr id="6" name="Picture 5">
            <a:extLst>
              <a:ext uri="{FF2B5EF4-FFF2-40B4-BE49-F238E27FC236}">
                <a16:creationId xmlns:a16="http://schemas.microsoft.com/office/drawing/2014/main" id="{961E4198-677A-49A9-AABF-341E1255D396}"/>
              </a:ext>
            </a:extLst>
          </p:cNvPr>
          <p:cNvPicPr>
            <a:picLocks noChangeAspect="1"/>
          </p:cNvPicPr>
          <p:nvPr/>
        </p:nvPicPr>
        <p:blipFill>
          <a:blip r:embed="rId2"/>
          <a:stretch>
            <a:fillRect/>
          </a:stretch>
        </p:blipFill>
        <p:spPr>
          <a:xfrm>
            <a:off x="3668306" y="3733800"/>
            <a:ext cx="4855388" cy="2445544"/>
          </a:xfrm>
          <a:prstGeom prst="rect">
            <a:avLst/>
          </a:prstGeom>
        </p:spPr>
      </p:pic>
    </p:spTree>
    <p:extLst>
      <p:ext uri="{BB962C8B-B14F-4D97-AF65-F5344CB8AC3E}">
        <p14:creationId xmlns:p14="http://schemas.microsoft.com/office/powerpoint/2010/main" val="372576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50"/>
                </a:solidFill>
              </a:rPr>
              <a:t>CATALYTIC REFORMING</a:t>
            </a:r>
          </a:p>
        </p:txBody>
      </p:sp>
      <p:sp>
        <p:nvSpPr>
          <p:cNvPr id="3" name="Content Placeholder 2"/>
          <p:cNvSpPr>
            <a:spLocks noGrp="1"/>
          </p:cNvSpPr>
          <p:nvPr>
            <p:ph idx="1"/>
          </p:nvPr>
        </p:nvSpPr>
        <p:spPr/>
        <p:txBody>
          <a:bodyPr>
            <a:normAutofit fontScale="85000" lnSpcReduction="10000"/>
          </a:bodyPr>
          <a:lstStyle/>
          <a:p>
            <a:r>
              <a:rPr lang="en-US" dirty="0"/>
              <a:t>In catalytic reforming the hydrocarbon molecular structures are rearranged to form higher-octane aromatics with only a minor amount of cracking.</a:t>
            </a:r>
          </a:p>
          <a:p>
            <a:r>
              <a:rPr lang="en-US" dirty="0" err="1"/>
              <a:t>feedstocks</a:t>
            </a:r>
            <a:r>
              <a:rPr lang="en-US" dirty="0"/>
              <a:t> to catalytic reformers are heavy straight-run (HSR) </a:t>
            </a:r>
            <a:r>
              <a:rPr lang="en-US" dirty="0" err="1"/>
              <a:t>gasolines</a:t>
            </a:r>
            <a:r>
              <a:rPr lang="en-US" dirty="0"/>
              <a:t> and </a:t>
            </a:r>
            <a:r>
              <a:rPr lang="en-US" dirty="0" err="1"/>
              <a:t>naphthas</a:t>
            </a:r>
            <a:r>
              <a:rPr lang="en-US" dirty="0"/>
              <a:t> [180–375°F (82–190°C)] and heavy hydrocracker </a:t>
            </a:r>
            <a:r>
              <a:rPr lang="en-US" dirty="0" err="1"/>
              <a:t>naphthas</a:t>
            </a:r>
            <a:r>
              <a:rPr lang="en-US" dirty="0"/>
              <a:t>. </a:t>
            </a:r>
          </a:p>
          <a:p>
            <a:r>
              <a:rPr lang="en-US" dirty="0"/>
              <a:t>four major hydrocarbon groups: paraffins, olefins, </a:t>
            </a:r>
            <a:r>
              <a:rPr lang="en-US" dirty="0" err="1"/>
              <a:t>naphthenes</a:t>
            </a:r>
            <a:r>
              <a:rPr lang="en-US" dirty="0"/>
              <a:t>, and aromatics (PONA).</a:t>
            </a:r>
          </a:p>
          <a:p>
            <a:br>
              <a:rPr lang="en-US" dirty="0"/>
            </a:br>
            <a:r>
              <a:rPr lang="en-US" b="1" dirty="0"/>
              <a:t>Component</a:t>
            </a:r>
            <a:r>
              <a:rPr lang="en-US" dirty="0"/>
              <a:t>           </a:t>
            </a:r>
            <a:r>
              <a:rPr lang="en-US" b="1" dirty="0"/>
              <a:t>Feed</a:t>
            </a:r>
            <a:r>
              <a:rPr lang="en-US" dirty="0"/>
              <a:t> (vol%)  </a:t>
            </a:r>
            <a:r>
              <a:rPr lang="en-US" b="1" dirty="0"/>
              <a:t>Product (vol%)</a:t>
            </a:r>
            <a:br>
              <a:rPr lang="en-US" dirty="0"/>
            </a:br>
            <a:r>
              <a:rPr lang="en-US" dirty="0"/>
              <a:t>Paraffins                30–70              30–50</a:t>
            </a:r>
            <a:br>
              <a:rPr lang="en-US" dirty="0"/>
            </a:br>
            <a:r>
              <a:rPr lang="en-US" dirty="0"/>
              <a:t>Olefins                    0–2                   0–2</a:t>
            </a:r>
            <a:br>
              <a:rPr lang="en-US" dirty="0"/>
            </a:br>
            <a:r>
              <a:rPr lang="en-US" dirty="0"/>
              <a:t>Naphthenes         20–60                0–3</a:t>
            </a:r>
            <a:br>
              <a:rPr lang="en-US" dirty="0"/>
            </a:br>
            <a:r>
              <a:rPr lang="en-US" dirty="0"/>
              <a:t>Aromatics             7–20                 45–60</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8597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839200" cy="1143000"/>
          </a:xfrm>
        </p:spPr>
        <p:txBody>
          <a:bodyPr>
            <a:noAutofit/>
          </a:bodyPr>
          <a:lstStyle/>
          <a:p>
            <a:pPr algn="l"/>
            <a:r>
              <a:rPr lang="en-US" sz="3600" b="1" dirty="0">
                <a:solidFill>
                  <a:srgbClr val="0070C0"/>
                </a:solidFill>
              </a:rPr>
              <a:t>REACTIONS involved in catalytic reforming</a:t>
            </a:r>
            <a:endParaRPr lang="en-US" sz="3600" dirty="0">
              <a:solidFill>
                <a:srgbClr val="0070C0"/>
              </a:solidFill>
            </a:endParaRPr>
          </a:p>
        </p:txBody>
      </p:sp>
      <p:sp>
        <p:nvSpPr>
          <p:cNvPr id="3" name="Content Placeholder 2"/>
          <p:cNvSpPr>
            <a:spLocks noGrp="1"/>
          </p:cNvSpPr>
          <p:nvPr>
            <p:ph idx="1"/>
          </p:nvPr>
        </p:nvSpPr>
        <p:spPr>
          <a:xfrm>
            <a:off x="1981200" y="1600201"/>
            <a:ext cx="8382000" cy="4525963"/>
          </a:xfrm>
        </p:spPr>
        <p:txBody>
          <a:bodyPr/>
          <a:lstStyle/>
          <a:p>
            <a:r>
              <a:rPr lang="en-US" b="1" dirty="0"/>
              <a:t>Dehydrogenation Reactions (</a:t>
            </a:r>
            <a:r>
              <a:rPr lang="en-US" dirty="0"/>
              <a:t>endothermic)</a:t>
            </a:r>
            <a:br>
              <a:rPr lang="en-US" dirty="0"/>
            </a:br>
            <a:r>
              <a:rPr lang="en-US" dirty="0"/>
              <a:t>Dehydrogenation of </a:t>
            </a:r>
            <a:r>
              <a:rPr lang="en-US" dirty="0" err="1"/>
              <a:t>alkylcyclohexanes</a:t>
            </a:r>
            <a:r>
              <a:rPr lang="en-US" dirty="0"/>
              <a:t> to aromatics</a:t>
            </a:r>
            <a:br>
              <a:rPr lang="en-US" dirty="0"/>
            </a:br>
            <a:br>
              <a:rPr lang="en-US" dirty="0"/>
            </a:br>
            <a:br>
              <a:rPr lang="en-US" dirty="0"/>
            </a:br>
            <a:endParaRPr lang="en-US" dirty="0"/>
          </a:p>
        </p:txBody>
      </p:sp>
      <p:pic>
        <p:nvPicPr>
          <p:cNvPr id="2051" name="Picture 3"/>
          <p:cNvPicPr>
            <a:picLocks noChangeAspect="1" noChangeArrowheads="1"/>
          </p:cNvPicPr>
          <p:nvPr/>
        </p:nvPicPr>
        <p:blipFill>
          <a:blip r:embed="rId2"/>
          <a:srcRect/>
          <a:stretch>
            <a:fillRect/>
          </a:stretch>
        </p:blipFill>
        <p:spPr bwMode="auto">
          <a:xfrm>
            <a:off x="2971800" y="3200400"/>
            <a:ext cx="6522566" cy="327775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529701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Dehydroisomerization</a:t>
            </a:r>
            <a:r>
              <a:rPr lang="en-US" dirty="0"/>
              <a:t> of </a:t>
            </a:r>
            <a:r>
              <a:rPr lang="en-US" dirty="0" err="1"/>
              <a:t>alkylcyclopentanes</a:t>
            </a:r>
            <a:r>
              <a:rPr lang="en-US" dirty="0"/>
              <a:t> to aromatics</a:t>
            </a:r>
            <a:br>
              <a:rPr lang="en-US" dirty="0"/>
            </a:br>
            <a:br>
              <a:rPr lang="en-US" dirty="0"/>
            </a:br>
            <a:endParaRPr lang="en-US" dirty="0"/>
          </a:p>
        </p:txBody>
      </p:sp>
      <p:pic>
        <p:nvPicPr>
          <p:cNvPr id="3075" name="Picture 3"/>
          <p:cNvPicPr>
            <a:picLocks noChangeAspect="1" noChangeArrowheads="1"/>
          </p:cNvPicPr>
          <p:nvPr/>
        </p:nvPicPr>
        <p:blipFill>
          <a:blip r:embed="rId2"/>
          <a:srcRect/>
          <a:stretch>
            <a:fillRect/>
          </a:stretch>
        </p:blipFill>
        <p:spPr bwMode="auto">
          <a:xfrm>
            <a:off x="2667000" y="2819400"/>
            <a:ext cx="7337738" cy="3276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68025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Dehydrocyclization</a:t>
            </a:r>
            <a:r>
              <a:rPr lang="en-US" dirty="0"/>
              <a:t> of </a:t>
            </a:r>
            <a:r>
              <a:rPr lang="en-US" dirty="0" err="1"/>
              <a:t>paraffins</a:t>
            </a:r>
            <a:r>
              <a:rPr lang="en-US" dirty="0"/>
              <a:t> to aromatics</a:t>
            </a:r>
            <a:br>
              <a:rPr lang="en-US" dirty="0"/>
            </a:br>
            <a:br>
              <a:rPr lang="en-US" dirty="0"/>
            </a:br>
            <a:endParaRPr lang="en-US" dirty="0"/>
          </a:p>
        </p:txBody>
      </p:sp>
      <p:pic>
        <p:nvPicPr>
          <p:cNvPr id="4099" name="Picture 3"/>
          <p:cNvPicPr>
            <a:picLocks noChangeAspect="1" noChangeArrowheads="1"/>
          </p:cNvPicPr>
          <p:nvPr/>
        </p:nvPicPr>
        <p:blipFill>
          <a:blip r:embed="rId2"/>
          <a:srcRect/>
          <a:stretch>
            <a:fillRect/>
          </a:stretch>
        </p:blipFill>
        <p:spPr bwMode="auto">
          <a:xfrm>
            <a:off x="2971800" y="2438400"/>
            <a:ext cx="5791200" cy="283265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39983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438401" y="1066801"/>
            <a:ext cx="7339095" cy="552478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319832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4788" y="762001"/>
            <a:ext cx="8229600" cy="4525963"/>
          </a:xfrm>
        </p:spPr>
        <p:txBody>
          <a:bodyPr/>
          <a:lstStyle/>
          <a:p>
            <a:r>
              <a:rPr lang="en-US" dirty="0"/>
              <a:t>The </a:t>
            </a:r>
            <a:r>
              <a:rPr lang="en-US" u="sng" dirty="0"/>
              <a:t>hydrocracking</a:t>
            </a:r>
            <a:r>
              <a:rPr lang="en-US" dirty="0"/>
              <a:t> reactions are exothermic and result in the production of lighter</a:t>
            </a:r>
            <a:br>
              <a:rPr lang="en-US" dirty="0"/>
            </a:br>
            <a:r>
              <a:rPr lang="en-US" dirty="0"/>
              <a:t>liquid and gas products</a:t>
            </a:r>
            <a:br>
              <a:rPr lang="en-US" dirty="0"/>
            </a:br>
            <a:br>
              <a:rPr lang="en-US" dirty="0"/>
            </a:br>
            <a:endParaRPr lang="en-US" dirty="0"/>
          </a:p>
        </p:txBody>
      </p:sp>
      <p:pic>
        <p:nvPicPr>
          <p:cNvPr id="6148" name="Picture 4"/>
          <p:cNvPicPr>
            <a:picLocks noChangeAspect="1" noChangeArrowheads="1"/>
          </p:cNvPicPr>
          <p:nvPr/>
        </p:nvPicPr>
        <p:blipFill>
          <a:blip r:embed="rId2"/>
          <a:srcRect/>
          <a:stretch>
            <a:fillRect/>
          </a:stretch>
        </p:blipFill>
        <p:spPr bwMode="auto">
          <a:xfrm>
            <a:off x="2082018" y="2514600"/>
            <a:ext cx="8229600" cy="2971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
        <p:nvSpPr>
          <p:cNvPr id="4" name="Date Placeholder 3">
            <a:extLst>
              <a:ext uri="{FF2B5EF4-FFF2-40B4-BE49-F238E27FC236}">
                <a16:creationId xmlns:a16="http://schemas.microsoft.com/office/drawing/2014/main" id="{C40977F4-178F-4333-84E7-48B849527BBE}"/>
              </a:ext>
            </a:extLst>
          </p:cNvPr>
          <p:cNvSpPr>
            <a:spLocks noGrp="1"/>
          </p:cNvSpPr>
          <p:nvPr>
            <p:ph type="dt" sz="half" idx="10"/>
          </p:nvPr>
        </p:nvSpPr>
        <p:spPr/>
        <p:txBody>
          <a:bodyPr/>
          <a:lstStyle/>
          <a:p>
            <a:r>
              <a:rPr lang="en-US"/>
              <a:t>9/16/2021</a:t>
            </a:r>
          </a:p>
        </p:txBody>
      </p:sp>
    </p:spTree>
    <p:extLst>
      <p:ext uri="{BB962C8B-B14F-4D97-AF65-F5344CB8AC3E}">
        <p14:creationId xmlns:p14="http://schemas.microsoft.com/office/powerpoint/2010/main" val="2267768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FEED PREPARATION</a:t>
            </a:r>
            <a:endParaRPr lang="en-US" dirty="0"/>
          </a:p>
        </p:txBody>
      </p:sp>
      <p:sp>
        <p:nvSpPr>
          <p:cNvPr id="3" name="Content Placeholder 2"/>
          <p:cNvSpPr>
            <a:spLocks noGrp="1"/>
          </p:cNvSpPr>
          <p:nvPr>
            <p:ph idx="1"/>
          </p:nvPr>
        </p:nvSpPr>
        <p:spPr>
          <a:xfrm>
            <a:off x="1828800" y="1600201"/>
            <a:ext cx="8839200" cy="4525963"/>
          </a:xfrm>
        </p:spPr>
        <p:txBody>
          <a:bodyPr>
            <a:normAutofit lnSpcReduction="10000"/>
          </a:bodyPr>
          <a:lstStyle/>
          <a:p>
            <a:r>
              <a:rPr lang="en-US" dirty="0"/>
              <a:t>The active material in most catalytic reforming catalysts in </a:t>
            </a:r>
            <a:r>
              <a:rPr lang="en-US" dirty="0">
                <a:solidFill>
                  <a:srgbClr val="FF0000"/>
                </a:solidFill>
              </a:rPr>
              <a:t>platinum</a:t>
            </a:r>
            <a:r>
              <a:rPr lang="en-US" dirty="0"/>
              <a:t>. Other metals, hydrogen sulfide, ammonia, and organic nitrogen and sulfur compounds will deactivate the catalyst</a:t>
            </a:r>
          </a:p>
          <a:p>
            <a:r>
              <a:rPr lang="en-US" dirty="0"/>
              <a:t>Hydrotreating is usually employed to remove these materials</a:t>
            </a:r>
          </a:p>
          <a:p>
            <a:r>
              <a:rPr lang="en-US" dirty="0"/>
              <a:t>Hydrotreater employs a cobalt–molybdenum catalyst to convert organic sulfur and nitrogen compounds to hydrogen sulfide and ammonia, which then are removed from the system with the unreacted hydrogen.</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4721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2C82-4E73-4777-8F9B-3DB66270B370}"/>
              </a:ext>
            </a:extLst>
          </p:cNvPr>
          <p:cNvSpPr>
            <a:spLocks noGrp="1"/>
          </p:cNvSpPr>
          <p:nvPr>
            <p:ph type="title"/>
          </p:nvPr>
        </p:nvSpPr>
        <p:spPr/>
        <p:txBody>
          <a:bodyPr/>
          <a:lstStyle/>
          <a:p>
            <a:r>
              <a:rPr lang="en-US" dirty="0"/>
              <a:t>Regeneration of catalyst</a:t>
            </a:r>
          </a:p>
        </p:txBody>
      </p:sp>
      <p:sp>
        <p:nvSpPr>
          <p:cNvPr id="3" name="Content Placeholder 2">
            <a:extLst>
              <a:ext uri="{FF2B5EF4-FFF2-40B4-BE49-F238E27FC236}">
                <a16:creationId xmlns:a16="http://schemas.microsoft.com/office/drawing/2014/main" id="{3792B10F-E931-4A31-BC60-FF24B463A657}"/>
              </a:ext>
            </a:extLst>
          </p:cNvPr>
          <p:cNvSpPr>
            <a:spLocks noGrp="1"/>
          </p:cNvSpPr>
          <p:nvPr>
            <p:ph idx="1"/>
          </p:nvPr>
        </p:nvSpPr>
        <p:spPr>
          <a:xfrm>
            <a:off x="1790700" y="1600567"/>
            <a:ext cx="8610600" cy="4525963"/>
          </a:xfrm>
        </p:spPr>
        <p:txBody>
          <a:bodyPr>
            <a:normAutofit lnSpcReduction="10000"/>
          </a:bodyPr>
          <a:lstStyle/>
          <a:p>
            <a:pPr marL="0" indent="0">
              <a:buNone/>
            </a:pPr>
            <a:r>
              <a:rPr lang="en-US" dirty="0">
                <a:solidFill>
                  <a:srgbClr val="333333"/>
                </a:solidFill>
                <a:latin typeface="Roboto" panose="02000000000000000000" pitchFamily="2" charset="0"/>
              </a:rPr>
              <a:t>(a) Removing a carbon containing deposit from the reforming catalyst,</a:t>
            </a:r>
          </a:p>
          <a:p>
            <a:pPr marL="0" indent="0">
              <a:buNone/>
            </a:pPr>
            <a:r>
              <a:rPr lang="en-US" dirty="0">
                <a:solidFill>
                  <a:srgbClr val="333333"/>
                </a:solidFill>
                <a:latin typeface="Roboto" panose="02000000000000000000" pitchFamily="2" charset="0"/>
              </a:rPr>
              <a:t>(b) Contacting the reforming catalyst with oxygen under catalyst rejuvenation conditions to provide a rejuvenated catalyst,</a:t>
            </a:r>
          </a:p>
          <a:p>
            <a:pPr marL="0" indent="0">
              <a:buNone/>
            </a:pPr>
            <a:r>
              <a:rPr lang="en-US" dirty="0">
                <a:solidFill>
                  <a:srgbClr val="333333"/>
                </a:solidFill>
                <a:latin typeface="Roboto" panose="02000000000000000000" pitchFamily="2" charset="0"/>
              </a:rPr>
              <a:t>(c) Purging a portion of the oxygen from the rejuvenated catalyst such that residual oxygen is retained within the reactor, and</a:t>
            </a:r>
          </a:p>
          <a:p>
            <a:pPr marL="0" indent="0">
              <a:buNone/>
            </a:pPr>
            <a:r>
              <a:rPr lang="en-US" dirty="0">
                <a:solidFill>
                  <a:srgbClr val="333333"/>
                </a:solidFill>
                <a:latin typeface="Roboto" panose="02000000000000000000" pitchFamily="2" charset="0"/>
              </a:rPr>
              <a:t>(d) Introducing hydrogen into the reactor at a rate to provide a reactor temperature increase in the range from 25 to 45° F.</a:t>
            </a:r>
          </a:p>
          <a:p>
            <a:pPr marL="0" indent="0">
              <a:buNone/>
            </a:pPr>
            <a:endParaRPr lang="en-US" dirty="0"/>
          </a:p>
        </p:txBody>
      </p:sp>
      <p:sp>
        <p:nvSpPr>
          <p:cNvPr id="4" name="Slide Number Placeholder 3">
            <a:extLst>
              <a:ext uri="{FF2B5EF4-FFF2-40B4-BE49-F238E27FC236}">
                <a16:creationId xmlns:a16="http://schemas.microsoft.com/office/drawing/2014/main" id="{517C6AF3-5761-4FA0-9B64-639D78C62EA9}"/>
              </a:ext>
            </a:extLst>
          </p:cNvPr>
          <p:cNvSpPr>
            <a:spLocks noGrp="1"/>
          </p:cNvSpPr>
          <p:nvPr>
            <p:ph type="sldNum" sz="quarter" idx="12"/>
          </p:nvPr>
        </p:nvSpPr>
        <p:spPr/>
        <p:txBody>
          <a:bodyPr/>
          <a:lstStyle/>
          <a:p>
            <a:fld id="{B6F15528-21DE-4FAA-801E-634DDDAF4B2B}" type="slidenum">
              <a:rPr lang="en-US" smtClean="0"/>
              <a:pPr/>
              <a:t>48</a:t>
            </a:fld>
            <a:endParaRPr lang="en-US"/>
          </a:p>
        </p:txBody>
      </p:sp>
      <p:sp>
        <p:nvSpPr>
          <p:cNvPr id="6" name="TextBox 5">
            <a:extLst>
              <a:ext uri="{FF2B5EF4-FFF2-40B4-BE49-F238E27FC236}">
                <a16:creationId xmlns:a16="http://schemas.microsoft.com/office/drawing/2014/main" id="{49B295C6-1C0D-4832-94FF-119693D05480}"/>
              </a:ext>
            </a:extLst>
          </p:cNvPr>
          <p:cNvSpPr txBox="1"/>
          <p:nvPr/>
        </p:nvSpPr>
        <p:spPr>
          <a:xfrm>
            <a:off x="1666437" y="5940126"/>
            <a:ext cx="8572499" cy="646331"/>
          </a:xfrm>
          <a:prstGeom prst="rect">
            <a:avLst/>
          </a:prstGeom>
          <a:noFill/>
        </p:spPr>
        <p:txBody>
          <a:bodyPr wrap="square">
            <a:spAutoFit/>
          </a:bodyPr>
          <a:lstStyle/>
          <a:p>
            <a:r>
              <a:rPr lang="en-US" dirty="0">
                <a:solidFill>
                  <a:schemeClr val="accent1">
                    <a:lumMod val="75000"/>
                  </a:schemeClr>
                </a:solidFill>
              </a:rPr>
              <a:t>https://patentimages.storage.googleapis.com/82/a2/72/fb5e45489e96d9/US8815201.pdf</a:t>
            </a:r>
          </a:p>
        </p:txBody>
      </p:sp>
    </p:spTree>
    <p:extLst>
      <p:ext uri="{BB962C8B-B14F-4D97-AF65-F5344CB8AC3E}">
        <p14:creationId xmlns:p14="http://schemas.microsoft.com/office/powerpoint/2010/main" val="3803230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Reforming process</a:t>
            </a:r>
          </a:p>
        </p:txBody>
      </p:sp>
      <p:sp>
        <p:nvSpPr>
          <p:cNvPr id="3" name="Content Placeholder 2"/>
          <p:cNvSpPr>
            <a:spLocks noGrp="1"/>
          </p:cNvSpPr>
          <p:nvPr>
            <p:ph idx="1"/>
          </p:nvPr>
        </p:nvSpPr>
        <p:spPr>
          <a:xfrm>
            <a:off x="1752600" y="1417639"/>
            <a:ext cx="8686800" cy="4708525"/>
          </a:xfrm>
        </p:spPr>
        <p:txBody>
          <a:bodyPr>
            <a:normAutofit/>
          </a:bodyPr>
          <a:lstStyle/>
          <a:p>
            <a:r>
              <a:rPr lang="en-US" sz="3600" dirty="0"/>
              <a:t>Continuous- </a:t>
            </a:r>
            <a:r>
              <a:rPr lang="en-US" sz="3600" dirty="0">
                <a:solidFill>
                  <a:srgbClr val="202122"/>
                </a:solidFill>
              </a:rPr>
              <a:t> </a:t>
            </a:r>
            <a:r>
              <a:rPr lang="en-US" sz="2000" dirty="0">
                <a:solidFill>
                  <a:srgbClr val="202122"/>
                </a:solidFill>
              </a:rPr>
              <a:t>continuous in-situ regeneration of part of the catalyst in a special regenerator, and by continuous addition of the regenerated catalyst to the operating reactors.</a:t>
            </a:r>
            <a:endParaRPr lang="en-US" sz="2000" dirty="0"/>
          </a:p>
          <a:p>
            <a:r>
              <a:rPr lang="en-US" sz="3600" dirty="0"/>
              <a:t>Semi-regenerative- </a:t>
            </a:r>
            <a:r>
              <a:rPr lang="en-US" sz="2000" dirty="0">
                <a:solidFill>
                  <a:srgbClr val="202122"/>
                </a:solidFill>
              </a:rPr>
              <a:t>catalyst is regenerated </a:t>
            </a:r>
            <a:r>
              <a:rPr lang="en-US" sz="2000" i="1" dirty="0">
                <a:solidFill>
                  <a:srgbClr val="0645AD"/>
                </a:solidFill>
                <a:hlinkClick r:id="rId2" tooltip="In situ"/>
              </a:rPr>
              <a:t>in situ</a:t>
            </a:r>
            <a:r>
              <a:rPr lang="en-US" sz="2000" dirty="0">
                <a:solidFill>
                  <a:srgbClr val="202122"/>
                </a:solidFill>
              </a:rPr>
              <a:t> during routine catalyst regeneration shutdowns which occur approximately once each 6 to 24 months.</a:t>
            </a:r>
            <a:endParaRPr lang="en-US" sz="2000" dirty="0"/>
          </a:p>
          <a:p>
            <a:r>
              <a:rPr lang="en-US" sz="3600" dirty="0"/>
              <a:t>Cyclic- </a:t>
            </a:r>
            <a:r>
              <a:rPr lang="en-US" sz="2000" dirty="0">
                <a:solidFill>
                  <a:srgbClr val="202122"/>
                </a:solidFill>
              </a:rPr>
              <a:t>catalytic reforming units have an extra </a:t>
            </a:r>
            <a:r>
              <a:rPr lang="en-US" sz="2000" i="1" dirty="0">
                <a:solidFill>
                  <a:srgbClr val="202122"/>
                </a:solidFill>
              </a:rPr>
              <a:t>spare</a:t>
            </a:r>
            <a:r>
              <a:rPr lang="en-US" sz="2000" dirty="0">
                <a:solidFill>
                  <a:srgbClr val="202122"/>
                </a:solidFill>
              </a:rPr>
              <a:t> or </a:t>
            </a:r>
            <a:r>
              <a:rPr lang="en-US" sz="2000" i="1" dirty="0">
                <a:solidFill>
                  <a:srgbClr val="202122"/>
                </a:solidFill>
              </a:rPr>
              <a:t>swing</a:t>
            </a:r>
            <a:r>
              <a:rPr lang="en-US" sz="2000" dirty="0">
                <a:solidFill>
                  <a:srgbClr val="202122"/>
                </a:solidFill>
              </a:rPr>
              <a:t> reactor and each reactor can be individually isolated so that any one reactor can be undergoing in situ regeneration while the other reactors are in operation.</a:t>
            </a:r>
            <a:endParaRPr lang="en-US" sz="2000" dirty="0"/>
          </a:p>
          <a:p>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85261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0D13-39D0-4395-8D12-D0C3ED9683BE}"/>
              </a:ext>
            </a:extLst>
          </p:cNvPr>
          <p:cNvSpPr>
            <a:spLocks noGrp="1"/>
          </p:cNvSpPr>
          <p:nvPr>
            <p:ph type="title"/>
          </p:nvPr>
        </p:nvSpPr>
        <p:spPr>
          <a:xfrm>
            <a:off x="1524000" y="-24618"/>
            <a:ext cx="9144000" cy="639762"/>
          </a:xfrm>
          <a:solidFill>
            <a:srgbClr val="FFFFCC"/>
          </a:solidFill>
        </p:spPr>
        <p:txBody>
          <a:bodyPr>
            <a:normAutofit fontScale="90000"/>
          </a:bodyPr>
          <a:lstStyle/>
          <a:p>
            <a:r>
              <a:rPr lang="en-US" b="1" dirty="0">
                <a:solidFill>
                  <a:srgbClr val="CC3300"/>
                </a:solidFill>
              </a:rPr>
              <a:t>Desalting of Crude Oil</a:t>
            </a:r>
          </a:p>
        </p:txBody>
      </p:sp>
      <p:sp>
        <p:nvSpPr>
          <p:cNvPr id="3" name="Content Placeholder 2">
            <a:extLst>
              <a:ext uri="{FF2B5EF4-FFF2-40B4-BE49-F238E27FC236}">
                <a16:creationId xmlns:a16="http://schemas.microsoft.com/office/drawing/2014/main" id="{8792F431-76EA-42CA-B13F-CE1F426532F9}"/>
              </a:ext>
            </a:extLst>
          </p:cNvPr>
          <p:cNvSpPr>
            <a:spLocks noGrp="1"/>
          </p:cNvSpPr>
          <p:nvPr>
            <p:ph idx="1"/>
          </p:nvPr>
        </p:nvSpPr>
        <p:spPr>
          <a:xfrm>
            <a:off x="1524000" y="990600"/>
            <a:ext cx="9144000" cy="5791200"/>
          </a:xfrm>
        </p:spPr>
        <p:txBody>
          <a:bodyPr>
            <a:noAutofit/>
          </a:bodyPr>
          <a:lstStyle/>
          <a:p>
            <a:r>
              <a:rPr lang="en-US" sz="1800" dirty="0"/>
              <a:t>Crude oil received in a refinery contains much water, salts, clay, and sand, which do not settle in the tank and are desalter at the beginning of the refining operations</a:t>
            </a:r>
          </a:p>
          <a:p>
            <a:r>
              <a:rPr lang="en-US" sz="1800" dirty="0"/>
              <a:t>The presence of salts of magnesium, sodium, alkaline earth metals in crude oil varies from crude to crude. These salts are dissolved in water associated and entrained with crude oil from the drilling fluids or wash water from the crude-carrying vessels.</a:t>
            </a:r>
          </a:p>
          <a:p>
            <a:r>
              <a:rPr lang="en-US" sz="1800" dirty="0"/>
              <a:t>Salts in the presence of water are responsible for corrosion. For example, chloride salts of magnesium generate hydrochloric acid at a temperature above 150°C and may cause severe corrosion both in the liquid and vapour phases.</a:t>
            </a:r>
          </a:p>
          <a:p>
            <a:r>
              <a:rPr lang="en-US" sz="1800" dirty="0"/>
              <a:t>If the salt content of the crude oil is greater than </a:t>
            </a:r>
            <a:r>
              <a:rPr lang="en-US" sz="1800" u="sng" dirty="0"/>
              <a:t>10 </a:t>
            </a:r>
            <a:r>
              <a:rPr lang="en-US" sz="1800" u="sng" dirty="0" err="1"/>
              <a:t>lb</a:t>
            </a:r>
            <a:r>
              <a:rPr lang="en-US" sz="1800" u="sng" dirty="0"/>
              <a:t>/1000 </a:t>
            </a:r>
            <a:r>
              <a:rPr lang="en-US" sz="1800" u="sng" dirty="0" err="1"/>
              <a:t>bbl</a:t>
            </a:r>
            <a:r>
              <a:rPr lang="en-US" sz="1800" u="sng" dirty="0"/>
              <a:t> </a:t>
            </a:r>
            <a:r>
              <a:rPr lang="en-US" sz="1800" dirty="0"/>
              <a:t>(expressed as </a:t>
            </a:r>
            <a:r>
              <a:rPr lang="en-US" sz="1800" dirty="0" err="1"/>
              <a:t>NaCl</a:t>
            </a:r>
            <a:r>
              <a:rPr lang="en-US" sz="1800" dirty="0"/>
              <a:t>), the crude requires desalting to minimize fouling and corrosion caused by salt deposition on heat transfer surfaces and acids formed by decomposition of the chloride salts.</a:t>
            </a:r>
          </a:p>
          <a:p>
            <a:r>
              <a:rPr lang="en-US" sz="1800" dirty="0"/>
              <a:t>In addition, some metals in inorganic compounds dissolved in water emulsified with the crude oil, which can cause catalyst deactivation in catalytic processing units</a:t>
            </a:r>
          </a:p>
          <a:p>
            <a:r>
              <a:rPr lang="en-US" sz="1800" dirty="0"/>
              <a:t>Desalting is carried out by mixing the crude oil with from 3 to 10 </a:t>
            </a:r>
            <a:r>
              <a:rPr lang="en-US" sz="1800" dirty="0" err="1"/>
              <a:t>vol</a:t>
            </a:r>
            <a:r>
              <a:rPr lang="en-US" sz="1800" dirty="0"/>
              <a:t>% water at temperatures from 90 to 150°C.</a:t>
            </a:r>
          </a:p>
        </p:txBody>
      </p:sp>
      <p:sp>
        <p:nvSpPr>
          <p:cNvPr id="4" name="Slide Number Placeholder 3">
            <a:extLst>
              <a:ext uri="{FF2B5EF4-FFF2-40B4-BE49-F238E27FC236}">
                <a16:creationId xmlns:a16="http://schemas.microsoft.com/office/drawing/2014/main" id="{11B4AF61-9FC3-4520-956B-40633BE5087A}"/>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5181600"/>
            <a:ext cx="38046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05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F25C44-769D-9BB8-D36B-FE2C07E7C02C}"/>
              </a:ext>
            </a:extLst>
          </p:cNvPr>
          <p:cNvSpPr>
            <a:spLocks noGrp="1"/>
          </p:cNvSpPr>
          <p:nvPr>
            <p:ph type="sldNum" sz="quarter" idx="12"/>
          </p:nvPr>
        </p:nvSpPr>
        <p:spPr/>
        <p:txBody>
          <a:bodyPr/>
          <a:lstStyle/>
          <a:p>
            <a:fld id="{B6F15528-21DE-4FAA-801E-634DDDAF4B2B}" type="slidenum">
              <a:rPr lang="en-US" smtClean="0"/>
              <a:pPr/>
              <a:t>50</a:t>
            </a:fld>
            <a:endParaRPr lang="en-US"/>
          </a:p>
        </p:txBody>
      </p:sp>
      <p:pic>
        <p:nvPicPr>
          <p:cNvPr id="6" name="Picture 5">
            <a:extLst>
              <a:ext uri="{FF2B5EF4-FFF2-40B4-BE49-F238E27FC236}">
                <a16:creationId xmlns:a16="http://schemas.microsoft.com/office/drawing/2014/main" id="{89C16D3A-F8F3-3590-6919-601D4A2001F8}"/>
              </a:ext>
            </a:extLst>
          </p:cNvPr>
          <p:cNvPicPr>
            <a:picLocks noChangeAspect="1"/>
          </p:cNvPicPr>
          <p:nvPr/>
        </p:nvPicPr>
        <p:blipFill>
          <a:blip r:embed="rId2"/>
          <a:stretch>
            <a:fillRect/>
          </a:stretch>
        </p:blipFill>
        <p:spPr>
          <a:xfrm>
            <a:off x="2971801" y="1371600"/>
            <a:ext cx="6765243" cy="4343400"/>
          </a:xfrm>
          <a:prstGeom prst="rect">
            <a:avLst/>
          </a:prstGeom>
        </p:spPr>
      </p:pic>
      <p:pic>
        <p:nvPicPr>
          <p:cNvPr id="8" name="Picture 7">
            <a:extLst>
              <a:ext uri="{FF2B5EF4-FFF2-40B4-BE49-F238E27FC236}">
                <a16:creationId xmlns:a16="http://schemas.microsoft.com/office/drawing/2014/main" id="{411A4752-FAAF-D675-0683-7E3D907E9364}"/>
              </a:ext>
            </a:extLst>
          </p:cNvPr>
          <p:cNvPicPr>
            <a:picLocks noChangeAspect="1"/>
          </p:cNvPicPr>
          <p:nvPr/>
        </p:nvPicPr>
        <p:blipFill>
          <a:blip r:embed="rId3"/>
          <a:stretch>
            <a:fillRect/>
          </a:stretch>
        </p:blipFill>
        <p:spPr>
          <a:xfrm>
            <a:off x="1524001" y="136525"/>
            <a:ext cx="7424057" cy="457200"/>
          </a:xfrm>
          <a:prstGeom prst="rect">
            <a:avLst/>
          </a:prstGeom>
        </p:spPr>
      </p:pic>
    </p:spTree>
    <p:extLst>
      <p:ext uri="{BB962C8B-B14F-4D97-AF65-F5344CB8AC3E}">
        <p14:creationId xmlns:p14="http://schemas.microsoft.com/office/powerpoint/2010/main" val="1213802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229600" cy="914400"/>
          </a:xfrm>
        </p:spPr>
        <p:txBody>
          <a:bodyPr/>
          <a:lstStyle/>
          <a:p>
            <a:r>
              <a:rPr lang="en-US" dirty="0"/>
              <a:t>Semi regenerative process</a:t>
            </a:r>
          </a:p>
        </p:txBody>
      </p:sp>
      <p:sp>
        <p:nvSpPr>
          <p:cNvPr id="3" name="Content Placeholder 2"/>
          <p:cNvSpPr>
            <a:spLocks noGrp="1"/>
          </p:cNvSpPr>
          <p:nvPr>
            <p:ph idx="1"/>
          </p:nvPr>
        </p:nvSpPr>
        <p:spPr>
          <a:xfrm>
            <a:off x="1524000" y="990600"/>
            <a:ext cx="9144000" cy="6096000"/>
          </a:xfrm>
        </p:spPr>
        <p:txBody>
          <a:bodyPr>
            <a:normAutofit fontScale="70000" lnSpcReduction="20000"/>
          </a:bodyPr>
          <a:lstStyle/>
          <a:p>
            <a:r>
              <a:rPr lang="en-US" dirty="0"/>
              <a:t>The pretreated feed and recycle hydrogen are heated to 498–524°C before entering the first reactor. </a:t>
            </a:r>
          </a:p>
          <a:p>
            <a:r>
              <a:rPr lang="en-US" dirty="0"/>
              <a:t>In </a:t>
            </a:r>
            <a:r>
              <a:rPr lang="en-US" u="sng" dirty="0">
                <a:solidFill>
                  <a:srgbClr val="0070C0"/>
                </a:solidFill>
              </a:rPr>
              <a:t>the first reactor, the major reaction is the dehydrogenation of </a:t>
            </a:r>
            <a:r>
              <a:rPr lang="en-US" u="sng" dirty="0" err="1">
                <a:solidFill>
                  <a:srgbClr val="0070C0"/>
                </a:solidFill>
              </a:rPr>
              <a:t>naphthenes</a:t>
            </a:r>
            <a:r>
              <a:rPr lang="en-US" u="sng" dirty="0">
                <a:solidFill>
                  <a:srgbClr val="0070C0"/>
                </a:solidFill>
              </a:rPr>
              <a:t> to aromatics</a:t>
            </a:r>
            <a:r>
              <a:rPr lang="en-US" dirty="0"/>
              <a:t> and, as this is </a:t>
            </a:r>
            <a:r>
              <a:rPr lang="en-US" dirty="0">
                <a:solidFill>
                  <a:srgbClr val="0070C0"/>
                </a:solidFill>
              </a:rPr>
              <a:t>strongly endothermic</a:t>
            </a:r>
            <a:r>
              <a:rPr lang="en-US" dirty="0"/>
              <a:t>, a large drop in temperature occurs</a:t>
            </a:r>
          </a:p>
          <a:p>
            <a:r>
              <a:rPr lang="en-US" dirty="0"/>
              <a:t>The gases are reheated before being passed over the catalyst in the second reactor</a:t>
            </a:r>
          </a:p>
          <a:p>
            <a:r>
              <a:rPr lang="en-US" dirty="0"/>
              <a:t>Usually, three or four reactors are sufficient to provide the desired degree of reaction and heaters are needed before each reactor to bring the mixture up to reaction temperature. </a:t>
            </a:r>
          </a:p>
          <a:p>
            <a:r>
              <a:rPr lang="en-US" dirty="0"/>
              <a:t>The reaction mixture from the last reactor is cooled and the liquid products</a:t>
            </a:r>
            <a:br>
              <a:rPr lang="en-US" dirty="0"/>
            </a:br>
            <a:r>
              <a:rPr lang="en-US" dirty="0"/>
              <a:t>condensed. The hydrogen-rich gases are separated from the liquid phase in a</a:t>
            </a:r>
            <a:br>
              <a:rPr lang="en-US" dirty="0"/>
            </a:br>
            <a:r>
              <a:rPr lang="en-US" dirty="0"/>
              <a:t>drum separator, and the liquid from the separator is sent to a fractionator to be</a:t>
            </a:r>
            <a:br>
              <a:rPr lang="en-US" dirty="0"/>
            </a:br>
            <a:r>
              <a:rPr lang="en-US" dirty="0" err="1"/>
              <a:t>debutanized</a:t>
            </a:r>
            <a:r>
              <a:rPr lang="en-US" dirty="0"/>
              <a:t> </a:t>
            </a:r>
          </a:p>
          <a:p>
            <a:r>
              <a:rPr lang="en-US" dirty="0"/>
              <a:t>The hydrogen-rich gas stream is </a:t>
            </a:r>
            <a:r>
              <a:rPr lang="en-US" dirty="0" err="1"/>
              <a:t>splitted</a:t>
            </a:r>
            <a:r>
              <a:rPr lang="en-US" dirty="0"/>
              <a:t> into a hydrogen recycle stream and</a:t>
            </a:r>
            <a:br>
              <a:rPr lang="en-US" dirty="0"/>
            </a:br>
            <a:r>
              <a:rPr lang="en-US" dirty="0"/>
              <a:t>a net hydrogen by-product which is used in hydrotreating or hydrocracking operations or as fuel</a:t>
            </a:r>
          </a:p>
          <a:p>
            <a:r>
              <a:rPr lang="en-US" dirty="0"/>
              <a:t>Operating pressure from 50 to 350 psig (345–2415 kPa)  </a:t>
            </a:r>
          </a:p>
          <a:p>
            <a:r>
              <a:rPr lang="en-US" dirty="0"/>
              <a:t>Hydrogen charge ratios of 3–8 mol H</a:t>
            </a:r>
            <a:r>
              <a:rPr lang="en-US" baseline="-25000" dirty="0"/>
              <a:t>2</a:t>
            </a:r>
            <a:r>
              <a:rPr lang="en-US" dirty="0"/>
              <a:t>/mol feed</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34911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72FE-C04B-414C-B1FD-778C4A8998D5}"/>
              </a:ext>
            </a:extLst>
          </p:cNvPr>
          <p:cNvSpPr>
            <a:spLocks noGrp="1"/>
          </p:cNvSpPr>
          <p:nvPr>
            <p:ph type="title"/>
          </p:nvPr>
        </p:nvSpPr>
        <p:spPr>
          <a:xfrm>
            <a:off x="1562100" y="0"/>
            <a:ext cx="9067800" cy="792162"/>
          </a:xfrm>
        </p:spPr>
        <p:txBody>
          <a:bodyPr/>
          <a:lstStyle/>
          <a:p>
            <a:r>
              <a:rPr lang="en-US" dirty="0">
                <a:solidFill>
                  <a:srgbClr val="7030A0"/>
                </a:solidFill>
              </a:rPr>
              <a:t>PFD-catalytic reforming</a:t>
            </a:r>
          </a:p>
        </p:txBody>
      </p:sp>
      <p:sp>
        <p:nvSpPr>
          <p:cNvPr id="3" name="Content Placeholder 2">
            <a:extLst>
              <a:ext uri="{FF2B5EF4-FFF2-40B4-BE49-F238E27FC236}">
                <a16:creationId xmlns:a16="http://schemas.microsoft.com/office/drawing/2014/main" id="{0DC640F4-BA0C-490C-BA04-953728F3222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0AEDBAA-1ABA-43D6-87D8-F76C98275ACE}"/>
              </a:ext>
            </a:extLst>
          </p:cNvPr>
          <p:cNvSpPr>
            <a:spLocks noGrp="1"/>
          </p:cNvSpPr>
          <p:nvPr>
            <p:ph type="sldNum" sz="quarter" idx="12"/>
          </p:nvPr>
        </p:nvSpPr>
        <p:spPr/>
        <p:txBody>
          <a:bodyPr/>
          <a:lstStyle/>
          <a:p>
            <a:fld id="{B6F15528-21DE-4FAA-801E-634DDDAF4B2B}" type="slidenum">
              <a:rPr lang="en-US" smtClean="0"/>
              <a:pPr/>
              <a:t>52</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366" y="1066800"/>
            <a:ext cx="8991600" cy="5312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1" name="Ink 10">
                <a:extLst>
                  <a:ext uri="{FF2B5EF4-FFF2-40B4-BE49-F238E27FC236}">
                    <a16:creationId xmlns:a16="http://schemas.microsoft.com/office/drawing/2014/main" id="{A926BE12-933D-4310-9721-74C078124C2A}"/>
                  </a:ext>
                </a:extLst>
              </p14:cNvPr>
              <p14:cNvContentPartPr/>
              <p14:nvPr/>
            </p14:nvContentPartPr>
            <p14:xfrm>
              <a:off x="2711327" y="1246338"/>
              <a:ext cx="213480" cy="214920"/>
            </p14:xfrm>
          </p:contentPart>
        </mc:Choice>
        <mc:Fallback>
          <p:pic>
            <p:nvPicPr>
              <p:cNvPr id="11" name="Ink 10">
                <a:extLst>
                  <a:ext uri="{FF2B5EF4-FFF2-40B4-BE49-F238E27FC236}">
                    <a16:creationId xmlns:a16="http://schemas.microsoft.com/office/drawing/2014/main" id="{A926BE12-933D-4310-9721-74C078124C2A}"/>
                  </a:ext>
                </a:extLst>
              </p:cNvPr>
              <p:cNvPicPr/>
              <p:nvPr/>
            </p:nvPicPr>
            <p:blipFill>
              <a:blip r:embed="rId4"/>
              <a:stretch>
                <a:fillRect/>
              </a:stretch>
            </p:blipFill>
            <p:spPr>
              <a:xfrm>
                <a:off x="2702327" y="1237353"/>
                <a:ext cx="231120" cy="232531"/>
              </a:xfrm>
              <a:prstGeom prst="rect">
                <a:avLst/>
              </a:prstGeom>
            </p:spPr>
          </p:pic>
        </mc:Fallback>
      </mc:AlternateContent>
    </p:spTree>
    <p:extLst>
      <p:ext uri="{BB962C8B-B14F-4D97-AF65-F5344CB8AC3E}">
        <p14:creationId xmlns:p14="http://schemas.microsoft.com/office/powerpoint/2010/main" val="4050796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60E0-1EC9-438E-B41C-5623FBD3D0B1}"/>
              </a:ext>
            </a:extLst>
          </p:cNvPr>
          <p:cNvSpPr>
            <a:spLocks noGrp="1"/>
          </p:cNvSpPr>
          <p:nvPr>
            <p:ph type="title"/>
          </p:nvPr>
        </p:nvSpPr>
        <p:spPr>
          <a:xfrm>
            <a:off x="1905000" y="152400"/>
            <a:ext cx="8229600" cy="1143000"/>
          </a:xfrm>
        </p:spPr>
        <p:txBody>
          <a:bodyPr>
            <a:normAutofit/>
          </a:bodyPr>
          <a:lstStyle/>
          <a:p>
            <a:r>
              <a:rPr lang="en-US" sz="4000" dirty="0">
                <a:solidFill>
                  <a:srgbClr val="0070C0"/>
                </a:solidFill>
              </a:rPr>
              <a:t>The reactor</a:t>
            </a:r>
          </a:p>
        </p:txBody>
      </p:sp>
      <p:sp>
        <p:nvSpPr>
          <p:cNvPr id="4" name="Slide Number Placeholder 3">
            <a:extLst>
              <a:ext uri="{FF2B5EF4-FFF2-40B4-BE49-F238E27FC236}">
                <a16:creationId xmlns:a16="http://schemas.microsoft.com/office/drawing/2014/main" id="{FD9E3768-0D72-4784-B329-E33BE823C666}"/>
              </a:ext>
            </a:extLst>
          </p:cNvPr>
          <p:cNvSpPr>
            <a:spLocks noGrp="1"/>
          </p:cNvSpPr>
          <p:nvPr>
            <p:ph type="sldNum" sz="quarter" idx="12"/>
          </p:nvPr>
        </p:nvSpPr>
        <p:spPr/>
        <p:txBody>
          <a:bodyPr/>
          <a:lstStyle/>
          <a:p>
            <a:fld id="{B6F15528-21DE-4FAA-801E-634DDDAF4B2B}" type="slidenum">
              <a:rPr lang="en-US" smtClean="0"/>
              <a:pPr/>
              <a:t>53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1"/>
            <a:ext cx="6858000" cy="45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45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Reforming catalyst</a:t>
            </a:r>
          </a:p>
        </p:txBody>
      </p:sp>
      <p:sp>
        <p:nvSpPr>
          <p:cNvPr id="3" name="Content Placeholder 2"/>
          <p:cNvSpPr>
            <a:spLocks noGrp="1"/>
          </p:cNvSpPr>
          <p:nvPr>
            <p:ph idx="1"/>
          </p:nvPr>
        </p:nvSpPr>
        <p:spPr>
          <a:xfrm>
            <a:off x="1981200" y="1524001"/>
            <a:ext cx="8610600" cy="4602163"/>
          </a:xfrm>
        </p:spPr>
        <p:txBody>
          <a:bodyPr>
            <a:normAutofit lnSpcReduction="10000"/>
          </a:bodyPr>
          <a:lstStyle/>
          <a:p>
            <a:r>
              <a:rPr lang="en-US" dirty="0"/>
              <a:t>Platinum supported on chlorinated </a:t>
            </a:r>
            <a:r>
              <a:rPr lang="en-US" u="sng" dirty="0"/>
              <a:t>alumina</a:t>
            </a:r>
            <a:r>
              <a:rPr lang="en-US" dirty="0"/>
              <a:t> base</a:t>
            </a:r>
          </a:p>
          <a:p>
            <a:r>
              <a:rPr lang="en-US" dirty="0"/>
              <a:t>Rhenium is combined with platinum to form more stable catalyst which permits operation at lower pressures</a:t>
            </a:r>
          </a:p>
          <a:p>
            <a:r>
              <a:rPr lang="en-US" dirty="0"/>
              <a:t>Platinum is thought to serve as a catalytic site for hydrogenation and dehydrogenation reactions and </a:t>
            </a:r>
            <a:r>
              <a:rPr lang="en-US" u="sng" dirty="0"/>
              <a:t>chlorinated alumina </a:t>
            </a:r>
            <a:r>
              <a:rPr lang="en-US" dirty="0"/>
              <a:t>provides an acid site for isomerization, cyclization, and hydrocracking reactions</a:t>
            </a:r>
            <a:br>
              <a:rPr lang="en-US" dirty="0"/>
            </a:br>
            <a:br>
              <a:rPr lang="en-US" dirty="0"/>
            </a:br>
            <a:br>
              <a:rPr lang="en-US" dirty="0"/>
            </a:b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
        <p:nvSpPr>
          <p:cNvPr id="4" name="Date Placeholder 3">
            <a:extLst>
              <a:ext uri="{FF2B5EF4-FFF2-40B4-BE49-F238E27FC236}">
                <a16:creationId xmlns:a16="http://schemas.microsoft.com/office/drawing/2014/main" id="{A8D996A9-7152-4F7B-AFBF-09F56A3866DC}"/>
              </a:ext>
            </a:extLst>
          </p:cNvPr>
          <p:cNvSpPr>
            <a:spLocks noGrp="1"/>
          </p:cNvSpPr>
          <p:nvPr>
            <p:ph type="dt" sz="half" idx="10"/>
          </p:nvPr>
        </p:nvSpPr>
        <p:spPr/>
        <p:txBody>
          <a:bodyPr/>
          <a:lstStyle/>
          <a:p>
            <a:r>
              <a:rPr lang="en-US"/>
              <a:t>9/22/2021</a:t>
            </a:r>
          </a:p>
        </p:txBody>
      </p:sp>
    </p:spTree>
    <p:extLst>
      <p:ext uri="{BB962C8B-B14F-4D97-AF65-F5344CB8AC3E}">
        <p14:creationId xmlns:p14="http://schemas.microsoft.com/office/powerpoint/2010/main" val="3217458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50"/>
                </a:solidFill>
              </a:rPr>
              <a:t>Isomerization of LSR </a:t>
            </a:r>
            <a:r>
              <a:rPr lang="en-US" dirty="0">
                <a:solidFill>
                  <a:srgbClr val="00B050"/>
                </a:solidFill>
              </a:rPr>
              <a:t>naphtha</a:t>
            </a:r>
            <a:br>
              <a:rPr lang="en-US" b="1" dirty="0">
                <a:solidFill>
                  <a:srgbClr val="00B050"/>
                </a:solidFill>
              </a:rPr>
            </a:br>
            <a:r>
              <a:rPr lang="en-US" dirty="0">
                <a:solidFill>
                  <a:srgbClr val="7030A0"/>
                </a:solidFill>
              </a:rPr>
              <a:t>Characteristics</a:t>
            </a:r>
            <a:r>
              <a:rPr lang="en-US" dirty="0"/>
              <a:t> </a:t>
            </a:r>
          </a:p>
        </p:txBody>
      </p:sp>
      <p:sp>
        <p:nvSpPr>
          <p:cNvPr id="3" name="Content Placeholder 2"/>
          <p:cNvSpPr>
            <a:spLocks noGrp="1"/>
          </p:cNvSpPr>
          <p:nvPr>
            <p:ph idx="1"/>
          </p:nvPr>
        </p:nvSpPr>
        <p:spPr>
          <a:xfrm>
            <a:off x="1981200" y="1600200"/>
            <a:ext cx="8458200" cy="5105400"/>
          </a:xfrm>
        </p:spPr>
        <p:txBody>
          <a:bodyPr>
            <a:normAutofit fontScale="92500" lnSpcReduction="20000"/>
          </a:bodyPr>
          <a:lstStyle/>
          <a:p>
            <a:r>
              <a:rPr lang="en-US" dirty="0"/>
              <a:t>Process to improve the octane numbers of the LSR naphtha [ (C</a:t>
            </a:r>
            <a:r>
              <a:rPr lang="en-US" baseline="-25000" dirty="0"/>
              <a:t>5</a:t>
            </a:r>
            <a:r>
              <a:rPr lang="en-US" dirty="0"/>
              <a:t>-82°C)]  e.g., n-pentane (ON 67.1) to isopentane (ON 92.3)</a:t>
            </a:r>
          </a:p>
          <a:p>
            <a:r>
              <a:rPr lang="en-US" dirty="0"/>
              <a:t>Reaction temperatures of about 200–400°F (95–205°C)</a:t>
            </a:r>
          </a:p>
          <a:p>
            <a:r>
              <a:rPr lang="en-US" dirty="0"/>
              <a:t>Reactor pressure is made at 17-27 bar. </a:t>
            </a:r>
          </a:p>
          <a:p>
            <a:r>
              <a:rPr lang="en-US" u="sng" dirty="0"/>
              <a:t>Catalysts used: </a:t>
            </a:r>
          </a:p>
          <a:p>
            <a:pPr marL="514350" indent="-514350">
              <a:buFont typeface="+mj-lt"/>
              <a:buAutoNum type="arabicPeriod"/>
            </a:pPr>
            <a:r>
              <a:rPr lang="en-US" dirty="0"/>
              <a:t>organic chlorides. </a:t>
            </a:r>
          </a:p>
          <a:p>
            <a:pPr marL="514350" indent="-514350">
              <a:buFont typeface="+mj-lt"/>
              <a:buAutoNum type="arabicPeriod"/>
            </a:pPr>
            <a:r>
              <a:rPr lang="en-US" dirty="0"/>
              <a:t>catalysts used for isomerization contain platinum on various bases</a:t>
            </a:r>
          </a:p>
          <a:p>
            <a:pPr marL="514350" indent="-514350">
              <a:buFont typeface="+mj-lt"/>
              <a:buAutoNum type="arabicPeriod"/>
            </a:pPr>
            <a:r>
              <a:rPr lang="en-US" dirty="0"/>
              <a:t>molecular sieve base</a:t>
            </a:r>
          </a:p>
          <a:p>
            <a:pPr marL="514350" indent="-514350">
              <a:buFont typeface="+mj-lt"/>
              <a:buAutoNum type="arabicPeriod"/>
            </a:pPr>
            <a:r>
              <a:rPr lang="en-US" u="sng" dirty="0"/>
              <a:t>platinum supported on a novel metal oxide base</a:t>
            </a:r>
          </a:p>
          <a:p>
            <a:r>
              <a:rPr lang="en-US" dirty="0"/>
              <a:t>atmosphere of hydrogen is used to minimize carbon deposits on the catalyst but hydrogen consumption is negligible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008545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Isomerization</a:t>
            </a:r>
            <a:r>
              <a:rPr lang="en-US" b="1" dirty="0"/>
              <a:t> : </a:t>
            </a:r>
            <a:r>
              <a:rPr lang="en-US" dirty="0"/>
              <a:t>feed and product </a:t>
            </a:r>
          </a:p>
        </p:txBody>
      </p:sp>
      <p:pic>
        <p:nvPicPr>
          <p:cNvPr id="1026" name="Picture 2"/>
          <p:cNvPicPr>
            <a:picLocks noChangeAspect="1" noChangeArrowheads="1"/>
          </p:cNvPicPr>
          <p:nvPr/>
        </p:nvPicPr>
        <p:blipFill>
          <a:blip r:embed="rId2"/>
          <a:srcRect/>
          <a:stretch>
            <a:fillRect/>
          </a:stretch>
        </p:blipFill>
        <p:spPr bwMode="auto">
          <a:xfrm>
            <a:off x="2514600" y="1828800"/>
            <a:ext cx="7579066" cy="4419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804760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083" y="457200"/>
            <a:ext cx="896395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062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877480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742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638" y="609600"/>
            <a:ext cx="910536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60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082"/>
            <a:ext cx="9142828" cy="548481"/>
          </a:xfrm>
          <a:solidFill>
            <a:srgbClr val="FFFFCC"/>
          </a:solidFill>
        </p:spPr>
        <p:txBody>
          <a:bodyPr>
            <a:normAutofit fontScale="90000"/>
          </a:bodyPr>
          <a:lstStyle/>
          <a:p>
            <a:r>
              <a:rPr lang="en-US" b="1" dirty="0">
                <a:solidFill>
                  <a:srgbClr val="CC3300"/>
                </a:solidFill>
              </a:rPr>
              <a:t>Desalting process</a:t>
            </a:r>
          </a:p>
        </p:txBody>
      </p:sp>
      <p:sp>
        <p:nvSpPr>
          <p:cNvPr id="3" name="Content Placeholder 2"/>
          <p:cNvSpPr>
            <a:spLocks noGrp="1"/>
          </p:cNvSpPr>
          <p:nvPr>
            <p:ph idx="1"/>
          </p:nvPr>
        </p:nvSpPr>
        <p:spPr>
          <a:xfrm>
            <a:off x="1540412" y="472282"/>
            <a:ext cx="9127588" cy="6385719"/>
          </a:xfrm>
        </p:spPr>
        <p:txBody>
          <a:bodyPr>
            <a:normAutofit lnSpcReduction="10000"/>
          </a:bodyPr>
          <a:lstStyle/>
          <a:p>
            <a:pPr algn="just"/>
            <a:r>
              <a:rPr lang="en-US" sz="1600" dirty="0"/>
              <a:t>The modern method of electrical desalting removes water and the dissolved salts simultaneously from crude oil. In an electric desalter crude oil enters the bottom of a horizontal vessel provided with two flat electrodes supplied with a very high voltage (20–33 kV AC). </a:t>
            </a:r>
          </a:p>
          <a:p>
            <a:pPr algn="just"/>
            <a:r>
              <a:rPr lang="en-US" sz="1600" dirty="0"/>
              <a:t>Crude containing salt and water is mixed with fresh demineralized water (DM water) through a mixing valve at the bottom portion of the vessel in order to dissolve salts to the aqueous phase. The optimum temperature for solubilizing the salts to the aqueous phase is 120°C–130°C, hence crude must be preheated to this temperature before it enters the desalter. </a:t>
            </a:r>
          </a:p>
          <a:p>
            <a:pPr algn="just"/>
            <a:r>
              <a:rPr lang="en-US" sz="1600" dirty="0"/>
              <a:t>Crude, water, and salt travel upward as an emulsified mixture and are brought in contact with the flat electrodes. </a:t>
            </a:r>
          </a:p>
          <a:p>
            <a:pPr algn="just"/>
            <a:r>
              <a:rPr lang="en-US" sz="1600" dirty="0"/>
              <a:t>Drops of water are ionized by electric charge and coalesce to  form bigger drops of water, which then fall by gravity toward the bottom of the vessel. Thus, emulsion is broken as long as the crude–water mixture is in contact with the electrodes. </a:t>
            </a:r>
          </a:p>
          <a:p>
            <a:pPr algn="just"/>
            <a:r>
              <a:rPr lang="en-US" sz="1600" dirty="0"/>
              <a:t>De-emulsifying agents are also injected in small amounts to break the unbroken emulsion. The practice of electric desalting can reduce the salt content by 90%–98%.</a:t>
            </a:r>
          </a:p>
          <a:p>
            <a:pPr algn="just"/>
            <a:r>
              <a:rPr lang="en-US" sz="1600" dirty="0"/>
              <a:t>Pressure in the drum is usually maintained at a pressure slightly above the vapour pressure of mixed hydrocarbon gases, usually 8–10 kg/cm</a:t>
            </a:r>
            <a:r>
              <a:rPr lang="en-US" sz="1600" baseline="30000" dirty="0"/>
              <a:t>2</a:t>
            </a:r>
            <a:r>
              <a:rPr lang="en-US" sz="1600" dirty="0"/>
              <a:t>, to maintain the liquid phase.</a:t>
            </a:r>
          </a:p>
          <a:p>
            <a:pPr algn="just"/>
            <a:r>
              <a:rPr lang="en-US" sz="1600" dirty="0"/>
              <a:t>Formation of hydrochloric acid from chloride salts and the presence of organic acids in crude oil may cause severe corrosion in the desalter drum. Hence, a caustic solution is injected with the incoming crude and the pH of the aqueous phase is monitored and controlled to maintain a pH near 7.</a:t>
            </a:r>
          </a:p>
          <a:p>
            <a:pPr algn="just"/>
            <a:r>
              <a:rPr lang="en-US" sz="1600" dirty="0"/>
              <a:t>The water level in the desalter is  controlled such that the water level should not reach the electrodes, which may cause a short circuit between them as water is a good conductor of electricity. The water level in the desalter is controlled such that the water level should not reach the electrodes, which may cause  a short circuit between them as water is a good conductor of electricity.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29818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r>
              <a:rPr lang="en-US" dirty="0"/>
              <a:t>Isomerization of LSR feed</a:t>
            </a:r>
          </a:p>
        </p:txBody>
      </p:sp>
      <p:pic>
        <p:nvPicPr>
          <p:cNvPr id="4" name="Content Placeholder 3"/>
          <p:cNvPicPr>
            <a:picLocks noGrp="1" noChangeAspect="1"/>
          </p:cNvPicPr>
          <p:nvPr>
            <p:ph idx="1"/>
          </p:nvPr>
        </p:nvPicPr>
        <p:blipFill>
          <a:blip r:embed="rId2"/>
          <a:stretch>
            <a:fillRect/>
          </a:stretch>
        </p:blipFill>
        <p:spPr>
          <a:xfrm>
            <a:off x="1905000" y="957592"/>
            <a:ext cx="8153400" cy="5598417"/>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
        <p:nvSpPr>
          <p:cNvPr id="3" name="Date Placeholder 2">
            <a:extLst>
              <a:ext uri="{FF2B5EF4-FFF2-40B4-BE49-F238E27FC236}">
                <a16:creationId xmlns:a16="http://schemas.microsoft.com/office/drawing/2014/main" id="{86615C37-2CE6-455F-B692-D4E68C9E61D0}"/>
              </a:ext>
            </a:extLst>
          </p:cNvPr>
          <p:cNvSpPr>
            <a:spLocks noGrp="1"/>
          </p:cNvSpPr>
          <p:nvPr>
            <p:ph type="dt" sz="half" idx="10"/>
          </p:nvPr>
        </p:nvSpPr>
        <p:spPr/>
        <p:txBody>
          <a:bodyPr/>
          <a:lstStyle/>
          <a:p>
            <a:r>
              <a:rPr lang="en-US" dirty="0">
                <a:solidFill>
                  <a:srgbClr val="00B050"/>
                </a:solidFill>
              </a:rPr>
              <a:t>10/6/2021</a:t>
            </a:r>
          </a:p>
        </p:txBody>
      </p:sp>
    </p:spTree>
    <p:extLst>
      <p:ext uri="{BB962C8B-B14F-4D97-AF65-F5344CB8AC3E}">
        <p14:creationId xmlns:p14="http://schemas.microsoft.com/office/powerpoint/2010/main" val="3414199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Finishing process</a:t>
            </a:r>
          </a:p>
        </p:txBody>
      </p:sp>
      <p:sp>
        <p:nvSpPr>
          <p:cNvPr id="3" name="Content Placeholder 2"/>
          <p:cNvSpPr>
            <a:spLocks noGrp="1"/>
          </p:cNvSpPr>
          <p:nvPr>
            <p:ph idx="1"/>
          </p:nvPr>
        </p:nvSpPr>
        <p:spPr/>
        <p:txBody>
          <a:bodyPr>
            <a:normAutofit/>
          </a:bodyPr>
          <a:lstStyle/>
          <a:p>
            <a:r>
              <a:rPr lang="en-US" dirty="0"/>
              <a:t>These are the secondary refining processes,  are necessary to make the petroleum products suitable for use with respect  to performance, corrosivity, odor, storage stability etc.</a:t>
            </a:r>
          </a:p>
          <a:p>
            <a:pPr marL="514350" indent="-514350">
              <a:buFont typeface="+mj-lt"/>
              <a:buAutoNum type="arabicPeriod"/>
            </a:pPr>
            <a:r>
              <a:rPr lang="en-US" dirty="0"/>
              <a:t>H</a:t>
            </a:r>
            <a:r>
              <a:rPr lang="en-US" baseline="-25000" dirty="0"/>
              <a:t>2</a:t>
            </a:r>
            <a:r>
              <a:rPr lang="en-US" dirty="0"/>
              <a:t>S removal process</a:t>
            </a:r>
          </a:p>
          <a:p>
            <a:pPr marL="514350" indent="-514350">
              <a:buFont typeface="+mj-lt"/>
              <a:buAutoNum type="arabicPeriod"/>
            </a:pPr>
            <a:r>
              <a:rPr lang="en-US" dirty="0"/>
              <a:t>Sweetening process</a:t>
            </a:r>
          </a:p>
          <a:p>
            <a:pPr marL="514350" indent="-514350">
              <a:buFont typeface="+mj-lt"/>
              <a:buAutoNum type="arabicPeriod"/>
            </a:pPr>
            <a:r>
              <a:rPr lang="en-US" dirty="0"/>
              <a:t>Solvent extraction process</a:t>
            </a:r>
          </a:p>
          <a:p>
            <a:pPr marL="514350" indent="-514350">
              <a:buFont typeface="+mj-lt"/>
              <a:buAutoNum type="arabicPeriod"/>
            </a:pPr>
            <a:r>
              <a:rPr lang="en-US" dirty="0" err="1"/>
              <a:t>Hydrotreating</a:t>
            </a:r>
            <a:r>
              <a:rPr lang="en-US" dirty="0"/>
              <a:t> process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170083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998C-8E48-11CE-F5FB-AD2E900B974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97F152AA-5EF6-2583-3A27-3494BC3A77C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19517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455"/>
            <a:ext cx="8229600" cy="715962"/>
          </a:xfrm>
        </p:spPr>
        <p:txBody>
          <a:bodyPr>
            <a:normAutofit/>
          </a:bodyPr>
          <a:lstStyle/>
          <a:p>
            <a:r>
              <a:rPr lang="en-US" b="1" dirty="0">
                <a:solidFill>
                  <a:srgbClr val="7030A0"/>
                </a:solidFill>
              </a:rPr>
              <a:t>A typical crude oil desalting unit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9" y="828675"/>
            <a:ext cx="8610599" cy="602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EC496310-F2BD-442A-8E64-62E9087ACA8E}"/>
              </a:ext>
            </a:extLst>
          </p:cNvPr>
          <p:cNvSpPr>
            <a:spLocks noGrp="1"/>
          </p:cNvSpPr>
          <p:nvPr>
            <p:ph type="dt" sz="half" idx="10"/>
          </p:nvPr>
        </p:nvSpPr>
        <p:spPr>
          <a:xfrm>
            <a:off x="1971822" y="6411421"/>
            <a:ext cx="2133600" cy="365125"/>
          </a:xfrm>
        </p:spPr>
        <p:txBody>
          <a:bodyPr/>
          <a:lstStyle/>
          <a:p>
            <a:r>
              <a:rPr lang="en-US" dirty="0"/>
              <a:t>8/11/2021</a:t>
            </a:r>
          </a:p>
        </p:txBody>
      </p:sp>
    </p:spTree>
    <p:extLst>
      <p:ext uri="{BB962C8B-B14F-4D97-AF65-F5344CB8AC3E}">
        <p14:creationId xmlns:p14="http://schemas.microsoft.com/office/powerpoint/2010/main" val="229511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5FB7-360A-4EDB-8E52-E3D3DE4E4B04}"/>
              </a:ext>
            </a:extLst>
          </p:cNvPr>
          <p:cNvSpPr>
            <a:spLocks noGrp="1"/>
          </p:cNvSpPr>
          <p:nvPr>
            <p:ph type="title"/>
          </p:nvPr>
        </p:nvSpPr>
        <p:spPr>
          <a:xfrm>
            <a:off x="2275263" y="170412"/>
            <a:ext cx="7634200" cy="743988"/>
          </a:xfrm>
        </p:spPr>
        <p:txBody>
          <a:bodyPr vert="horz" lIns="91440" tIns="45720" rIns="91440" bIns="45720" rtlCol="0" anchor="b">
            <a:normAutofit/>
          </a:bodyPr>
          <a:lstStyle/>
          <a:p>
            <a:pPr>
              <a:lnSpc>
                <a:spcPct val="90000"/>
              </a:lnSpc>
            </a:pPr>
            <a:r>
              <a:rPr lang="en-US" sz="4000" b="1" dirty="0">
                <a:solidFill>
                  <a:srgbClr val="7030A0"/>
                </a:solidFill>
              </a:rPr>
              <a:t>Crude Distillation unit</a:t>
            </a:r>
          </a:p>
        </p:txBody>
      </p:sp>
      <p:pic>
        <p:nvPicPr>
          <p:cNvPr id="5" name="Picture 4">
            <a:extLst>
              <a:ext uri="{FF2B5EF4-FFF2-40B4-BE49-F238E27FC236}">
                <a16:creationId xmlns:a16="http://schemas.microsoft.com/office/drawing/2014/main" id="{42D5EC4E-28DE-4BA5-AE5B-0800267E3AC2}"/>
              </a:ext>
            </a:extLst>
          </p:cNvPr>
          <p:cNvPicPr>
            <a:picLocks noChangeAspect="1"/>
          </p:cNvPicPr>
          <p:nvPr/>
        </p:nvPicPr>
        <p:blipFill rotWithShape="1">
          <a:blip r:embed="rId2"/>
          <a:srcRect l="15922" r="21144" b="-3"/>
          <a:stretch/>
        </p:blipFill>
        <p:spPr>
          <a:xfrm>
            <a:off x="6151920" y="2233392"/>
            <a:ext cx="4516080" cy="3938808"/>
          </a:xfrm>
          <a:prstGeom prst="rect">
            <a:avLst/>
          </a:prstGeom>
        </p:spPr>
      </p:pic>
      <p:pic>
        <p:nvPicPr>
          <p:cNvPr id="1026" name="Picture 2" descr="Refining crude oil - the refining process - U.S. Energy Information  Administration (EIA)">
            <a:extLst>
              <a:ext uri="{FF2B5EF4-FFF2-40B4-BE49-F238E27FC236}">
                <a16:creationId xmlns:a16="http://schemas.microsoft.com/office/drawing/2014/main" id="{D50D8596-9A1A-49EF-9E9A-EAD50794F9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5828" r="-3" b="14507"/>
          <a:stretch/>
        </p:blipFill>
        <p:spPr bwMode="auto">
          <a:xfrm>
            <a:off x="1524000" y="2233393"/>
            <a:ext cx="4516080" cy="39563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5F64A2-3F20-47FD-903B-FF063356407B}"/>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8</a:t>
            </a:fld>
            <a:endParaRPr lang="en-US"/>
          </a:p>
        </p:txBody>
      </p:sp>
    </p:spTree>
    <p:extLst>
      <p:ext uri="{BB962C8B-B14F-4D97-AF65-F5344CB8AC3E}">
        <p14:creationId xmlns:p14="http://schemas.microsoft.com/office/powerpoint/2010/main" val="36090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solidFill>
                  <a:srgbClr val="0070C0"/>
                </a:solidFill>
              </a:rPr>
              <a:t>Modern Refinery Unit</a:t>
            </a:r>
          </a:p>
        </p:txBody>
      </p:sp>
      <p:pic>
        <p:nvPicPr>
          <p:cNvPr id="2050" name="Picture 2"/>
          <p:cNvPicPr>
            <a:picLocks noGrp="1" noChangeAspect="1" noChangeArrowheads="1"/>
          </p:cNvPicPr>
          <p:nvPr>
            <p:ph idx="1"/>
          </p:nvPr>
        </p:nvPicPr>
        <p:blipFill>
          <a:blip r:embed="rId2"/>
          <a:srcRect/>
          <a:stretch>
            <a:fillRect/>
          </a:stretch>
        </p:blipFill>
        <p:spPr bwMode="auto">
          <a:xfrm>
            <a:off x="1507158" y="946307"/>
            <a:ext cx="9160842" cy="591169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937629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3804</Words>
  <Application>Microsoft Office PowerPoint</Application>
  <PresentationFormat>Widescreen</PresentationFormat>
  <Paragraphs>313</Paragraphs>
  <Slides>62</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62</vt:i4>
      </vt:variant>
    </vt:vector>
  </HeadingPairs>
  <TitlesOfParts>
    <vt:vector size="77" baseType="lpstr">
      <vt:lpstr>Microsoft JhengHei</vt:lpstr>
      <vt:lpstr>Microsoft YaHei UI Light</vt:lpstr>
      <vt:lpstr>Abadi</vt:lpstr>
      <vt:lpstr>Algerian</vt:lpstr>
      <vt:lpstr>Aptos</vt:lpstr>
      <vt:lpstr>Aptos Display</vt:lpstr>
      <vt:lpstr>AR CENA</vt:lpstr>
      <vt:lpstr>Arial</vt:lpstr>
      <vt:lpstr>Calibri</vt:lpstr>
      <vt:lpstr>OptimaLTStd-Bold</vt:lpstr>
      <vt:lpstr>Roboto</vt:lpstr>
      <vt:lpstr>Symbol</vt:lpstr>
      <vt:lpstr>Times New Roman</vt:lpstr>
      <vt:lpstr>Times-Roman</vt:lpstr>
      <vt:lpstr>Office Theme</vt:lpstr>
      <vt:lpstr>PowerPoint Presentation</vt:lpstr>
      <vt:lpstr>Typical yield</vt:lpstr>
      <vt:lpstr>Boiling Ranges of Typical Crude Oil Fractions  </vt:lpstr>
      <vt:lpstr>Major Processes in Petroleum Refinery</vt:lpstr>
      <vt:lpstr>Desalting of Crude Oil</vt:lpstr>
      <vt:lpstr>Desalting process</vt:lpstr>
      <vt:lpstr>A typical crude oil desalting unit</vt:lpstr>
      <vt:lpstr>Crude Distillation unit</vt:lpstr>
      <vt:lpstr>Modern Refinery Unit</vt:lpstr>
      <vt:lpstr>Overall Refinery Flow</vt:lpstr>
      <vt:lpstr>OVERALL REFINERY flo…..</vt:lpstr>
      <vt:lpstr>OVERALL REFINERY Flo…..</vt:lpstr>
      <vt:lpstr>OVERALL REFINERY Flo…..</vt:lpstr>
      <vt:lpstr>Basic crude refinery operations</vt:lpstr>
      <vt:lpstr>PowerPoint Presentation</vt:lpstr>
      <vt:lpstr>PowerPoint Presentation</vt:lpstr>
      <vt:lpstr>Different type of reflux</vt:lpstr>
      <vt:lpstr>Pump around and pump back reflux</vt:lpstr>
      <vt:lpstr>Crude distillation and subsequent processes</vt:lpstr>
      <vt:lpstr>CRUDE COMPONENTS</vt:lpstr>
      <vt:lpstr>PowerPoint Presentation</vt:lpstr>
      <vt:lpstr>Products Composition</vt:lpstr>
      <vt:lpstr>ADU</vt:lpstr>
      <vt:lpstr>Design architecture of main and secondary columns of the ADU  </vt:lpstr>
      <vt:lpstr>Comprehensive petroleum products</vt:lpstr>
      <vt:lpstr>PowerPoint Presentation</vt:lpstr>
      <vt:lpstr>STABILIZATION</vt:lpstr>
      <vt:lpstr>A typical stabilization column</vt:lpstr>
      <vt:lpstr>AMINE ABSORPTION</vt:lpstr>
      <vt:lpstr>DE-ETHANIZER</vt:lpstr>
      <vt:lpstr>MEROXING AND CAUSTIC WASH</vt:lpstr>
      <vt:lpstr>PowerPoint Presentation</vt:lpstr>
      <vt:lpstr>NAPHTHA REDISTILLATION/NAPHTHA SPLITTER  </vt:lpstr>
      <vt:lpstr>Naphtha Redistillation unit</vt:lpstr>
      <vt:lpstr>Boiling point at 760 mmHg versus boiling point at 40 mmHg. </vt:lpstr>
      <vt:lpstr>  Vacuum distillation unit</vt:lpstr>
      <vt:lpstr>Vacuum Distillation</vt:lpstr>
      <vt:lpstr>PowerPoint Presentation</vt:lpstr>
      <vt:lpstr>CATALYTIC REFORMING</vt:lpstr>
      <vt:lpstr>Objective of catalytic reforming</vt:lpstr>
      <vt:lpstr>CATALYTIC REFORMING</vt:lpstr>
      <vt:lpstr>REACTIONS involved in catalytic reforming</vt:lpstr>
      <vt:lpstr>PowerPoint Presentation</vt:lpstr>
      <vt:lpstr>PowerPoint Presentation</vt:lpstr>
      <vt:lpstr>PowerPoint Presentation</vt:lpstr>
      <vt:lpstr>PowerPoint Presentation</vt:lpstr>
      <vt:lpstr>FEED PREPARATION</vt:lpstr>
      <vt:lpstr>Regeneration of catalyst</vt:lpstr>
      <vt:lpstr>Reforming process</vt:lpstr>
      <vt:lpstr>PowerPoint Presentation</vt:lpstr>
      <vt:lpstr>Semi regenerative process</vt:lpstr>
      <vt:lpstr>PFD-catalytic reforming</vt:lpstr>
      <vt:lpstr>The reactor</vt:lpstr>
      <vt:lpstr>Reforming catalyst</vt:lpstr>
      <vt:lpstr>Isomerization of LSR naphtha Characteristics </vt:lpstr>
      <vt:lpstr>Isomerization : feed and product </vt:lpstr>
      <vt:lpstr>PowerPoint Presentation</vt:lpstr>
      <vt:lpstr>PowerPoint Presentation</vt:lpstr>
      <vt:lpstr>PowerPoint Presentation</vt:lpstr>
      <vt:lpstr>Isomerization of LSR feed</vt:lpstr>
      <vt:lpstr>Finishing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2026-03-10T12:00:32Z</dcterms:created>
  <dcterms:modified xsi:type="dcterms:W3CDTF">2026-03-10T12:01:24Z</dcterms:modified>
</cp:coreProperties>
</file>