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00" r:id="rId2"/>
    <p:sldId id="426" r:id="rId3"/>
    <p:sldId id="680" r:id="rId4"/>
    <p:sldId id="428" r:id="rId5"/>
    <p:sldId id="429" r:id="rId6"/>
    <p:sldId id="681" r:id="rId7"/>
    <p:sldId id="427" r:id="rId8"/>
    <p:sldId id="430" r:id="rId9"/>
    <p:sldId id="431" r:id="rId10"/>
    <p:sldId id="682" r:id="rId11"/>
    <p:sldId id="433" r:id="rId12"/>
    <p:sldId id="434" r:id="rId13"/>
    <p:sldId id="435" r:id="rId14"/>
    <p:sldId id="442" r:id="rId15"/>
    <p:sldId id="683" r:id="rId16"/>
    <p:sldId id="663" r:id="rId17"/>
    <p:sldId id="664" r:id="rId18"/>
    <p:sldId id="739" r:id="rId19"/>
    <p:sldId id="662" r:id="rId20"/>
    <p:sldId id="665" r:id="rId21"/>
    <p:sldId id="666" r:id="rId22"/>
    <p:sldId id="667" r:id="rId23"/>
    <p:sldId id="668" r:id="rId24"/>
    <p:sldId id="669" r:id="rId25"/>
    <p:sldId id="670" r:id="rId26"/>
    <p:sldId id="878" r:id="rId27"/>
    <p:sldId id="671" r:id="rId28"/>
    <p:sldId id="672" r:id="rId29"/>
    <p:sldId id="673" r:id="rId30"/>
    <p:sldId id="674" r:id="rId31"/>
    <p:sldId id="675" r:id="rId32"/>
    <p:sldId id="676" r:id="rId33"/>
    <p:sldId id="677" r:id="rId34"/>
    <p:sldId id="812" r:id="rId35"/>
    <p:sldId id="436" r:id="rId36"/>
    <p:sldId id="437" r:id="rId37"/>
    <p:sldId id="438" r:id="rId38"/>
    <p:sldId id="439" r:id="rId39"/>
    <p:sldId id="445" r:id="rId40"/>
    <p:sldId id="609" r:id="rId41"/>
    <p:sldId id="610" r:id="rId42"/>
    <p:sldId id="611" r:id="rId43"/>
    <p:sldId id="446" r:id="rId44"/>
    <p:sldId id="448" r:id="rId45"/>
    <p:sldId id="441" r:id="rId46"/>
    <p:sldId id="684" r:id="rId47"/>
    <p:sldId id="685" r:id="rId48"/>
    <p:sldId id="686" r:id="rId49"/>
    <p:sldId id="687" r:id="rId50"/>
    <p:sldId id="688" r:id="rId51"/>
    <p:sldId id="689" r:id="rId52"/>
    <p:sldId id="803" r:id="rId53"/>
    <p:sldId id="804" r:id="rId54"/>
    <p:sldId id="805" r:id="rId55"/>
    <p:sldId id="806" r:id="rId56"/>
    <p:sldId id="807" r:id="rId57"/>
    <p:sldId id="808" r:id="rId58"/>
    <p:sldId id="809" r:id="rId59"/>
    <p:sldId id="810" r:id="rId60"/>
    <p:sldId id="879" r:id="rId61"/>
    <p:sldId id="886" r:id="rId62"/>
    <p:sldId id="880" r:id="rId63"/>
    <p:sldId id="881" r:id="rId64"/>
    <p:sldId id="882" r:id="rId65"/>
    <p:sldId id="883" r:id="rId66"/>
    <p:sldId id="884" r:id="rId67"/>
    <p:sldId id="885" r:id="rId68"/>
    <p:sldId id="692" r:id="rId69"/>
    <p:sldId id="694" r:id="rId70"/>
    <p:sldId id="693" r:id="rId71"/>
    <p:sldId id="696" r:id="rId72"/>
    <p:sldId id="697" r:id="rId73"/>
    <p:sldId id="700" r:id="rId74"/>
    <p:sldId id="698" r:id="rId75"/>
    <p:sldId id="699" r:id="rId76"/>
    <p:sldId id="695" r:id="rId77"/>
    <p:sldId id="456" r:id="rId78"/>
    <p:sldId id="811" r:id="rId79"/>
    <p:sldId id="701" r:id="rId80"/>
    <p:sldId id="702" r:id="rId81"/>
    <p:sldId id="447" r:id="rId82"/>
    <p:sldId id="707" r:id="rId83"/>
    <p:sldId id="703" r:id="rId84"/>
    <p:sldId id="704" r:id="rId85"/>
    <p:sldId id="705" r:id="rId86"/>
    <p:sldId id="706" r:id="rId87"/>
    <p:sldId id="708" r:id="rId88"/>
    <p:sldId id="709" r:id="rId89"/>
    <p:sldId id="710" r:id="rId90"/>
    <p:sldId id="712" r:id="rId91"/>
    <p:sldId id="719" r:id="rId92"/>
    <p:sldId id="720" r:id="rId93"/>
    <p:sldId id="721" r:id="rId94"/>
    <p:sldId id="440" r:id="rId95"/>
    <p:sldId id="432" r:id="rId96"/>
    <p:sldId id="444" r:id="rId97"/>
    <p:sldId id="722" r:id="rId98"/>
    <p:sldId id="723" r:id="rId99"/>
    <p:sldId id="724" r:id="rId100"/>
    <p:sldId id="725" r:id="rId101"/>
    <p:sldId id="727" r:id="rId102"/>
    <p:sldId id="734" r:id="rId103"/>
    <p:sldId id="726" r:id="rId104"/>
    <p:sldId id="728" r:id="rId105"/>
    <p:sldId id="729" r:id="rId106"/>
    <p:sldId id="730" r:id="rId107"/>
    <p:sldId id="731" r:id="rId108"/>
    <p:sldId id="732" r:id="rId109"/>
    <p:sldId id="735" r:id="rId110"/>
    <p:sldId id="736" r:id="rId111"/>
    <p:sldId id="733" r:id="rId112"/>
    <p:sldId id="711" r:id="rId113"/>
    <p:sldId id="457" r:id="rId114"/>
    <p:sldId id="458" r:id="rId115"/>
    <p:sldId id="459" r:id="rId116"/>
    <p:sldId id="462" r:id="rId117"/>
    <p:sldId id="463" r:id="rId118"/>
    <p:sldId id="464" r:id="rId119"/>
    <p:sldId id="465" r:id="rId120"/>
    <p:sldId id="466" r:id="rId121"/>
    <p:sldId id="467" r:id="rId122"/>
    <p:sldId id="460" r:id="rId123"/>
    <p:sldId id="468" r:id="rId124"/>
    <p:sldId id="469" r:id="rId125"/>
    <p:sldId id="461" r:id="rId126"/>
    <p:sldId id="256"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E527-A36A-58C3-8FEC-278BEBFF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62F21D0-70B1-F462-A547-F5DFE0ED45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4C35540-F79C-80B8-F7A3-A7C7469DFD30}"/>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31780AED-EB67-BF44-D316-4BC42FA5EC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DFBE7B6-5C54-C33D-9005-E9A35A8FBB16}"/>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331386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DBAE-8C25-DF87-FC0B-1A9B0650781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ABE3277-4876-7A2B-E51F-24DF596A0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0596727-E0C9-C594-D2D0-67EAC7D12F55}"/>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E1F4D9F5-7E72-5C11-50C6-B67939FCF7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207458A-47F0-4FB3-F6C0-771FFE000E80}"/>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409152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D7708-DE97-0497-5FBE-91B2770467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2D5D109-3D83-EA6D-3152-5B6D88ADBE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C575276-8B5D-E1AF-FDA3-45BE84172C56}"/>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08BF250A-4388-4971-C46B-82D342935D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C52A813-B7BE-1744-742B-E9B76E3FECF9}"/>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393775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C9C2-95F9-5D18-33F3-FD7BE4840E4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8B22C92-9D9C-9C22-C53A-47DD34BE18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C923C7D-9F30-82F3-72F7-C4EB76748412}"/>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5D7277AE-C4BF-6F64-0F86-E968450450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EA64AD-24E2-866D-5AEB-2A4911045595}"/>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34065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3596-ADA8-8ED2-6C07-9F972383CE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D30D009-9785-AA8A-2ED6-AB20ED59B9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37742-FF75-1D7E-5CC1-04325E318F2E}"/>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A06B7A01-39BC-E01A-FED1-2FFC0F6931C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FB83D1F-C1C4-F9A9-B84C-410677EF3BE1}"/>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428323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E0D0-F412-41C4-BAC5-259321F1D1D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3422F7-6A19-0147-39E0-69F322BBD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4580EA0-18F9-A4E0-98E4-43F6C91CC0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E67B8F1-AD58-D584-5794-FD2BD35EBE47}"/>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6" name="Footer Placeholder 5">
            <a:extLst>
              <a:ext uri="{FF2B5EF4-FFF2-40B4-BE49-F238E27FC236}">
                <a16:creationId xmlns:a16="http://schemas.microsoft.com/office/drawing/2014/main" id="{5619E435-014A-42C3-6723-D93045C5AC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7F2ADA-D04F-2EFB-D8F0-34C4BD605B38}"/>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197108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0110-C3D8-46A5-927D-6258803667E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EDF305E-C06F-0A2C-8EB0-F87659D790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24B66-DA74-8D28-C541-6AF892641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5BDED39-D513-C065-8364-4B95353FB6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9272AE-0D44-DD9E-5E27-E66E473619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29BCA04-EBF8-1A36-68CE-5EBBFB7583ED}"/>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8" name="Footer Placeholder 7">
            <a:extLst>
              <a:ext uri="{FF2B5EF4-FFF2-40B4-BE49-F238E27FC236}">
                <a16:creationId xmlns:a16="http://schemas.microsoft.com/office/drawing/2014/main" id="{77969E61-24F1-36F4-B583-D4FA44856F8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6E48897-1298-633C-5DC3-4A4EE6FBE4F4}"/>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12161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5F6C-ED2C-A8F1-76AD-251CF924A87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98D452F-BE49-8E0C-7D3C-7AD440F82FD4}"/>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4" name="Footer Placeholder 3">
            <a:extLst>
              <a:ext uri="{FF2B5EF4-FFF2-40B4-BE49-F238E27FC236}">
                <a16:creationId xmlns:a16="http://schemas.microsoft.com/office/drawing/2014/main" id="{02548207-154D-20A6-18BA-D581F4BEAB0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4277D75-A5A2-5367-841D-BAEBA79516E5}"/>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267059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B3A423-3A53-F4F1-AEB0-D5F6DF7D20F1}"/>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3" name="Footer Placeholder 2">
            <a:extLst>
              <a:ext uri="{FF2B5EF4-FFF2-40B4-BE49-F238E27FC236}">
                <a16:creationId xmlns:a16="http://schemas.microsoft.com/office/drawing/2014/main" id="{2F38322B-BE30-8067-D6DE-E9EC65983E2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CB72DF0-B2BD-8ABF-FF7F-79BFDB70A915}"/>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315586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F108F-AD4A-71CD-1041-F68011EF4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1F5B99A-2DBA-3F25-29C3-C916F2BDD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AF3E406-A0CD-C7A6-A48D-7AF8084CE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98061-4057-1ADB-8FCC-6EBD8FA51A60}"/>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6" name="Footer Placeholder 5">
            <a:extLst>
              <a:ext uri="{FF2B5EF4-FFF2-40B4-BE49-F238E27FC236}">
                <a16:creationId xmlns:a16="http://schemas.microsoft.com/office/drawing/2014/main" id="{8529C262-2D59-1FE9-1291-F8B82A8E1BD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6C3BEC-7657-B066-5ED2-116552C568BF}"/>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125399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4B7E-0D7C-38C7-85C9-783665C44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D0CB761-6DCA-42E1-FF80-7346084C6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7C7D419-FECF-DADC-0511-E8EE9A9B9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A9A23-A9DD-03DC-F46E-5F28707B89D7}"/>
              </a:ext>
            </a:extLst>
          </p:cNvPr>
          <p:cNvSpPr>
            <a:spLocks noGrp="1"/>
          </p:cNvSpPr>
          <p:nvPr>
            <p:ph type="dt" sz="half" idx="10"/>
          </p:nvPr>
        </p:nvSpPr>
        <p:spPr/>
        <p:txBody>
          <a:bodyPr/>
          <a:lstStyle/>
          <a:p>
            <a:fld id="{72AE67F8-6E37-4A5A-B0C7-B4EF47E78DD0}" type="datetimeFigureOut">
              <a:rPr lang="en-IN" smtClean="0"/>
              <a:t>10-03-2026</a:t>
            </a:fld>
            <a:endParaRPr lang="en-IN"/>
          </a:p>
        </p:txBody>
      </p:sp>
      <p:sp>
        <p:nvSpPr>
          <p:cNvPr id="6" name="Footer Placeholder 5">
            <a:extLst>
              <a:ext uri="{FF2B5EF4-FFF2-40B4-BE49-F238E27FC236}">
                <a16:creationId xmlns:a16="http://schemas.microsoft.com/office/drawing/2014/main" id="{3CC11D10-73D6-5A82-ACA7-95881438DB7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BB5FCDA-A08E-279C-B81A-39718E392A48}"/>
              </a:ext>
            </a:extLst>
          </p:cNvPr>
          <p:cNvSpPr>
            <a:spLocks noGrp="1"/>
          </p:cNvSpPr>
          <p:nvPr>
            <p:ph type="sldNum" sz="quarter" idx="12"/>
          </p:nvPr>
        </p:nvSpPr>
        <p:spPr/>
        <p:txBody>
          <a:bodyPr/>
          <a:lstStyle/>
          <a:p>
            <a:fld id="{ABD418A1-533C-4C65-8DAA-15168C28230C}" type="slidenum">
              <a:rPr lang="en-IN" smtClean="0"/>
              <a:t>‹#›</a:t>
            </a:fld>
            <a:endParaRPr lang="en-IN"/>
          </a:p>
        </p:txBody>
      </p:sp>
    </p:spTree>
    <p:extLst>
      <p:ext uri="{BB962C8B-B14F-4D97-AF65-F5344CB8AC3E}">
        <p14:creationId xmlns:p14="http://schemas.microsoft.com/office/powerpoint/2010/main" val="268786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1E703B-E245-AC16-4AAC-601605D56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BBD3AE1-B394-2591-3119-82D3A51E3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F367982-1881-5177-39E9-CE2963505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AE67F8-6E37-4A5A-B0C7-B4EF47E78DD0}" type="datetimeFigureOut">
              <a:rPr lang="en-IN" smtClean="0"/>
              <a:t>10-03-2026</a:t>
            </a:fld>
            <a:endParaRPr lang="en-IN"/>
          </a:p>
        </p:txBody>
      </p:sp>
      <p:sp>
        <p:nvSpPr>
          <p:cNvPr id="5" name="Footer Placeholder 4">
            <a:extLst>
              <a:ext uri="{FF2B5EF4-FFF2-40B4-BE49-F238E27FC236}">
                <a16:creationId xmlns:a16="http://schemas.microsoft.com/office/drawing/2014/main" id="{7539AC4F-E2EB-6F1F-DD17-4C6C8227B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67E1AE2F-51DD-2B10-243F-569089298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D418A1-533C-4C65-8DAA-15168C28230C}" type="slidenum">
              <a:rPr lang="en-IN" smtClean="0"/>
              <a:t>‹#›</a:t>
            </a:fld>
            <a:endParaRPr lang="en-IN"/>
          </a:p>
        </p:txBody>
      </p:sp>
    </p:spTree>
    <p:extLst>
      <p:ext uri="{BB962C8B-B14F-4D97-AF65-F5344CB8AC3E}">
        <p14:creationId xmlns:p14="http://schemas.microsoft.com/office/powerpoint/2010/main" val="3214627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10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7.xml"/><Relationship Id="rId4" Type="http://schemas.openxmlformats.org/officeDocument/2006/relationships/image" Target="../media/image278.png"/></Relationships>
</file>

<file path=ppt/slides/_rels/slide102.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s>
</file>

<file path=ppt/slides/_rels/slide10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10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2" Type="http://schemas.openxmlformats.org/officeDocument/2006/relationships/image" Target="../media/image295.png"/><Relationship Id="rId1" Type="http://schemas.openxmlformats.org/officeDocument/2006/relationships/slideLayout" Target="../slideLayouts/slideLayout7.xml"/><Relationship Id="rId6" Type="http://schemas.openxmlformats.org/officeDocument/2006/relationships/image" Target="../media/image299.jpeg"/><Relationship Id="rId11" Type="http://schemas.openxmlformats.org/officeDocument/2006/relationships/image" Target="../media/image304.png"/><Relationship Id="rId5" Type="http://schemas.openxmlformats.org/officeDocument/2006/relationships/image" Target="../media/image298.png"/><Relationship Id="rId10" Type="http://schemas.openxmlformats.org/officeDocument/2006/relationships/image" Target="../media/image303.jpeg"/><Relationship Id="rId4" Type="http://schemas.openxmlformats.org/officeDocument/2006/relationships/image" Target="../media/image297.png"/><Relationship Id="rId9" Type="http://schemas.openxmlformats.org/officeDocument/2006/relationships/image" Target="../media/image302.png"/></Relationships>
</file>

<file path=ppt/slides/_rels/slide108.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 Id="rId4" Type="http://schemas.openxmlformats.org/officeDocument/2006/relationships/image" Target="../media/image313.png"/></Relationships>
</file>

<file path=ppt/slides/_rels/slide115.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 Id="rId14" Type="http://schemas.openxmlformats.org/officeDocument/2006/relationships/image" Target="../media/image259.png"/></Relationships>
</file>

<file path=ppt/slides/_rels/slide11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image" Target="../media/image314.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10" Type="http://schemas.openxmlformats.org/officeDocument/2006/relationships/image" Target="../media/image315.png"/><Relationship Id="rId4" Type="http://schemas.openxmlformats.org/officeDocument/2006/relationships/image" Target="../media/image261.png"/><Relationship Id="rId9" Type="http://schemas.openxmlformats.org/officeDocument/2006/relationships/image" Target="../media/image266.png"/></Relationships>
</file>

<file path=ppt/slides/_rels/slide11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11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image" Target="../media/image316.png"/><Relationship Id="rId1" Type="http://schemas.openxmlformats.org/officeDocument/2006/relationships/slideLayout" Target="../slideLayouts/slideLayout7.xml"/><Relationship Id="rId6" Type="http://schemas.openxmlformats.org/officeDocument/2006/relationships/image" Target="../media/image284.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s>
</file>

<file path=ppt/slides/_rels/slide12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12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2" Type="http://schemas.openxmlformats.org/officeDocument/2006/relationships/image" Target="../media/image295.png"/><Relationship Id="rId1" Type="http://schemas.openxmlformats.org/officeDocument/2006/relationships/slideLayout" Target="../slideLayouts/slideLayout7.xml"/><Relationship Id="rId6" Type="http://schemas.openxmlformats.org/officeDocument/2006/relationships/image" Target="../media/image299.jpeg"/><Relationship Id="rId11" Type="http://schemas.openxmlformats.org/officeDocument/2006/relationships/image" Target="../media/image304.png"/><Relationship Id="rId5" Type="http://schemas.openxmlformats.org/officeDocument/2006/relationships/image" Target="../media/image298.png"/><Relationship Id="rId10" Type="http://schemas.openxmlformats.org/officeDocument/2006/relationships/image" Target="../media/image303.jpeg"/><Relationship Id="rId4" Type="http://schemas.openxmlformats.org/officeDocument/2006/relationships/image" Target="../media/image297.png"/><Relationship Id="rId9" Type="http://schemas.openxmlformats.org/officeDocument/2006/relationships/image" Target="../media/image302.png"/></Relationships>
</file>

<file path=ppt/slides/_rels/slide124.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png"/><Relationship Id="rId7" Type="http://schemas.openxmlformats.org/officeDocument/2006/relationships/image" Target="../media/image156.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52.png"/><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81.png"/></Relationships>
</file>

<file path=ppt/slides/_rels/slide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8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8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8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8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24.png"/><Relationship Id="rId5" Type="http://schemas.openxmlformats.org/officeDocument/2006/relationships/image" Target="../media/image219.png"/><Relationship Id="rId10" Type="http://schemas.openxmlformats.org/officeDocument/2006/relationships/image" Target="../media/image223.png"/><Relationship Id="rId4" Type="http://schemas.openxmlformats.org/officeDocument/2006/relationships/image" Target="../media/image218.png"/><Relationship Id="rId9" Type="http://schemas.openxmlformats.org/officeDocument/2006/relationships/image" Target="../media/image2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93.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86.png"/><Relationship Id="rId7" Type="http://schemas.openxmlformats.org/officeDocument/2006/relationships/image" Target="../media/image232.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235.png"/><Relationship Id="rId4" Type="http://schemas.openxmlformats.org/officeDocument/2006/relationships/image" Target="../media/image87.png"/><Relationship Id="rId9" Type="http://schemas.openxmlformats.org/officeDocument/2006/relationships/image" Target="../media/image234.png"/></Relationships>
</file>

<file path=ppt/slides/_rels/slide9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3.png"/></Relationships>
</file>

<file path=ppt/slides/_rels/slide9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 Id="rId14" Type="http://schemas.openxmlformats.org/officeDocument/2006/relationships/image" Target="../media/image259.png"/></Relationships>
</file>

<file path=ppt/slides/_rels/slide99.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1.png"/><Relationship Id="rId7" Type="http://schemas.openxmlformats.org/officeDocument/2006/relationships/image" Target="../media/image265.png"/><Relationship Id="rId12"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269.pn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262.png"/><Relationship Id="rId9" Type="http://schemas.openxmlformats.org/officeDocument/2006/relationships/image" Target="../media/image2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0A0F-A09B-216B-399E-A4BA9D84BD5A}"/>
              </a:ext>
            </a:extLst>
          </p:cNvPr>
          <p:cNvSpPr>
            <a:spLocks noGrp="1"/>
          </p:cNvSpPr>
          <p:nvPr>
            <p:ph type="title"/>
          </p:nvPr>
        </p:nvSpPr>
        <p:spPr>
          <a:xfrm>
            <a:off x="2246313" y="3287965"/>
            <a:ext cx="7772400" cy="1362075"/>
          </a:xfrm>
        </p:spPr>
        <p:txBody>
          <a:bodyPr/>
          <a:lstStyle/>
          <a:p>
            <a:r>
              <a:rPr lang="en-US" sz="3600" dirty="0">
                <a:solidFill>
                  <a:srgbClr val="0070C0"/>
                </a:solidFill>
              </a:rPr>
              <a:t>Binary distillation</a:t>
            </a:r>
          </a:p>
        </p:txBody>
      </p:sp>
      <p:sp>
        <p:nvSpPr>
          <p:cNvPr id="3" name="Text Placeholder 2">
            <a:extLst>
              <a:ext uri="{FF2B5EF4-FFF2-40B4-BE49-F238E27FC236}">
                <a16:creationId xmlns:a16="http://schemas.microsoft.com/office/drawing/2014/main" id="{41E77C51-29C0-9C04-BB67-B588C7A836A9}"/>
              </a:ext>
            </a:extLst>
          </p:cNvPr>
          <p:cNvSpPr>
            <a:spLocks noGrp="1"/>
          </p:cNvSpPr>
          <p:nvPr>
            <p:ph type="body" idx="1"/>
          </p:nvPr>
        </p:nvSpPr>
        <p:spPr>
          <a:xfrm>
            <a:off x="2246313" y="1701007"/>
            <a:ext cx="7772400" cy="1500187"/>
          </a:xfrm>
        </p:spPr>
        <p:txBody>
          <a:bodyPr>
            <a:normAutofit/>
          </a:bodyPr>
          <a:lstStyle/>
          <a:p>
            <a:r>
              <a:rPr lang="en-US" sz="4000" b="1" dirty="0">
                <a:solidFill>
                  <a:srgbClr val="002060"/>
                </a:solidFill>
              </a:rPr>
              <a:t>CL215 MTO-I </a:t>
            </a:r>
          </a:p>
          <a:p>
            <a:r>
              <a:rPr lang="en-US" sz="4000" dirty="0">
                <a:solidFill>
                  <a:srgbClr val="002060"/>
                </a:solidFill>
              </a:rPr>
              <a:t>Module 4</a:t>
            </a:r>
          </a:p>
        </p:txBody>
      </p:sp>
      <p:sp>
        <p:nvSpPr>
          <p:cNvPr id="4" name="Slide Number Placeholder 3">
            <a:extLst>
              <a:ext uri="{FF2B5EF4-FFF2-40B4-BE49-F238E27FC236}">
                <a16:creationId xmlns:a16="http://schemas.microsoft.com/office/drawing/2014/main" id="{FC4547CD-51DB-C452-CA19-F3EF48E10417}"/>
              </a:ext>
            </a:extLst>
          </p:cNvPr>
          <p:cNvSpPr>
            <a:spLocks noGrp="1"/>
          </p:cNvSpPr>
          <p:nvPr>
            <p:ph type="sldNum" sz="quarter" idx="12"/>
          </p:nvPr>
        </p:nvSpPr>
        <p:spPr/>
        <p:txBody>
          <a:bodyPr/>
          <a:lstStyle/>
          <a:p>
            <a:pPr>
              <a:defRPr/>
            </a:pPr>
            <a:fld id="{2CE7808E-2B4E-457E-BA1E-1107ECC972AE}" type="slidenum">
              <a:rPr lang="en-US" altLang="en-US" smtClean="0"/>
              <a:pPr>
                <a:defRPr/>
              </a:pPr>
              <a:t>1</a:t>
            </a:fld>
            <a:endParaRPr lang="en-US" altLang="en-US"/>
          </a:p>
        </p:txBody>
      </p:sp>
    </p:spTree>
    <p:extLst>
      <p:ext uri="{BB962C8B-B14F-4D97-AF65-F5344CB8AC3E}">
        <p14:creationId xmlns:p14="http://schemas.microsoft.com/office/powerpoint/2010/main" val="1598256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992311A1-03AB-9E78-A35D-C4CDC7148ABC}"/>
              </a:ext>
            </a:extLst>
          </p:cNvPr>
          <p:cNvSpPr>
            <a:spLocks noGrp="1"/>
          </p:cNvSpPr>
          <p:nvPr>
            <p:ph type="title"/>
          </p:nvPr>
        </p:nvSpPr>
        <p:spPr>
          <a:xfrm>
            <a:off x="1786328" y="136525"/>
            <a:ext cx="8229600" cy="600075"/>
          </a:xfrm>
        </p:spPr>
        <p:txBody>
          <a:bodyPr>
            <a:normAutofit fontScale="90000"/>
          </a:bodyPr>
          <a:lstStyle/>
          <a:p>
            <a:pPr>
              <a:defRPr/>
            </a:pPr>
            <a:r>
              <a:rPr lang="en-US" altLang="en-US" sz="4000" dirty="0">
                <a:solidFill>
                  <a:srgbClr val="FF5050"/>
                </a:solidFill>
              </a:rPr>
              <a:t>Modified Raoult’s Law</a:t>
            </a:r>
          </a:p>
        </p:txBody>
      </p:sp>
      <p:sp>
        <p:nvSpPr>
          <p:cNvPr id="169987" name="Slide Number Placeholder 3">
            <a:extLst>
              <a:ext uri="{FF2B5EF4-FFF2-40B4-BE49-F238E27FC236}">
                <a16:creationId xmlns:a16="http://schemas.microsoft.com/office/drawing/2014/main" id="{64B793AC-CDD7-361B-3AD1-CF9FD993D0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977D28-8DAE-4B3F-A7E7-55F97662FAB8}" type="slidenum">
              <a:rPr lang="en-US" altLang="en-US" sz="1200">
                <a:solidFill>
                  <a:srgbClr val="898989"/>
                </a:solidFill>
              </a:rPr>
              <a:pPr>
                <a:spcBef>
                  <a:spcPct val="0"/>
                </a:spcBef>
                <a:buFontTx/>
                <a:buNone/>
              </a:pPr>
              <a:t>10</a:t>
            </a:fld>
            <a:endParaRPr lang="en-US" altLang="en-US" sz="1200">
              <a:solidFill>
                <a:srgbClr val="898989"/>
              </a:solidFill>
            </a:endParaRPr>
          </a:p>
        </p:txBody>
      </p:sp>
      <p:pic>
        <p:nvPicPr>
          <p:cNvPr id="169988" name="Picture 5">
            <a:extLst>
              <a:ext uri="{FF2B5EF4-FFF2-40B4-BE49-F238E27FC236}">
                <a16:creationId xmlns:a16="http://schemas.microsoft.com/office/drawing/2014/main" id="{E4E5F789-7C67-5CC7-A512-7C5BA301B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944" y="1220788"/>
            <a:ext cx="47990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9">
            <a:extLst>
              <a:ext uri="{FF2B5EF4-FFF2-40B4-BE49-F238E27FC236}">
                <a16:creationId xmlns:a16="http://schemas.microsoft.com/office/drawing/2014/main" id="{C409B707-40A1-FDCB-4736-DCB86802A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2146690"/>
            <a:ext cx="2178987" cy="73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11">
            <a:extLst>
              <a:ext uri="{FF2B5EF4-FFF2-40B4-BE49-F238E27FC236}">
                <a16:creationId xmlns:a16="http://schemas.microsoft.com/office/drawing/2014/main" id="{B9FFE35B-A8A7-2273-F3ED-12FD70E8F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2882900"/>
            <a:ext cx="40624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Picture 13">
            <a:extLst>
              <a:ext uri="{FF2B5EF4-FFF2-40B4-BE49-F238E27FC236}">
                <a16:creationId xmlns:a16="http://schemas.microsoft.com/office/drawing/2014/main" id="{E83BB017-32E6-D1D8-52A7-57CFC5E64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945" y="4109242"/>
            <a:ext cx="38115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1">
            <a:extLst>
              <a:ext uri="{FF2B5EF4-FFF2-40B4-BE49-F238E27FC236}">
                <a16:creationId xmlns:a16="http://schemas.microsoft.com/office/drawing/2014/main" id="{F4496315-143B-3F7C-E224-D401507265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85CE9C-3E1A-40DD-A526-3A20F20D2A87}" type="slidenum">
              <a:rPr lang="en-US" altLang="en-US" sz="1200">
                <a:solidFill>
                  <a:srgbClr val="898989"/>
                </a:solidFill>
              </a:rPr>
              <a:pPr>
                <a:spcBef>
                  <a:spcPct val="0"/>
                </a:spcBef>
                <a:buFontTx/>
                <a:buNone/>
              </a:pPr>
              <a:t>100</a:t>
            </a:fld>
            <a:endParaRPr lang="en-US" altLang="en-US" sz="1200">
              <a:solidFill>
                <a:srgbClr val="898989"/>
              </a:solidFill>
            </a:endParaRPr>
          </a:p>
        </p:txBody>
      </p:sp>
      <p:pic>
        <p:nvPicPr>
          <p:cNvPr id="240643" name="Picture 3">
            <a:extLst>
              <a:ext uri="{FF2B5EF4-FFF2-40B4-BE49-F238E27FC236}">
                <a16:creationId xmlns:a16="http://schemas.microsoft.com/office/drawing/2014/main" id="{0214FC81-44F6-C0BC-5B20-E63C3BFF4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609600"/>
            <a:ext cx="8601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4">
            <a:extLst>
              <a:ext uri="{FF2B5EF4-FFF2-40B4-BE49-F238E27FC236}">
                <a16:creationId xmlns:a16="http://schemas.microsoft.com/office/drawing/2014/main" id="{9A83DD9A-B6D6-9799-95F2-7FD1D3E63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1943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5">
            <a:extLst>
              <a:ext uri="{FF2B5EF4-FFF2-40B4-BE49-F238E27FC236}">
                <a16:creationId xmlns:a16="http://schemas.microsoft.com/office/drawing/2014/main" id="{B411B3C2-CD33-1E1E-2472-5F89202B1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1371600"/>
            <a:ext cx="8132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Picture 6">
            <a:extLst>
              <a:ext uri="{FF2B5EF4-FFF2-40B4-BE49-F238E27FC236}">
                <a16:creationId xmlns:a16="http://schemas.microsoft.com/office/drawing/2014/main" id="{141BAA07-A5C2-F020-DCDC-99B2347F0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733800"/>
            <a:ext cx="3048000" cy="23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Picture 7">
            <a:extLst>
              <a:ext uri="{FF2B5EF4-FFF2-40B4-BE49-F238E27FC236}">
                <a16:creationId xmlns:a16="http://schemas.microsoft.com/office/drawing/2014/main" id="{5895E596-DA1C-CC7F-1B32-C7ADBD7E3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014" y="3733801"/>
            <a:ext cx="5553075" cy="27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34F5473-9632-89CB-A2B0-DCE5889AF082}"/>
              </a:ext>
            </a:extLst>
          </p:cNvPr>
          <p:cNvSpPr txBox="1"/>
          <p:nvPr/>
        </p:nvSpPr>
        <p:spPr>
          <a:xfrm>
            <a:off x="7602551" y="6453751"/>
            <a:ext cx="958917" cy="369332"/>
          </a:xfrm>
          <a:prstGeom prst="rect">
            <a:avLst/>
          </a:prstGeom>
          <a:noFill/>
        </p:spPr>
        <p:txBody>
          <a:bodyPr wrap="none" rtlCol="0">
            <a:spAutoFit/>
          </a:bodyPr>
          <a:lstStyle/>
          <a:p>
            <a:r>
              <a:rPr lang="en-US">
                <a:solidFill>
                  <a:srgbClr val="C00000"/>
                </a:solidFill>
              </a:rPr>
              <a:t>27/3/23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1">
            <a:extLst>
              <a:ext uri="{FF2B5EF4-FFF2-40B4-BE49-F238E27FC236}">
                <a16:creationId xmlns:a16="http://schemas.microsoft.com/office/drawing/2014/main" id="{F4490421-F6D2-90DF-096F-08E0F50929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C3851A-9C2D-46B7-9DDE-583EE961A01B}" type="slidenum">
              <a:rPr lang="en-US" altLang="en-US" sz="1200">
                <a:solidFill>
                  <a:srgbClr val="898989"/>
                </a:solidFill>
              </a:rPr>
              <a:pPr>
                <a:spcBef>
                  <a:spcPct val="0"/>
                </a:spcBef>
                <a:buFontTx/>
                <a:buNone/>
              </a:pPr>
              <a:t>101</a:t>
            </a:fld>
            <a:endParaRPr lang="en-US" altLang="en-US" sz="1200">
              <a:solidFill>
                <a:srgbClr val="898989"/>
              </a:solidFill>
            </a:endParaRPr>
          </a:p>
        </p:txBody>
      </p:sp>
      <p:pic>
        <p:nvPicPr>
          <p:cNvPr id="242691" name="Picture 4">
            <a:extLst>
              <a:ext uri="{FF2B5EF4-FFF2-40B4-BE49-F238E27FC236}">
                <a16:creationId xmlns:a16="http://schemas.microsoft.com/office/drawing/2014/main" id="{3476CBFD-0619-273A-EDBC-10EA3FAD6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84" y="1845848"/>
            <a:ext cx="676995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4">
            <a:extLst>
              <a:ext uri="{FF2B5EF4-FFF2-40B4-BE49-F238E27FC236}">
                <a16:creationId xmlns:a16="http://schemas.microsoft.com/office/drawing/2014/main" id="{E5780715-490B-35FF-1500-3DA2DD05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795" y="362542"/>
            <a:ext cx="4648200" cy="110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Box 5">
            <a:extLst>
              <a:ext uri="{FF2B5EF4-FFF2-40B4-BE49-F238E27FC236}">
                <a16:creationId xmlns:a16="http://schemas.microsoft.com/office/drawing/2014/main" id="{238CD521-7CA2-8817-7B34-89813CCD2E75}"/>
              </a:ext>
            </a:extLst>
          </p:cNvPr>
          <p:cNvSpPr txBox="1">
            <a:spLocks noChangeArrowheads="1"/>
          </p:cNvSpPr>
          <p:nvPr/>
        </p:nvSpPr>
        <p:spPr bwMode="auto">
          <a:xfrm>
            <a:off x="1600200" y="1491793"/>
            <a:ext cx="1383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IN" altLang="en-US" sz="2000" dirty="0">
                <a:solidFill>
                  <a:srgbClr val="7030A0"/>
                </a:solidFill>
              </a:rPr>
              <a:t>Putting </a:t>
            </a:r>
            <a:r>
              <a:rPr lang="en-IN" altLang="en-US" sz="2000" i="1" dirty="0">
                <a:solidFill>
                  <a:srgbClr val="7030A0"/>
                </a:solidFill>
              </a:rPr>
              <a:t>n=0</a:t>
            </a:r>
          </a:p>
        </p:txBody>
      </p:sp>
      <p:sp>
        <p:nvSpPr>
          <p:cNvPr id="2" name="TextBox 1">
            <a:extLst>
              <a:ext uri="{FF2B5EF4-FFF2-40B4-BE49-F238E27FC236}">
                <a16:creationId xmlns:a16="http://schemas.microsoft.com/office/drawing/2014/main" id="{C7A4BCF2-50B5-8EC9-7FED-313C69E37B0D}"/>
              </a:ext>
            </a:extLst>
          </p:cNvPr>
          <p:cNvSpPr txBox="1"/>
          <p:nvPr/>
        </p:nvSpPr>
        <p:spPr>
          <a:xfrm>
            <a:off x="1567796" y="88321"/>
            <a:ext cx="4333559" cy="430887"/>
          </a:xfrm>
          <a:prstGeom prst="rect">
            <a:avLst/>
          </a:prstGeom>
          <a:noFill/>
        </p:spPr>
        <p:txBody>
          <a:bodyPr wrap="none" rtlCol="0">
            <a:spAutoFit/>
          </a:bodyPr>
          <a:lstStyle/>
          <a:p>
            <a:r>
              <a:rPr lang="en-US" sz="2200">
                <a:solidFill>
                  <a:srgbClr val="7030A0"/>
                </a:solidFill>
              </a:rPr>
              <a:t>Operating line of enriching section</a:t>
            </a:r>
          </a:p>
        </p:txBody>
      </p:sp>
      <p:cxnSp>
        <p:nvCxnSpPr>
          <p:cNvPr id="4" name="Straight Arrow Connector 3">
            <a:extLst>
              <a:ext uri="{FF2B5EF4-FFF2-40B4-BE49-F238E27FC236}">
                <a16:creationId xmlns:a16="http://schemas.microsoft.com/office/drawing/2014/main" id="{C0A619F7-6873-F161-0D50-629C02D1F10A}"/>
              </a:ext>
            </a:extLst>
          </p:cNvPr>
          <p:cNvCxnSpPr>
            <a:cxnSpLocks/>
          </p:cNvCxnSpPr>
          <p:nvPr/>
        </p:nvCxnSpPr>
        <p:spPr>
          <a:xfrm>
            <a:off x="3516865" y="2362206"/>
            <a:ext cx="1845301" cy="531072"/>
          </a:xfrm>
          <a:prstGeom prst="straightConnector1">
            <a:avLst/>
          </a:prstGeom>
          <a:ln w="9525" cap="flat" cmpd="sng" algn="ctr">
            <a:solidFill>
              <a:schemeClr val="accent5"/>
            </a:solidFill>
            <a:prstDash val="lgDash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Freeform: Shape 4">
            <a:extLst>
              <a:ext uri="{FF2B5EF4-FFF2-40B4-BE49-F238E27FC236}">
                <a16:creationId xmlns:a16="http://schemas.microsoft.com/office/drawing/2014/main" id="{F1026030-B3F3-E950-C084-1D9A6087C06B}"/>
              </a:ext>
            </a:extLst>
          </p:cNvPr>
          <p:cNvSpPr/>
          <p:nvPr/>
        </p:nvSpPr>
        <p:spPr>
          <a:xfrm>
            <a:off x="7311562" y="2133601"/>
            <a:ext cx="994239" cy="666135"/>
          </a:xfrm>
          <a:custGeom>
            <a:avLst/>
            <a:gdLst>
              <a:gd name="connsiteX0" fmla="*/ 44245 w 1873045"/>
              <a:gd name="connsiteY0" fmla="*/ 339213 h 1091380"/>
              <a:gd name="connsiteX1" fmla="*/ 265471 w 1873045"/>
              <a:gd name="connsiteY1" fmla="*/ 147484 h 1091380"/>
              <a:gd name="connsiteX2" fmla="*/ 634180 w 1873045"/>
              <a:gd name="connsiteY2" fmla="*/ 0 h 1091380"/>
              <a:gd name="connsiteX3" fmla="*/ 1194619 w 1873045"/>
              <a:gd name="connsiteY3" fmla="*/ 44245 h 1091380"/>
              <a:gd name="connsiteX4" fmla="*/ 1312606 w 1873045"/>
              <a:gd name="connsiteY4" fmla="*/ 73742 h 1091380"/>
              <a:gd name="connsiteX5" fmla="*/ 1401096 w 1873045"/>
              <a:gd name="connsiteY5" fmla="*/ 88490 h 1091380"/>
              <a:gd name="connsiteX6" fmla="*/ 1578077 w 1873045"/>
              <a:gd name="connsiteY6" fmla="*/ 294968 h 1091380"/>
              <a:gd name="connsiteX7" fmla="*/ 1710812 w 1873045"/>
              <a:gd name="connsiteY7" fmla="*/ 324464 h 1091380"/>
              <a:gd name="connsiteX8" fmla="*/ 1755058 w 1873045"/>
              <a:gd name="connsiteY8" fmla="*/ 368710 h 1091380"/>
              <a:gd name="connsiteX9" fmla="*/ 1828800 w 1873045"/>
              <a:gd name="connsiteY9" fmla="*/ 486697 h 1091380"/>
              <a:gd name="connsiteX10" fmla="*/ 1873045 w 1873045"/>
              <a:gd name="connsiteY10" fmla="*/ 530942 h 1091380"/>
              <a:gd name="connsiteX11" fmla="*/ 1843548 w 1873045"/>
              <a:gd name="connsiteY11" fmla="*/ 663677 h 1091380"/>
              <a:gd name="connsiteX12" fmla="*/ 1799303 w 1873045"/>
              <a:gd name="connsiteY12" fmla="*/ 737419 h 1091380"/>
              <a:gd name="connsiteX13" fmla="*/ 1651819 w 1873045"/>
              <a:gd name="connsiteY13" fmla="*/ 929148 h 1091380"/>
              <a:gd name="connsiteX14" fmla="*/ 1622322 w 1873045"/>
              <a:gd name="connsiteY14" fmla="*/ 973393 h 1091380"/>
              <a:gd name="connsiteX15" fmla="*/ 1533832 w 1873045"/>
              <a:gd name="connsiteY15" fmla="*/ 1002890 h 1091380"/>
              <a:gd name="connsiteX16" fmla="*/ 1430593 w 1873045"/>
              <a:gd name="connsiteY16" fmla="*/ 1061884 h 1091380"/>
              <a:gd name="connsiteX17" fmla="*/ 1356851 w 1873045"/>
              <a:gd name="connsiteY17" fmla="*/ 1076632 h 1091380"/>
              <a:gd name="connsiteX18" fmla="*/ 1297858 w 1873045"/>
              <a:gd name="connsiteY18" fmla="*/ 1091380 h 1091380"/>
              <a:gd name="connsiteX19" fmla="*/ 1002890 w 1873045"/>
              <a:gd name="connsiteY19" fmla="*/ 1076632 h 1091380"/>
              <a:gd name="connsiteX20" fmla="*/ 929148 w 1873045"/>
              <a:gd name="connsiteY20" fmla="*/ 1061884 h 1091380"/>
              <a:gd name="connsiteX21" fmla="*/ 825909 w 1873045"/>
              <a:gd name="connsiteY21" fmla="*/ 1002890 h 1091380"/>
              <a:gd name="connsiteX22" fmla="*/ 471948 w 1873045"/>
              <a:gd name="connsiteY22" fmla="*/ 943897 h 1091380"/>
              <a:gd name="connsiteX23" fmla="*/ 427703 w 1873045"/>
              <a:gd name="connsiteY23" fmla="*/ 914400 h 1091380"/>
              <a:gd name="connsiteX24" fmla="*/ 383458 w 1873045"/>
              <a:gd name="connsiteY24" fmla="*/ 870155 h 1091380"/>
              <a:gd name="connsiteX25" fmla="*/ 309716 w 1873045"/>
              <a:gd name="connsiteY25" fmla="*/ 825910 h 1091380"/>
              <a:gd name="connsiteX26" fmla="*/ 265471 w 1873045"/>
              <a:gd name="connsiteY26" fmla="*/ 781664 h 1091380"/>
              <a:gd name="connsiteX27" fmla="*/ 162232 w 1873045"/>
              <a:gd name="connsiteY27" fmla="*/ 766916 h 1091380"/>
              <a:gd name="connsiteX28" fmla="*/ 103238 w 1873045"/>
              <a:gd name="connsiteY28" fmla="*/ 737419 h 1091380"/>
              <a:gd name="connsiteX29" fmla="*/ 58993 w 1873045"/>
              <a:gd name="connsiteY29" fmla="*/ 693174 h 1091380"/>
              <a:gd name="connsiteX30" fmla="*/ 29496 w 1873045"/>
              <a:gd name="connsiteY30" fmla="*/ 589935 h 1091380"/>
              <a:gd name="connsiteX31" fmla="*/ 0 w 1873045"/>
              <a:gd name="connsiteY31" fmla="*/ 501445 h 1091380"/>
              <a:gd name="connsiteX32" fmla="*/ 44245 w 1873045"/>
              <a:gd name="connsiteY32" fmla="*/ 412955 h 1091380"/>
              <a:gd name="connsiteX33" fmla="*/ 88490 w 1873045"/>
              <a:gd name="connsiteY33" fmla="*/ 324464 h 1091380"/>
              <a:gd name="connsiteX34" fmla="*/ 103238 w 1873045"/>
              <a:gd name="connsiteY34" fmla="*/ 324464 h 10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73045" h="1091380">
                <a:moveTo>
                  <a:pt x="44245" y="339213"/>
                </a:moveTo>
                <a:cubicBezTo>
                  <a:pt x="98646" y="203207"/>
                  <a:pt x="59596" y="258340"/>
                  <a:pt x="265471" y="147484"/>
                </a:cubicBezTo>
                <a:cubicBezTo>
                  <a:pt x="420595" y="63956"/>
                  <a:pt x="472643" y="53845"/>
                  <a:pt x="634180" y="0"/>
                </a:cubicBezTo>
                <a:cubicBezTo>
                  <a:pt x="820993" y="14748"/>
                  <a:pt x="1008322" y="23995"/>
                  <a:pt x="1194619" y="44245"/>
                </a:cubicBezTo>
                <a:cubicBezTo>
                  <a:pt x="1234921" y="48626"/>
                  <a:pt x="1272966" y="65248"/>
                  <a:pt x="1312606" y="73742"/>
                </a:cubicBezTo>
                <a:cubicBezTo>
                  <a:pt x="1341846" y="80008"/>
                  <a:pt x="1371599" y="83574"/>
                  <a:pt x="1401096" y="88490"/>
                </a:cubicBezTo>
                <a:cubicBezTo>
                  <a:pt x="1434831" y="139092"/>
                  <a:pt x="1523058" y="283965"/>
                  <a:pt x="1578077" y="294968"/>
                </a:cubicBezTo>
                <a:cubicBezTo>
                  <a:pt x="1671695" y="313691"/>
                  <a:pt x="1627500" y="303636"/>
                  <a:pt x="1710812" y="324464"/>
                </a:cubicBezTo>
                <a:cubicBezTo>
                  <a:pt x="1725561" y="339213"/>
                  <a:pt x="1741705" y="352687"/>
                  <a:pt x="1755058" y="368710"/>
                </a:cubicBezTo>
                <a:cubicBezTo>
                  <a:pt x="1780791" y="399589"/>
                  <a:pt x="1807236" y="457945"/>
                  <a:pt x="1828800" y="486697"/>
                </a:cubicBezTo>
                <a:cubicBezTo>
                  <a:pt x="1841314" y="503383"/>
                  <a:pt x="1858297" y="516194"/>
                  <a:pt x="1873045" y="530942"/>
                </a:cubicBezTo>
                <a:cubicBezTo>
                  <a:pt x="1863213" y="575187"/>
                  <a:pt x="1858792" y="620993"/>
                  <a:pt x="1843548" y="663677"/>
                </a:cubicBezTo>
                <a:cubicBezTo>
                  <a:pt x="1833907" y="690673"/>
                  <a:pt x="1816086" y="714180"/>
                  <a:pt x="1799303" y="737419"/>
                </a:cubicBezTo>
                <a:cubicBezTo>
                  <a:pt x="1752095" y="802785"/>
                  <a:pt x="1696545" y="862060"/>
                  <a:pt x="1651819" y="929148"/>
                </a:cubicBezTo>
                <a:cubicBezTo>
                  <a:pt x="1641987" y="943896"/>
                  <a:pt x="1637353" y="963999"/>
                  <a:pt x="1622322" y="973393"/>
                </a:cubicBezTo>
                <a:cubicBezTo>
                  <a:pt x="1595956" y="989872"/>
                  <a:pt x="1562062" y="989860"/>
                  <a:pt x="1533832" y="1002890"/>
                </a:cubicBezTo>
                <a:cubicBezTo>
                  <a:pt x="1497845" y="1019500"/>
                  <a:pt x="1467179" y="1046640"/>
                  <a:pt x="1430593" y="1061884"/>
                </a:cubicBezTo>
                <a:cubicBezTo>
                  <a:pt x="1407454" y="1071525"/>
                  <a:pt x="1381322" y="1071194"/>
                  <a:pt x="1356851" y="1076632"/>
                </a:cubicBezTo>
                <a:cubicBezTo>
                  <a:pt x="1337064" y="1081029"/>
                  <a:pt x="1317522" y="1086464"/>
                  <a:pt x="1297858" y="1091380"/>
                </a:cubicBezTo>
                <a:cubicBezTo>
                  <a:pt x="1199535" y="1086464"/>
                  <a:pt x="1101022" y="1084482"/>
                  <a:pt x="1002890" y="1076632"/>
                </a:cubicBezTo>
                <a:cubicBezTo>
                  <a:pt x="977902" y="1074633"/>
                  <a:pt x="952287" y="1071525"/>
                  <a:pt x="929148" y="1061884"/>
                </a:cubicBezTo>
                <a:cubicBezTo>
                  <a:pt x="892562" y="1046640"/>
                  <a:pt x="864287" y="1012794"/>
                  <a:pt x="825909" y="1002890"/>
                </a:cubicBezTo>
                <a:cubicBezTo>
                  <a:pt x="710089" y="973001"/>
                  <a:pt x="471948" y="943897"/>
                  <a:pt x="471948" y="943897"/>
                </a:cubicBezTo>
                <a:cubicBezTo>
                  <a:pt x="457200" y="934065"/>
                  <a:pt x="441320" y="925748"/>
                  <a:pt x="427703" y="914400"/>
                </a:cubicBezTo>
                <a:cubicBezTo>
                  <a:pt x="411680" y="901047"/>
                  <a:pt x="400144" y="882669"/>
                  <a:pt x="383458" y="870155"/>
                </a:cubicBezTo>
                <a:cubicBezTo>
                  <a:pt x="360525" y="852956"/>
                  <a:pt x="332648" y="843110"/>
                  <a:pt x="309716" y="825910"/>
                </a:cubicBezTo>
                <a:cubicBezTo>
                  <a:pt x="293030" y="813395"/>
                  <a:pt x="284837" y="789410"/>
                  <a:pt x="265471" y="781664"/>
                </a:cubicBezTo>
                <a:cubicBezTo>
                  <a:pt x="233195" y="768754"/>
                  <a:pt x="196645" y="771832"/>
                  <a:pt x="162232" y="766916"/>
                </a:cubicBezTo>
                <a:cubicBezTo>
                  <a:pt x="142567" y="757084"/>
                  <a:pt x="121129" y="750198"/>
                  <a:pt x="103238" y="737419"/>
                </a:cubicBezTo>
                <a:cubicBezTo>
                  <a:pt x="86266" y="725296"/>
                  <a:pt x="70562" y="710528"/>
                  <a:pt x="58993" y="693174"/>
                </a:cubicBezTo>
                <a:cubicBezTo>
                  <a:pt x="49983" y="679659"/>
                  <a:pt x="32177" y="598870"/>
                  <a:pt x="29496" y="589935"/>
                </a:cubicBezTo>
                <a:cubicBezTo>
                  <a:pt x="20562" y="560154"/>
                  <a:pt x="0" y="501445"/>
                  <a:pt x="0" y="501445"/>
                </a:cubicBezTo>
                <a:cubicBezTo>
                  <a:pt x="14748" y="471948"/>
                  <a:pt x="30851" y="443091"/>
                  <a:pt x="44245" y="412955"/>
                </a:cubicBezTo>
                <a:cubicBezTo>
                  <a:pt x="63438" y="369771"/>
                  <a:pt x="51693" y="361262"/>
                  <a:pt x="88490" y="324464"/>
                </a:cubicBezTo>
                <a:cubicBezTo>
                  <a:pt x="91966" y="320988"/>
                  <a:pt x="98322" y="324464"/>
                  <a:pt x="103238" y="3244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E37657C-303C-6868-CB86-ED129E398606}"/>
              </a:ext>
            </a:extLst>
          </p:cNvPr>
          <p:cNvCxnSpPr>
            <a:cxnSpLocks/>
            <a:stCxn id="5" idx="29"/>
          </p:cNvCxnSpPr>
          <p:nvPr/>
        </p:nvCxnSpPr>
        <p:spPr>
          <a:xfrm flipH="1">
            <a:off x="3321131" y="2556686"/>
            <a:ext cx="4021744" cy="4558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0" name="Freeform: Shape 9">
            <a:extLst>
              <a:ext uri="{FF2B5EF4-FFF2-40B4-BE49-F238E27FC236}">
                <a16:creationId xmlns:a16="http://schemas.microsoft.com/office/drawing/2014/main" id="{83F04955-8832-D519-992A-198FCB213B42}"/>
              </a:ext>
            </a:extLst>
          </p:cNvPr>
          <p:cNvSpPr/>
          <p:nvPr/>
        </p:nvSpPr>
        <p:spPr>
          <a:xfrm>
            <a:off x="2286001" y="2893278"/>
            <a:ext cx="1006625" cy="363790"/>
          </a:xfrm>
          <a:custGeom>
            <a:avLst/>
            <a:gdLst>
              <a:gd name="connsiteX0" fmla="*/ 1194620 w 1275579"/>
              <a:gd name="connsiteY0" fmla="*/ 44316 h 488063"/>
              <a:gd name="connsiteX1" fmla="*/ 707923 w 1275579"/>
              <a:gd name="connsiteY1" fmla="*/ 14819 h 488063"/>
              <a:gd name="connsiteX2" fmla="*/ 604684 w 1275579"/>
              <a:gd name="connsiteY2" fmla="*/ 71 h 488063"/>
              <a:gd name="connsiteX3" fmla="*/ 265471 w 1275579"/>
              <a:gd name="connsiteY3" fmla="*/ 29568 h 488063"/>
              <a:gd name="connsiteX4" fmla="*/ 206478 w 1275579"/>
              <a:gd name="connsiteY4" fmla="*/ 73813 h 488063"/>
              <a:gd name="connsiteX5" fmla="*/ 132736 w 1275579"/>
              <a:gd name="connsiteY5" fmla="*/ 147555 h 488063"/>
              <a:gd name="connsiteX6" fmla="*/ 0 w 1275579"/>
              <a:gd name="connsiteY6" fmla="*/ 309787 h 488063"/>
              <a:gd name="connsiteX7" fmla="*/ 58994 w 1275579"/>
              <a:gd name="connsiteY7" fmla="*/ 383529 h 488063"/>
              <a:gd name="connsiteX8" fmla="*/ 398207 w 1275579"/>
              <a:gd name="connsiteY8" fmla="*/ 442522 h 488063"/>
              <a:gd name="connsiteX9" fmla="*/ 1076633 w 1275579"/>
              <a:gd name="connsiteY9" fmla="*/ 457271 h 488063"/>
              <a:gd name="connsiteX10" fmla="*/ 1120878 w 1275579"/>
              <a:gd name="connsiteY10" fmla="*/ 413026 h 488063"/>
              <a:gd name="connsiteX11" fmla="*/ 1238865 w 1275579"/>
              <a:gd name="connsiteY11" fmla="*/ 368780 h 488063"/>
              <a:gd name="connsiteX12" fmla="*/ 1253613 w 1275579"/>
              <a:gd name="connsiteY12" fmla="*/ 162303 h 488063"/>
              <a:gd name="connsiteX13" fmla="*/ 1194620 w 1275579"/>
              <a:gd name="connsiteY13" fmla="*/ 118058 h 488063"/>
              <a:gd name="connsiteX14" fmla="*/ 1150374 w 1275579"/>
              <a:gd name="connsiteY14" fmla="*/ 88561 h 4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5579" h="488063">
                <a:moveTo>
                  <a:pt x="1194620" y="44316"/>
                </a:moveTo>
                <a:lnTo>
                  <a:pt x="707923" y="14819"/>
                </a:lnTo>
                <a:cubicBezTo>
                  <a:pt x="673258" y="12219"/>
                  <a:pt x="639427" y="-1087"/>
                  <a:pt x="604684" y="71"/>
                </a:cubicBezTo>
                <a:cubicBezTo>
                  <a:pt x="491249" y="3852"/>
                  <a:pt x="378542" y="19736"/>
                  <a:pt x="265471" y="29568"/>
                </a:cubicBezTo>
                <a:cubicBezTo>
                  <a:pt x="245807" y="44316"/>
                  <a:pt x="224850" y="57483"/>
                  <a:pt x="206478" y="73813"/>
                </a:cubicBezTo>
                <a:cubicBezTo>
                  <a:pt x="180496" y="96908"/>
                  <a:pt x="156315" y="122012"/>
                  <a:pt x="132736" y="147555"/>
                </a:cubicBezTo>
                <a:cubicBezTo>
                  <a:pt x="34241" y="254258"/>
                  <a:pt x="52917" y="230412"/>
                  <a:pt x="0" y="309787"/>
                </a:cubicBezTo>
                <a:cubicBezTo>
                  <a:pt x="19665" y="334368"/>
                  <a:pt x="35466" y="362616"/>
                  <a:pt x="58994" y="383529"/>
                </a:cubicBezTo>
                <a:cubicBezTo>
                  <a:pt x="156824" y="470488"/>
                  <a:pt x="264605" y="435100"/>
                  <a:pt x="398207" y="442522"/>
                </a:cubicBezTo>
                <a:cubicBezTo>
                  <a:pt x="678632" y="498607"/>
                  <a:pt x="639198" y="502136"/>
                  <a:pt x="1076633" y="457271"/>
                </a:cubicBezTo>
                <a:cubicBezTo>
                  <a:pt x="1097381" y="455143"/>
                  <a:pt x="1104855" y="426379"/>
                  <a:pt x="1120878" y="413026"/>
                </a:cubicBezTo>
                <a:cubicBezTo>
                  <a:pt x="1168848" y="373050"/>
                  <a:pt x="1171970" y="382160"/>
                  <a:pt x="1238865" y="368780"/>
                </a:cubicBezTo>
                <a:cubicBezTo>
                  <a:pt x="1270740" y="289093"/>
                  <a:pt x="1295089" y="261845"/>
                  <a:pt x="1253613" y="162303"/>
                </a:cubicBezTo>
                <a:cubicBezTo>
                  <a:pt x="1244159" y="139613"/>
                  <a:pt x="1215962" y="130253"/>
                  <a:pt x="1194620" y="118058"/>
                </a:cubicBezTo>
                <a:cubicBezTo>
                  <a:pt x="1145710" y="90109"/>
                  <a:pt x="1150374" y="122538"/>
                  <a:pt x="1150374" y="885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2554726-6FAE-25BD-C99B-F345874282FB}"/>
              </a:ext>
            </a:extLst>
          </p:cNvPr>
          <p:cNvSpPr/>
          <p:nvPr/>
        </p:nvSpPr>
        <p:spPr>
          <a:xfrm>
            <a:off x="2971801" y="2057400"/>
            <a:ext cx="649093" cy="457200"/>
          </a:xfrm>
          <a:custGeom>
            <a:avLst/>
            <a:gdLst>
              <a:gd name="connsiteX0" fmla="*/ 412955 w 649093"/>
              <a:gd name="connsiteY0" fmla="*/ 88491 h 457200"/>
              <a:gd name="connsiteX1" fmla="*/ 339213 w 649093"/>
              <a:gd name="connsiteY1" fmla="*/ 44245 h 457200"/>
              <a:gd name="connsiteX2" fmla="*/ 206478 w 649093"/>
              <a:gd name="connsiteY2" fmla="*/ 14749 h 457200"/>
              <a:gd name="connsiteX3" fmla="*/ 162233 w 649093"/>
              <a:gd name="connsiteY3" fmla="*/ 0 h 457200"/>
              <a:gd name="connsiteX4" fmla="*/ 73742 w 649093"/>
              <a:gd name="connsiteY4" fmla="*/ 14749 h 457200"/>
              <a:gd name="connsiteX5" fmla="*/ 0 w 649093"/>
              <a:gd name="connsiteY5" fmla="*/ 117987 h 457200"/>
              <a:gd name="connsiteX6" fmla="*/ 44246 w 649093"/>
              <a:gd name="connsiteY6" fmla="*/ 294968 h 457200"/>
              <a:gd name="connsiteX7" fmla="*/ 58994 w 649093"/>
              <a:gd name="connsiteY7" fmla="*/ 339213 h 457200"/>
              <a:gd name="connsiteX8" fmla="*/ 324465 w 649093"/>
              <a:gd name="connsiteY8" fmla="*/ 427703 h 457200"/>
              <a:gd name="connsiteX9" fmla="*/ 412955 w 649093"/>
              <a:gd name="connsiteY9" fmla="*/ 457200 h 457200"/>
              <a:gd name="connsiteX10" fmla="*/ 589936 w 649093"/>
              <a:gd name="connsiteY10" fmla="*/ 427703 h 457200"/>
              <a:gd name="connsiteX11" fmla="*/ 634181 w 649093"/>
              <a:gd name="connsiteY11" fmla="*/ 383458 h 457200"/>
              <a:gd name="connsiteX12" fmla="*/ 648930 w 649093"/>
              <a:gd name="connsiteY12" fmla="*/ 309716 h 457200"/>
              <a:gd name="connsiteX13" fmla="*/ 619433 w 649093"/>
              <a:gd name="connsiteY13" fmla="*/ 162233 h 457200"/>
              <a:gd name="connsiteX14" fmla="*/ 575188 w 649093"/>
              <a:gd name="connsiteY14" fmla="*/ 117987 h 457200"/>
              <a:gd name="connsiteX15" fmla="*/ 324465 w 649093"/>
              <a:gd name="connsiteY15" fmla="*/ 58994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093" h="457200">
                <a:moveTo>
                  <a:pt x="412955" y="88491"/>
                </a:moveTo>
                <a:cubicBezTo>
                  <a:pt x="388374" y="73742"/>
                  <a:pt x="366209" y="53886"/>
                  <a:pt x="339213" y="44245"/>
                </a:cubicBezTo>
                <a:cubicBezTo>
                  <a:pt x="296529" y="29001"/>
                  <a:pt x="250449" y="25742"/>
                  <a:pt x="206478" y="14749"/>
                </a:cubicBezTo>
                <a:cubicBezTo>
                  <a:pt x="191396" y="10978"/>
                  <a:pt x="176981" y="4916"/>
                  <a:pt x="162233" y="0"/>
                </a:cubicBezTo>
                <a:cubicBezTo>
                  <a:pt x="132736" y="4916"/>
                  <a:pt x="100489" y="1376"/>
                  <a:pt x="73742" y="14749"/>
                </a:cubicBezTo>
                <a:cubicBezTo>
                  <a:pt x="17754" y="42743"/>
                  <a:pt x="15718" y="70834"/>
                  <a:pt x="0" y="117987"/>
                </a:cubicBezTo>
                <a:cubicBezTo>
                  <a:pt x="14749" y="176981"/>
                  <a:pt x="28578" y="236212"/>
                  <a:pt x="44246" y="294968"/>
                </a:cubicBezTo>
                <a:cubicBezTo>
                  <a:pt x="48252" y="309989"/>
                  <a:pt x="46723" y="329669"/>
                  <a:pt x="58994" y="339213"/>
                </a:cubicBezTo>
                <a:cubicBezTo>
                  <a:pt x="170209" y="425714"/>
                  <a:pt x="192713" y="383785"/>
                  <a:pt x="324465" y="427703"/>
                </a:cubicBezTo>
                <a:lnTo>
                  <a:pt x="412955" y="457200"/>
                </a:lnTo>
                <a:cubicBezTo>
                  <a:pt x="413870" y="457086"/>
                  <a:pt x="562649" y="443296"/>
                  <a:pt x="589936" y="427703"/>
                </a:cubicBezTo>
                <a:cubicBezTo>
                  <a:pt x="608045" y="417355"/>
                  <a:pt x="619433" y="398206"/>
                  <a:pt x="634181" y="383458"/>
                </a:cubicBezTo>
                <a:cubicBezTo>
                  <a:pt x="639097" y="358877"/>
                  <a:pt x="650597" y="334728"/>
                  <a:pt x="648930" y="309716"/>
                </a:cubicBezTo>
                <a:cubicBezTo>
                  <a:pt x="645595" y="259692"/>
                  <a:pt x="637430" y="209026"/>
                  <a:pt x="619433" y="162233"/>
                </a:cubicBezTo>
                <a:cubicBezTo>
                  <a:pt x="611946" y="142766"/>
                  <a:pt x="591652" y="130792"/>
                  <a:pt x="575188" y="117987"/>
                </a:cubicBezTo>
                <a:cubicBezTo>
                  <a:pt x="460773" y="28998"/>
                  <a:pt x="493056" y="58994"/>
                  <a:pt x="324465" y="5899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F2B891A5-D28F-C337-8140-3D64802A748A}"/>
              </a:ext>
            </a:extLst>
          </p:cNvPr>
          <p:cNvSpPr/>
          <p:nvPr/>
        </p:nvSpPr>
        <p:spPr>
          <a:xfrm>
            <a:off x="5181600" y="2894993"/>
            <a:ext cx="444070" cy="363790"/>
          </a:xfrm>
          <a:custGeom>
            <a:avLst/>
            <a:gdLst>
              <a:gd name="connsiteX0" fmla="*/ 444070 w 444070"/>
              <a:gd name="connsiteY0" fmla="*/ 88491 h 399420"/>
              <a:gd name="connsiteX1" fmla="*/ 370328 w 444070"/>
              <a:gd name="connsiteY1" fmla="*/ 58994 h 399420"/>
              <a:gd name="connsiteX2" fmla="*/ 311335 w 444070"/>
              <a:gd name="connsiteY2" fmla="*/ 29497 h 399420"/>
              <a:gd name="connsiteX3" fmla="*/ 178599 w 444070"/>
              <a:gd name="connsiteY3" fmla="*/ 0 h 399420"/>
              <a:gd name="connsiteX4" fmla="*/ 75360 w 444070"/>
              <a:gd name="connsiteY4" fmla="*/ 14749 h 399420"/>
              <a:gd name="connsiteX5" fmla="*/ 16367 w 444070"/>
              <a:gd name="connsiteY5" fmla="*/ 44246 h 399420"/>
              <a:gd name="connsiteX6" fmla="*/ 60612 w 444070"/>
              <a:gd name="connsiteY6" fmla="*/ 103239 h 399420"/>
              <a:gd name="connsiteX7" fmla="*/ 45864 w 444070"/>
              <a:gd name="connsiteY7" fmla="*/ 147484 h 399420"/>
              <a:gd name="connsiteX8" fmla="*/ 1618 w 444070"/>
              <a:gd name="connsiteY8" fmla="*/ 162233 h 399420"/>
              <a:gd name="connsiteX9" fmla="*/ 16367 w 444070"/>
              <a:gd name="connsiteY9" fmla="*/ 206478 h 399420"/>
              <a:gd name="connsiteX10" fmla="*/ 45864 w 444070"/>
              <a:gd name="connsiteY10" fmla="*/ 309717 h 399420"/>
              <a:gd name="connsiteX11" fmla="*/ 90109 w 444070"/>
              <a:gd name="connsiteY11" fmla="*/ 339213 h 399420"/>
              <a:gd name="connsiteX12" fmla="*/ 119606 w 444070"/>
              <a:gd name="connsiteY12" fmla="*/ 383459 h 399420"/>
              <a:gd name="connsiteX13" fmla="*/ 399825 w 444070"/>
              <a:gd name="connsiteY13" fmla="*/ 324465 h 399420"/>
              <a:gd name="connsiteX14" fmla="*/ 414573 w 444070"/>
              <a:gd name="connsiteY14" fmla="*/ 44246 h 3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4070" h="399420">
                <a:moveTo>
                  <a:pt x="444070" y="88491"/>
                </a:moveTo>
                <a:cubicBezTo>
                  <a:pt x="419489" y="78659"/>
                  <a:pt x="394520" y="69746"/>
                  <a:pt x="370328" y="58994"/>
                </a:cubicBezTo>
                <a:cubicBezTo>
                  <a:pt x="350237" y="50065"/>
                  <a:pt x="332348" y="35963"/>
                  <a:pt x="311335" y="29497"/>
                </a:cubicBezTo>
                <a:cubicBezTo>
                  <a:pt x="268015" y="16168"/>
                  <a:pt x="222844" y="9832"/>
                  <a:pt x="178599" y="0"/>
                </a:cubicBezTo>
                <a:cubicBezTo>
                  <a:pt x="144186" y="4916"/>
                  <a:pt x="108897" y="5602"/>
                  <a:pt x="75360" y="14749"/>
                </a:cubicBezTo>
                <a:cubicBezTo>
                  <a:pt x="54149" y="20534"/>
                  <a:pt x="19981" y="22560"/>
                  <a:pt x="16367" y="44246"/>
                </a:cubicBezTo>
                <a:cubicBezTo>
                  <a:pt x="12326" y="68492"/>
                  <a:pt x="45864" y="83575"/>
                  <a:pt x="60612" y="103239"/>
                </a:cubicBezTo>
                <a:cubicBezTo>
                  <a:pt x="55696" y="117987"/>
                  <a:pt x="56857" y="136491"/>
                  <a:pt x="45864" y="147484"/>
                </a:cubicBezTo>
                <a:cubicBezTo>
                  <a:pt x="34871" y="158477"/>
                  <a:pt x="8571" y="148328"/>
                  <a:pt x="1618" y="162233"/>
                </a:cubicBezTo>
                <a:cubicBezTo>
                  <a:pt x="-5334" y="176138"/>
                  <a:pt x="12096" y="191530"/>
                  <a:pt x="16367" y="206478"/>
                </a:cubicBezTo>
                <a:cubicBezTo>
                  <a:pt x="17546" y="210603"/>
                  <a:pt x="38005" y="299893"/>
                  <a:pt x="45864" y="309717"/>
                </a:cubicBezTo>
                <a:cubicBezTo>
                  <a:pt x="56937" y="323558"/>
                  <a:pt x="75361" y="329381"/>
                  <a:pt x="90109" y="339213"/>
                </a:cubicBezTo>
                <a:cubicBezTo>
                  <a:pt x="99941" y="353962"/>
                  <a:pt x="103752" y="375532"/>
                  <a:pt x="119606" y="383459"/>
                </a:cubicBezTo>
                <a:cubicBezTo>
                  <a:pt x="216842" y="432078"/>
                  <a:pt x="314818" y="357160"/>
                  <a:pt x="399825" y="324465"/>
                </a:cubicBezTo>
                <a:cubicBezTo>
                  <a:pt x="425079" y="172935"/>
                  <a:pt x="414573" y="265879"/>
                  <a:pt x="414573" y="44246"/>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D5915D6-DD4F-A828-061C-8006E536449A}"/>
              </a:ext>
            </a:extLst>
          </p:cNvPr>
          <p:cNvPicPr>
            <a:picLocks noChangeAspect="1"/>
          </p:cNvPicPr>
          <p:nvPr/>
        </p:nvPicPr>
        <p:blipFill>
          <a:blip r:embed="rId4"/>
          <a:stretch>
            <a:fillRect/>
          </a:stretch>
        </p:blipFill>
        <p:spPr>
          <a:xfrm>
            <a:off x="8782050" y="546286"/>
            <a:ext cx="1809750" cy="5057775"/>
          </a:xfrm>
          <a:prstGeom prst="rect">
            <a:avLst/>
          </a:prstGeom>
          <a:ln>
            <a:solidFill>
              <a:srgbClr val="23A31D"/>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1C15FFF-1154-E1F0-FAA9-1D3402541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412" y="0"/>
            <a:ext cx="5198034" cy="6858000"/>
          </a:xfrm>
          <a:prstGeom prst="rect">
            <a:avLst/>
          </a:prstGeom>
        </p:spPr>
      </p:pic>
      <p:sp>
        <p:nvSpPr>
          <p:cNvPr id="2" name="Slide Number Placeholder 1">
            <a:extLst>
              <a:ext uri="{FF2B5EF4-FFF2-40B4-BE49-F238E27FC236}">
                <a16:creationId xmlns:a16="http://schemas.microsoft.com/office/drawing/2014/main" id="{249B3364-F1FC-70B0-DBF2-D0653747224B}"/>
              </a:ext>
            </a:extLst>
          </p:cNvPr>
          <p:cNvSpPr>
            <a:spLocks noGrp="1"/>
          </p:cNvSpPr>
          <p:nvPr>
            <p:ph type="sldNum" sz="quarter" idx="12"/>
          </p:nvPr>
        </p:nvSpPr>
        <p:spPr>
          <a:xfrm>
            <a:off x="9664446" y="6356351"/>
            <a:ext cx="891540" cy="365125"/>
          </a:xfrm>
        </p:spPr>
        <p:txBody>
          <a:bodyPr>
            <a:normAutofit/>
          </a:bodyPr>
          <a:lstStyle/>
          <a:p>
            <a:pPr algn="l">
              <a:spcAft>
                <a:spcPts val="600"/>
              </a:spcAft>
              <a:defRPr/>
            </a:pPr>
            <a:fld id="{C3734F09-793E-4A16-AED9-BB093119DCA3}" type="slidenum">
              <a:rPr lang="en-US" altLang="en-US" sz="1400">
                <a:solidFill>
                  <a:schemeClr val="tx1">
                    <a:lumMod val="75000"/>
                    <a:lumOff val="25000"/>
                  </a:schemeClr>
                </a:solidFill>
              </a:rPr>
              <a:pPr algn="l">
                <a:spcAft>
                  <a:spcPts val="600"/>
                </a:spcAft>
                <a:defRPr/>
              </a:pPr>
              <a:t>102</a:t>
            </a:fld>
            <a:endParaRPr lang="en-US" altLang="en-US" sz="1400">
              <a:solidFill>
                <a:schemeClr val="tx1">
                  <a:lumMod val="75000"/>
                  <a:lumOff val="25000"/>
                </a:schemeClr>
              </a:solidFill>
            </a:endParaRPr>
          </a:p>
        </p:txBody>
      </p:sp>
    </p:spTree>
    <p:extLst>
      <p:ext uri="{BB962C8B-B14F-4D97-AF65-F5344CB8AC3E}">
        <p14:creationId xmlns:p14="http://schemas.microsoft.com/office/powerpoint/2010/main" val="11511091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1">
            <a:extLst>
              <a:ext uri="{FF2B5EF4-FFF2-40B4-BE49-F238E27FC236}">
                <a16:creationId xmlns:a16="http://schemas.microsoft.com/office/drawing/2014/main" id="{68CFB3ED-7C85-5A45-DBAD-C48D41E8D4E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57DEBB-6D0A-4A46-B6A8-AD074B5A91F1}" type="slidenum">
              <a:rPr lang="en-US" altLang="en-US" sz="1200">
                <a:solidFill>
                  <a:srgbClr val="898989"/>
                </a:solidFill>
              </a:rPr>
              <a:pPr>
                <a:spcBef>
                  <a:spcPct val="0"/>
                </a:spcBef>
                <a:buFontTx/>
                <a:buNone/>
              </a:pPr>
              <a:t>103</a:t>
            </a:fld>
            <a:endParaRPr lang="en-US" altLang="en-US" sz="1200">
              <a:solidFill>
                <a:srgbClr val="898989"/>
              </a:solidFill>
            </a:endParaRPr>
          </a:p>
        </p:txBody>
      </p:sp>
      <p:pic>
        <p:nvPicPr>
          <p:cNvPr id="241667" name="Picture 3">
            <a:extLst>
              <a:ext uri="{FF2B5EF4-FFF2-40B4-BE49-F238E27FC236}">
                <a16:creationId xmlns:a16="http://schemas.microsoft.com/office/drawing/2014/main" id="{D6507D4F-E142-C600-8F94-ECE764B25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50107"/>
            <a:ext cx="6248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4">
            <a:extLst>
              <a:ext uri="{FF2B5EF4-FFF2-40B4-BE49-F238E27FC236}">
                <a16:creationId xmlns:a16="http://schemas.microsoft.com/office/drawing/2014/main" id="{78562EFD-1C79-4464-EBEB-C78E8CFCE9D4}"/>
              </a:ext>
            </a:extLst>
          </p:cNvPr>
          <p:cNvSpPr txBox="1">
            <a:spLocks noChangeArrowheads="1"/>
          </p:cNvSpPr>
          <p:nvPr/>
        </p:nvSpPr>
        <p:spPr bwMode="auto">
          <a:xfrm>
            <a:off x="2133600" y="304800"/>
            <a:ext cx="909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Put n=0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1">
            <a:extLst>
              <a:ext uri="{FF2B5EF4-FFF2-40B4-BE49-F238E27FC236}">
                <a16:creationId xmlns:a16="http://schemas.microsoft.com/office/drawing/2014/main" id="{112E269C-1E22-7436-74B0-EB608D0F7E6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9FE77C-D35F-4949-A293-265019C7B3E8}" type="slidenum">
              <a:rPr lang="en-US" altLang="en-US" sz="1200">
                <a:solidFill>
                  <a:srgbClr val="898989"/>
                </a:solidFill>
              </a:rPr>
              <a:pPr>
                <a:spcBef>
                  <a:spcPct val="0"/>
                </a:spcBef>
                <a:buFontTx/>
                <a:buNone/>
              </a:pPr>
              <a:t>104</a:t>
            </a:fld>
            <a:endParaRPr lang="en-US" altLang="en-US" sz="1200">
              <a:solidFill>
                <a:srgbClr val="898989"/>
              </a:solidFill>
            </a:endParaRPr>
          </a:p>
        </p:txBody>
      </p:sp>
      <p:pic>
        <p:nvPicPr>
          <p:cNvPr id="243716" name="Picture 3">
            <a:extLst>
              <a:ext uri="{FF2B5EF4-FFF2-40B4-BE49-F238E27FC236}">
                <a16:creationId xmlns:a16="http://schemas.microsoft.com/office/drawing/2014/main" id="{B7FE8B95-D6D0-A489-D0CC-1A4472FBB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1159209"/>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7" name="Picture 4">
            <a:extLst>
              <a:ext uri="{FF2B5EF4-FFF2-40B4-BE49-F238E27FC236}">
                <a16:creationId xmlns:a16="http://schemas.microsoft.com/office/drawing/2014/main" id="{4AC431A5-AED0-BFC2-9117-C8C1680B7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1938338"/>
            <a:ext cx="4718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5">
            <a:extLst>
              <a:ext uri="{FF2B5EF4-FFF2-40B4-BE49-F238E27FC236}">
                <a16:creationId xmlns:a16="http://schemas.microsoft.com/office/drawing/2014/main" id="{550CC18A-2273-7D9A-BF17-AB97FFE43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3685527"/>
            <a:ext cx="4837211" cy="56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6">
            <a:extLst>
              <a:ext uri="{FF2B5EF4-FFF2-40B4-BE49-F238E27FC236}">
                <a16:creationId xmlns:a16="http://schemas.microsoft.com/office/drawing/2014/main" id="{E6578DC5-F8F0-37FB-79EB-900343FA1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548" y="330517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0" name="Picture 7">
            <a:extLst>
              <a:ext uri="{FF2B5EF4-FFF2-40B4-BE49-F238E27FC236}">
                <a16:creationId xmlns:a16="http://schemas.microsoft.com/office/drawing/2014/main" id="{CA502AE0-533C-559B-7E6F-5F5298B72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984" y="6063597"/>
            <a:ext cx="871754"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1" name="Picture 8">
            <a:extLst>
              <a:ext uri="{FF2B5EF4-FFF2-40B4-BE49-F238E27FC236}">
                <a16:creationId xmlns:a16="http://schemas.microsoft.com/office/drawing/2014/main" id="{0E460572-A337-BFBC-38AA-449BCFA2E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1219" y="5965963"/>
            <a:ext cx="1106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2" name="Picture 9">
            <a:extLst>
              <a:ext uri="{FF2B5EF4-FFF2-40B4-BE49-F238E27FC236}">
                <a16:creationId xmlns:a16="http://schemas.microsoft.com/office/drawing/2014/main" id="{1E13E42B-90D9-C180-60F9-CF974A31BF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1808" y="5203967"/>
            <a:ext cx="3929057"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3" name="Picture 10">
            <a:extLst>
              <a:ext uri="{FF2B5EF4-FFF2-40B4-BE49-F238E27FC236}">
                <a16:creationId xmlns:a16="http://schemas.microsoft.com/office/drawing/2014/main" id="{FB58F8CE-4EFD-B353-3345-7A118298B9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6183" y="5259530"/>
            <a:ext cx="55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095BF4F-8D44-BD63-3D77-FB9972E32712}"/>
              </a:ext>
            </a:extLst>
          </p:cNvPr>
          <p:cNvPicPr>
            <a:picLocks noChangeAspect="1"/>
          </p:cNvPicPr>
          <p:nvPr/>
        </p:nvPicPr>
        <p:blipFill>
          <a:blip r:embed="rId10"/>
          <a:stretch>
            <a:fillRect/>
          </a:stretch>
        </p:blipFill>
        <p:spPr>
          <a:xfrm>
            <a:off x="6522720" y="0"/>
            <a:ext cx="4145280" cy="3352800"/>
          </a:xfrm>
          <a:prstGeom prst="rect">
            <a:avLst/>
          </a:prstGeom>
        </p:spPr>
      </p:pic>
      <p:sp>
        <p:nvSpPr>
          <p:cNvPr id="6" name="TextBox 5">
            <a:extLst>
              <a:ext uri="{FF2B5EF4-FFF2-40B4-BE49-F238E27FC236}">
                <a16:creationId xmlns:a16="http://schemas.microsoft.com/office/drawing/2014/main" id="{E2E99E1C-6276-6225-4A25-E9DAA6BDB449}"/>
              </a:ext>
            </a:extLst>
          </p:cNvPr>
          <p:cNvSpPr txBox="1"/>
          <p:nvPr/>
        </p:nvSpPr>
        <p:spPr>
          <a:xfrm>
            <a:off x="1752601" y="305748"/>
            <a:ext cx="3151825" cy="461665"/>
          </a:xfrm>
          <a:prstGeom prst="rect">
            <a:avLst/>
          </a:prstGeom>
          <a:noFill/>
        </p:spPr>
        <p:txBody>
          <a:bodyPr wrap="none" rtlCol="0">
            <a:spAutoFit/>
          </a:bodyPr>
          <a:lstStyle/>
          <a:p>
            <a:r>
              <a:rPr lang="en-US" sz="2400" b="1">
                <a:solidFill>
                  <a:srgbClr val="7030A0"/>
                </a:solidFill>
              </a:rPr>
              <a:t>The Stripping Section</a:t>
            </a:r>
          </a:p>
        </p:txBody>
      </p:sp>
      <p:pic>
        <p:nvPicPr>
          <p:cNvPr id="8" name="Picture 7">
            <a:extLst>
              <a:ext uri="{FF2B5EF4-FFF2-40B4-BE49-F238E27FC236}">
                <a16:creationId xmlns:a16="http://schemas.microsoft.com/office/drawing/2014/main" id="{91583BA7-E99A-7EBD-4167-7B3E391A6A4E}"/>
              </a:ext>
            </a:extLst>
          </p:cNvPr>
          <p:cNvPicPr>
            <a:picLocks noChangeAspect="1"/>
          </p:cNvPicPr>
          <p:nvPr/>
        </p:nvPicPr>
        <p:blipFill>
          <a:blip r:embed="rId11"/>
          <a:stretch>
            <a:fillRect/>
          </a:stretch>
        </p:blipFill>
        <p:spPr>
          <a:xfrm>
            <a:off x="2729359" y="4345231"/>
            <a:ext cx="4460924" cy="1011930"/>
          </a:xfrm>
          <a:prstGeom prst="rect">
            <a:avLst/>
          </a:prstGeom>
        </p:spPr>
      </p:pic>
      <p:sp>
        <p:nvSpPr>
          <p:cNvPr id="9" name="TextBox 8">
            <a:extLst>
              <a:ext uri="{FF2B5EF4-FFF2-40B4-BE49-F238E27FC236}">
                <a16:creationId xmlns:a16="http://schemas.microsoft.com/office/drawing/2014/main" id="{FED0E9F3-63FD-B3C5-8173-8BB106618A43}"/>
              </a:ext>
            </a:extLst>
          </p:cNvPr>
          <p:cNvSpPr txBox="1"/>
          <p:nvPr/>
        </p:nvSpPr>
        <p:spPr>
          <a:xfrm>
            <a:off x="3091881" y="6063392"/>
            <a:ext cx="930255" cy="369332"/>
          </a:xfrm>
          <a:prstGeom prst="rect">
            <a:avLst/>
          </a:prstGeom>
          <a:noFill/>
        </p:spPr>
        <p:txBody>
          <a:bodyPr wrap="none" rtlCol="0">
            <a:spAutoFit/>
          </a:bodyPr>
          <a:lstStyle/>
          <a:p>
            <a:r>
              <a:rPr lang="en-US"/>
              <a:t>Where,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1">
            <a:extLst>
              <a:ext uri="{FF2B5EF4-FFF2-40B4-BE49-F238E27FC236}">
                <a16:creationId xmlns:a16="http://schemas.microsoft.com/office/drawing/2014/main" id="{61FDA3CA-4A3B-9FB9-FC81-5E6926E80C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6FBD5B-D22C-4DD9-9596-8DABB03798A0}" type="slidenum">
              <a:rPr lang="en-US" altLang="en-US" sz="1200">
                <a:solidFill>
                  <a:srgbClr val="898989"/>
                </a:solidFill>
              </a:rPr>
              <a:pPr>
                <a:spcBef>
                  <a:spcPct val="0"/>
                </a:spcBef>
                <a:buFontTx/>
                <a:buNone/>
              </a:pPr>
              <a:t>105</a:t>
            </a:fld>
            <a:endParaRPr lang="en-US" altLang="en-US" sz="1200">
              <a:solidFill>
                <a:srgbClr val="898989"/>
              </a:solidFill>
            </a:endParaRPr>
          </a:p>
        </p:txBody>
      </p:sp>
      <p:pic>
        <p:nvPicPr>
          <p:cNvPr id="244739" name="Picture 3">
            <a:extLst>
              <a:ext uri="{FF2B5EF4-FFF2-40B4-BE49-F238E27FC236}">
                <a16:creationId xmlns:a16="http://schemas.microsoft.com/office/drawing/2014/main" id="{C26607E2-075B-0B37-99F5-A5CBB4D21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990600"/>
            <a:ext cx="43481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0" name="Picture 4">
            <a:extLst>
              <a:ext uri="{FF2B5EF4-FFF2-40B4-BE49-F238E27FC236}">
                <a16:creationId xmlns:a16="http://schemas.microsoft.com/office/drawing/2014/main" id="{0FA7AB32-C912-3E00-0976-E819F4FF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2025650"/>
            <a:ext cx="28813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6">
            <a:extLst>
              <a:ext uri="{FF2B5EF4-FFF2-40B4-BE49-F238E27FC236}">
                <a16:creationId xmlns:a16="http://schemas.microsoft.com/office/drawing/2014/main" id="{B5AEE5A7-E97A-BF8F-B70F-CE1F4F88F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505200"/>
            <a:ext cx="8758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67672AC-C3FD-3E1B-5E29-E827682E2F75}"/>
              </a:ext>
            </a:extLst>
          </p:cNvPr>
          <p:cNvSpPr txBox="1"/>
          <p:nvPr/>
        </p:nvSpPr>
        <p:spPr>
          <a:xfrm>
            <a:off x="1752600" y="305748"/>
            <a:ext cx="3392082" cy="461665"/>
          </a:xfrm>
          <a:prstGeom prst="rect">
            <a:avLst/>
          </a:prstGeom>
          <a:noFill/>
        </p:spPr>
        <p:txBody>
          <a:bodyPr wrap="none" rtlCol="0">
            <a:spAutoFit/>
          </a:bodyPr>
          <a:lstStyle/>
          <a:p>
            <a:r>
              <a:rPr lang="en-US" sz="2400" b="1">
                <a:solidFill>
                  <a:srgbClr val="7030A0"/>
                </a:solidFill>
              </a:rPr>
              <a:t>…The Stripping Section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1">
            <a:extLst>
              <a:ext uri="{FF2B5EF4-FFF2-40B4-BE49-F238E27FC236}">
                <a16:creationId xmlns:a16="http://schemas.microsoft.com/office/drawing/2014/main" id="{ABE4E585-FD64-908A-2E73-281ACBA649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1E7158-CFA5-4EE7-AAEF-FD85F58B7B9B}" type="slidenum">
              <a:rPr lang="en-US" altLang="en-US" sz="1200">
                <a:solidFill>
                  <a:srgbClr val="898989"/>
                </a:solidFill>
              </a:rPr>
              <a:pPr>
                <a:spcBef>
                  <a:spcPct val="0"/>
                </a:spcBef>
                <a:buFontTx/>
                <a:buNone/>
              </a:pPr>
              <a:t>106</a:t>
            </a:fld>
            <a:endParaRPr lang="en-US" altLang="en-US" sz="1200">
              <a:solidFill>
                <a:srgbClr val="898989"/>
              </a:solidFill>
            </a:endParaRPr>
          </a:p>
        </p:txBody>
      </p:sp>
      <p:pic>
        <p:nvPicPr>
          <p:cNvPr id="245763" name="Picture 2">
            <a:extLst>
              <a:ext uri="{FF2B5EF4-FFF2-40B4-BE49-F238E27FC236}">
                <a16:creationId xmlns:a16="http://schemas.microsoft.com/office/drawing/2014/main" id="{F4B73F07-DB82-1CA2-DAB3-5177CADBA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33400"/>
            <a:ext cx="60198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1">
            <a:extLst>
              <a:ext uri="{FF2B5EF4-FFF2-40B4-BE49-F238E27FC236}">
                <a16:creationId xmlns:a16="http://schemas.microsoft.com/office/drawing/2014/main" id="{651B6EAB-B167-1E27-0CB3-ABAB9C4977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19AF4F-4AF5-4F8A-82EB-D309048C7D15}" type="slidenum">
              <a:rPr lang="en-US" altLang="en-US" sz="1200">
                <a:solidFill>
                  <a:srgbClr val="898989"/>
                </a:solidFill>
              </a:rPr>
              <a:pPr>
                <a:spcBef>
                  <a:spcPct val="0"/>
                </a:spcBef>
                <a:buFontTx/>
                <a:buNone/>
              </a:pPr>
              <a:t>107</a:t>
            </a:fld>
            <a:endParaRPr lang="en-US" altLang="en-US" sz="1200">
              <a:solidFill>
                <a:srgbClr val="898989"/>
              </a:solidFill>
            </a:endParaRPr>
          </a:p>
        </p:txBody>
      </p:sp>
      <p:pic>
        <p:nvPicPr>
          <p:cNvPr id="246787" name="Picture 2">
            <a:extLst>
              <a:ext uri="{FF2B5EF4-FFF2-40B4-BE49-F238E27FC236}">
                <a16:creationId xmlns:a16="http://schemas.microsoft.com/office/drawing/2014/main" id="{B4041E9D-E841-87CB-459C-57F372144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304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3">
            <a:extLst>
              <a:ext uri="{FF2B5EF4-FFF2-40B4-BE49-F238E27FC236}">
                <a16:creationId xmlns:a16="http://schemas.microsoft.com/office/drawing/2014/main" id="{D4F03966-7C9B-325F-BEDA-4B50CD4B5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2552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4">
            <a:extLst>
              <a:ext uri="{FF2B5EF4-FFF2-40B4-BE49-F238E27FC236}">
                <a16:creationId xmlns:a16="http://schemas.microsoft.com/office/drawing/2014/main" id="{BF9FBDC8-878F-B413-9050-9CCB2D4A5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057400"/>
            <a:ext cx="23971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5">
            <a:extLst>
              <a:ext uri="{FF2B5EF4-FFF2-40B4-BE49-F238E27FC236}">
                <a16:creationId xmlns:a16="http://schemas.microsoft.com/office/drawing/2014/main" id="{98EBC68E-71BE-860C-E2AB-256E1B326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2895600"/>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6">
            <a:extLst>
              <a:ext uri="{FF2B5EF4-FFF2-40B4-BE49-F238E27FC236}">
                <a16:creationId xmlns:a16="http://schemas.microsoft.com/office/drawing/2014/main" id="{60C4D218-A879-A7CA-F397-CE3008961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2819400"/>
            <a:ext cx="2803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7">
            <a:extLst>
              <a:ext uri="{FF2B5EF4-FFF2-40B4-BE49-F238E27FC236}">
                <a16:creationId xmlns:a16="http://schemas.microsoft.com/office/drawing/2014/main" id="{2BAE6091-4535-D017-A914-AAF1B0494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581400"/>
            <a:ext cx="2133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8">
            <a:extLst>
              <a:ext uri="{FF2B5EF4-FFF2-40B4-BE49-F238E27FC236}">
                <a16:creationId xmlns:a16="http://schemas.microsoft.com/office/drawing/2014/main" id="{415709D5-D65C-7992-5FBC-B432BDD466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4648200"/>
            <a:ext cx="7620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9">
            <a:extLst>
              <a:ext uri="{FF2B5EF4-FFF2-40B4-BE49-F238E27FC236}">
                <a16:creationId xmlns:a16="http://schemas.microsoft.com/office/drawing/2014/main" id="{3832B4E3-6EEA-576C-2681-4091F2E3A3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64820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0">
            <a:extLst>
              <a:ext uri="{FF2B5EF4-FFF2-40B4-BE49-F238E27FC236}">
                <a16:creationId xmlns:a16="http://schemas.microsoft.com/office/drawing/2014/main" id="{F2864312-A9DC-3F5E-B2D3-E0291CA24A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1" y="46482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1">
            <a:extLst>
              <a:ext uri="{FF2B5EF4-FFF2-40B4-BE49-F238E27FC236}">
                <a16:creationId xmlns:a16="http://schemas.microsoft.com/office/drawing/2014/main" id="{F226BE05-A042-289E-194D-FC7DB112D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4648200"/>
            <a:ext cx="228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7" name="Picture 12">
            <a:extLst>
              <a:ext uri="{FF2B5EF4-FFF2-40B4-BE49-F238E27FC236}">
                <a16:creationId xmlns:a16="http://schemas.microsoft.com/office/drawing/2014/main" id="{D6F119BE-3769-6E28-5CB5-61D170FF13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1" y="46482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8" name="Picture 13">
            <a:extLst>
              <a:ext uri="{FF2B5EF4-FFF2-40B4-BE49-F238E27FC236}">
                <a16:creationId xmlns:a16="http://schemas.microsoft.com/office/drawing/2014/main" id="{C0FF23E4-292B-8081-2430-B5E8DC905C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648200"/>
            <a:ext cx="3762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1">
            <a:extLst>
              <a:ext uri="{FF2B5EF4-FFF2-40B4-BE49-F238E27FC236}">
                <a16:creationId xmlns:a16="http://schemas.microsoft.com/office/drawing/2014/main" id="{3F9AC0EE-8768-C87D-AD70-6906EB7299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9FB0DF-DE90-4B87-BD1C-6DB4E58D1CD6}" type="slidenum">
              <a:rPr lang="en-US" altLang="en-US" sz="1200">
                <a:solidFill>
                  <a:srgbClr val="898989"/>
                </a:solidFill>
              </a:rPr>
              <a:pPr>
                <a:spcBef>
                  <a:spcPct val="0"/>
                </a:spcBef>
                <a:buFontTx/>
                <a:buNone/>
              </a:pPr>
              <a:t>108</a:t>
            </a:fld>
            <a:endParaRPr lang="en-US" altLang="en-US" sz="1200">
              <a:solidFill>
                <a:srgbClr val="898989"/>
              </a:solidFill>
            </a:endParaRPr>
          </a:p>
        </p:txBody>
      </p:sp>
      <p:pic>
        <p:nvPicPr>
          <p:cNvPr id="3" name="Picture 2">
            <a:extLst>
              <a:ext uri="{FF2B5EF4-FFF2-40B4-BE49-F238E27FC236}">
                <a16:creationId xmlns:a16="http://schemas.microsoft.com/office/drawing/2014/main" id="{78DBDACD-30A8-2805-E16A-16E79553E5BA}"/>
              </a:ext>
            </a:extLst>
          </p:cNvPr>
          <p:cNvPicPr>
            <a:picLocks noChangeAspect="1"/>
          </p:cNvPicPr>
          <p:nvPr/>
        </p:nvPicPr>
        <p:blipFill>
          <a:blip r:embed="rId2"/>
          <a:stretch>
            <a:fillRect/>
          </a:stretch>
        </p:blipFill>
        <p:spPr>
          <a:xfrm>
            <a:off x="3048000" y="416004"/>
            <a:ext cx="6415088" cy="6025992"/>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06281-3712-4F1C-6637-4E66B8203B4B}"/>
              </a:ext>
            </a:extLst>
          </p:cNvPr>
          <p:cNvSpPr>
            <a:spLocks noGrp="1"/>
          </p:cNvSpPr>
          <p:nvPr>
            <p:ph type="sldNum" sz="quarter" idx="12"/>
          </p:nvPr>
        </p:nvSpPr>
        <p:spPr/>
        <p:txBody>
          <a:bodyPr/>
          <a:lstStyle/>
          <a:p>
            <a:pPr>
              <a:defRPr/>
            </a:pPr>
            <a:fld id="{C3734F09-793E-4A16-AED9-BB093119DCA3}" type="slidenum">
              <a:rPr lang="en-US" altLang="en-US" smtClean="0"/>
              <a:pPr>
                <a:defRPr/>
              </a:pPr>
              <a:t>109</a:t>
            </a:fld>
            <a:endParaRPr lang="en-US" altLang="en-US"/>
          </a:p>
        </p:txBody>
      </p:sp>
      <p:pic>
        <p:nvPicPr>
          <p:cNvPr id="4" name="Picture 3" descr="Diagram&#10;&#10;Description automatically generated with low confidence">
            <a:extLst>
              <a:ext uri="{FF2B5EF4-FFF2-40B4-BE49-F238E27FC236}">
                <a16:creationId xmlns:a16="http://schemas.microsoft.com/office/drawing/2014/main" id="{9A9B3CC7-B077-2A82-2255-AF0F93CC6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988" y="0"/>
            <a:ext cx="4334025" cy="6858000"/>
          </a:xfrm>
          <a:prstGeom prst="rect">
            <a:avLst/>
          </a:prstGeom>
        </p:spPr>
      </p:pic>
    </p:spTree>
    <p:extLst>
      <p:ext uri="{BB962C8B-B14F-4D97-AF65-F5344CB8AC3E}">
        <p14:creationId xmlns:p14="http://schemas.microsoft.com/office/powerpoint/2010/main" val="269341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5A47C246-A01D-1AAF-E78A-414639BE6377}"/>
              </a:ext>
            </a:extLst>
          </p:cNvPr>
          <p:cNvSpPr>
            <a:spLocks noGrp="1"/>
          </p:cNvSpPr>
          <p:nvPr>
            <p:ph type="title"/>
          </p:nvPr>
        </p:nvSpPr>
        <p:spPr>
          <a:xfrm>
            <a:off x="1981200" y="304801"/>
            <a:ext cx="8229600" cy="911225"/>
          </a:xfrm>
        </p:spPr>
        <p:txBody>
          <a:bodyPr/>
          <a:lstStyle/>
          <a:p>
            <a:pPr>
              <a:defRPr/>
            </a:pPr>
            <a:r>
              <a:rPr lang="en-US" altLang="en-US" dirty="0">
                <a:solidFill>
                  <a:schemeClr val="accent5">
                    <a:lumMod val="50000"/>
                  </a:schemeClr>
                </a:solidFill>
              </a:rPr>
              <a:t>Partial Pressure of ideal mixtures</a:t>
            </a:r>
          </a:p>
        </p:txBody>
      </p:sp>
      <p:sp>
        <p:nvSpPr>
          <p:cNvPr id="171011" name="Slide Number Placeholder 3">
            <a:extLst>
              <a:ext uri="{FF2B5EF4-FFF2-40B4-BE49-F238E27FC236}">
                <a16:creationId xmlns:a16="http://schemas.microsoft.com/office/drawing/2014/main" id="{226AC768-4CE5-A6F4-8275-0FDBAE43B6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979C6E-3412-4099-96BC-60382679F73D}" type="slidenum">
              <a:rPr lang="en-US" altLang="en-US" sz="1200">
                <a:solidFill>
                  <a:srgbClr val="898989"/>
                </a:solidFill>
              </a:rPr>
              <a:pPr>
                <a:spcBef>
                  <a:spcPct val="0"/>
                </a:spcBef>
                <a:buFontTx/>
                <a:buNone/>
              </a:pPr>
              <a:t>11</a:t>
            </a:fld>
            <a:endParaRPr lang="en-US" altLang="en-US" sz="1200">
              <a:solidFill>
                <a:srgbClr val="898989"/>
              </a:solidFill>
            </a:endParaRPr>
          </a:p>
        </p:txBody>
      </p:sp>
      <p:pic>
        <p:nvPicPr>
          <p:cNvPr id="171012" name="Picture 5">
            <a:extLst>
              <a:ext uri="{FF2B5EF4-FFF2-40B4-BE49-F238E27FC236}">
                <a16:creationId xmlns:a16="http://schemas.microsoft.com/office/drawing/2014/main" id="{0042225A-7CA2-57FF-973C-50F0D87EF6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1828801"/>
            <a:ext cx="4953000" cy="4098925"/>
          </a:xfr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2BA2EC-70B2-3D05-6BAB-617061536674}"/>
              </a:ext>
            </a:extLst>
          </p:cNvPr>
          <p:cNvSpPr>
            <a:spLocks noGrp="1"/>
          </p:cNvSpPr>
          <p:nvPr>
            <p:ph type="sldNum" sz="quarter" idx="12"/>
          </p:nvPr>
        </p:nvSpPr>
        <p:spPr/>
        <p:txBody>
          <a:bodyPr/>
          <a:lstStyle/>
          <a:p>
            <a:pPr>
              <a:defRPr/>
            </a:pPr>
            <a:fld id="{C3734F09-793E-4A16-AED9-BB093119DCA3}" type="slidenum">
              <a:rPr lang="en-US" altLang="en-US" smtClean="0"/>
              <a:pPr>
                <a:defRPr/>
              </a:pPr>
              <a:t>110</a:t>
            </a:fld>
            <a:endParaRPr lang="en-US" altLang="en-US"/>
          </a:p>
        </p:txBody>
      </p:sp>
      <p:sp>
        <p:nvSpPr>
          <p:cNvPr id="5" name="TextBox 4">
            <a:extLst>
              <a:ext uri="{FF2B5EF4-FFF2-40B4-BE49-F238E27FC236}">
                <a16:creationId xmlns:a16="http://schemas.microsoft.com/office/drawing/2014/main" id="{3467BC86-5244-8991-75D4-16648273D429}"/>
              </a:ext>
            </a:extLst>
          </p:cNvPr>
          <p:cNvSpPr txBox="1"/>
          <p:nvPr/>
        </p:nvSpPr>
        <p:spPr>
          <a:xfrm>
            <a:off x="1524001" y="152401"/>
            <a:ext cx="2895599" cy="1200329"/>
          </a:xfrm>
          <a:prstGeom prst="rect">
            <a:avLst/>
          </a:prstGeom>
          <a:noFill/>
        </p:spPr>
        <p:txBody>
          <a:bodyPr wrap="square" rtlCol="0">
            <a:spAutoFit/>
          </a:bodyPr>
          <a:lstStyle/>
          <a:p>
            <a:r>
              <a:rPr lang="en-US" sz="3600" b="1">
                <a:solidFill>
                  <a:srgbClr val="0070C0"/>
                </a:solidFill>
              </a:rPr>
              <a:t>Minimum Reflux Ratio</a:t>
            </a:r>
          </a:p>
        </p:txBody>
      </p:sp>
      <p:pic>
        <p:nvPicPr>
          <p:cNvPr id="6" name="Picture 5">
            <a:extLst>
              <a:ext uri="{FF2B5EF4-FFF2-40B4-BE49-F238E27FC236}">
                <a16:creationId xmlns:a16="http://schemas.microsoft.com/office/drawing/2014/main" id="{78CEC69D-F859-E82D-C83F-8F81422AFC4A}"/>
              </a:ext>
            </a:extLst>
          </p:cNvPr>
          <p:cNvPicPr>
            <a:picLocks noChangeAspect="1"/>
          </p:cNvPicPr>
          <p:nvPr/>
        </p:nvPicPr>
        <p:blipFill>
          <a:blip r:embed="rId2"/>
          <a:stretch>
            <a:fillRect/>
          </a:stretch>
        </p:blipFill>
        <p:spPr>
          <a:xfrm>
            <a:off x="4920834" y="0"/>
            <a:ext cx="5747166" cy="6858000"/>
          </a:xfrm>
          <a:prstGeom prst="rect">
            <a:avLst/>
          </a:prstGeom>
        </p:spPr>
      </p:pic>
    </p:spTree>
    <p:extLst>
      <p:ext uri="{BB962C8B-B14F-4D97-AF65-F5344CB8AC3E}">
        <p14:creationId xmlns:p14="http://schemas.microsoft.com/office/powerpoint/2010/main" val="3421215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1">
            <a:extLst>
              <a:ext uri="{FF2B5EF4-FFF2-40B4-BE49-F238E27FC236}">
                <a16:creationId xmlns:a16="http://schemas.microsoft.com/office/drawing/2014/main" id="{F8F87310-FB9A-1BC2-F9B6-DC5469180E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4BE21C-1769-452F-ACB9-DC68D4F63D14}" type="slidenum">
              <a:rPr lang="en-US" altLang="en-US" sz="1200">
                <a:solidFill>
                  <a:srgbClr val="898989"/>
                </a:solidFill>
              </a:rPr>
              <a:pPr>
                <a:spcBef>
                  <a:spcPct val="0"/>
                </a:spcBef>
                <a:buFontTx/>
                <a:buNone/>
              </a:pPr>
              <a:t>111</a:t>
            </a:fld>
            <a:endParaRPr lang="en-US" altLang="en-US" sz="1200">
              <a:solidFill>
                <a:srgbClr val="898989"/>
              </a:solidFill>
            </a:endParaRPr>
          </a:p>
        </p:txBody>
      </p:sp>
      <p:pic>
        <p:nvPicPr>
          <p:cNvPr id="248835" name="Picture 3">
            <a:extLst>
              <a:ext uri="{FF2B5EF4-FFF2-40B4-BE49-F238E27FC236}">
                <a16:creationId xmlns:a16="http://schemas.microsoft.com/office/drawing/2014/main" id="{4A4D3637-6382-2BE9-5E10-984A2A621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0055"/>
            <a:ext cx="9144000" cy="380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29449-843D-35F2-9404-F580BD165969}"/>
              </a:ext>
            </a:extLst>
          </p:cNvPr>
          <p:cNvSpPr>
            <a:spLocks noGrp="1"/>
          </p:cNvSpPr>
          <p:nvPr>
            <p:ph type="sldNum" sz="quarter" idx="12"/>
          </p:nvPr>
        </p:nvSpPr>
        <p:spPr/>
        <p:txBody>
          <a:bodyPr/>
          <a:lstStyle/>
          <a:p>
            <a:pPr>
              <a:defRPr/>
            </a:pPr>
            <a:fld id="{C3734F09-793E-4A16-AED9-BB093119DCA3}" type="slidenum">
              <a:rPr lang="en-US" altLang="en-US" smtClean="0"/>
              <a:pPr>
                <a:defRPr/>
              </a:pPr>
              <a:t>112</a:t>
            </a:fld>
            <a:endParaRPr lang="en-US" altLang="en-US"/>
          </a:p>
        </p:txBody>
      </p:sp>
    </p:spTree>
    <p:extLst>
      <p:ext uri="{BB962C8B-B14F-4D97-AF65-F5344CB8AC3E}">
        <p14:creationId xmlns:p14="http://schemas.microsoft.com/office/powerpoint/2010/main" val="6733401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1">
            <a:extLst>
              <a:ext uri="{FF2B5EF4-FFF2-40B4-BE49-F238E27FC236}">
                <a16:creationId xmlns:a16="http://schemas.microsoft.com/office/drawing/2014/main" id="{9F582E9D-0FF7-2FFC-9EF2-380AEAA041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F16679-D065-4904-A162-BBC660242CF1}" type="slidenum">
              <a:rPr lang="en-US" altLang="en-US" sz="1200">
                <a:solidFill>
                  <a:srgbClr val="898989"/>
                </a:solidFill>
              </a:rPr>
              <a:pPr>
                <a:spcBef>
                  <a:spcPct val="0"/>
                </a:spcBef>
                <a:buFontTx/>
                <a:buNone/>
              </a:pPr>
              <a:t>113</a:t>
            </a:fld>
            <a:endParaRPr lang="en-US" altLang="en-US" sz="1200">
              <a:solidFill>
                <a:srgbClr val="898989"/>
              </a:solidFill>
            </a:endParaRPr>
          </a:p>
        </p:txBody>
      </p:sp>
      <p:pic>
        <p:nvPicPr>
          <p:cNvPr id="239619" name="Picture 2">
            <a:extLst>
              <a:ext uri="{FF2B5EF4-FFF2-40B4-BE49-F238E27FC236}">
                <a16:creationId xmlns:a16="http://schemas.microsoft.com/office/drawing/2014/main" id="{61A7DC65-8EB1-FEE0-E899-0AC4B7205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0"/>
            <a:ext cx="5181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3">
            <a:extLst>
              <a:ext uri="{FF2B5EF4-FFF2-40B4-BE49-F238E27FC236}">
                <a16:creationId xmlns:a16="http://schemas.microsoft.com/office/drawing/2014/main" id="{A16E3837-6492-68A8-F602-ABA454C30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2286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1">
            <a:extLst>
              <a:ext uri="{FF2B5EF4-FFF2-40B4-BE49-F238E27FC236}">
                <a16:creationId xmlns:a16="http://schemas.microsoft.com/office/drawing/2014/main" id="{7645CE37-A511-42B8-E500-3AAA032FDA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3FEE8E-95CA-4901-A465-A2F2A651517A}" type="slidenum">
              <a:rPr lang="en-US" altLang="en-US" sz="1200">
                <a:solidFill>
                  <a:srgbClr val="898989"/>
                </a:solidFill>
              </a:rPr>
              <a:pPr>
                <a:spcBef>
                  <a:spcPct val="0"/>
                </a:spcBef>
                <a:buFontTx/>
                <a:buNone/>
              </a:pPr>
              <a:t>114</a:t>
            </a:fld>
            <a:endParaRPr lang="en-US" altLang="en-US" sz="1200">
              <a:solidFill>
                <a:srgbClr val="898989"/>
              </a:solidFill>
            </a:endParaRPr>
          </a:p>
        </p:txBody>
      </p:sp>
      <p:pic>
        <p:nvPicPr>
          <p:cNvPr id="240643" name="Picture 2">
            <a:extLst>
              <a:ext uri="{FF2B5EF4-FFF2-40B4-BE49-F238E27FC236}">
                <a16:creationId xmlns:a16="http://schemas.microsoft.com/office/drawing/2014/main" id="{02F0E73A-A434-EB61-7F0B-8B57BF8BC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28600"/>
            <a:ext cx="5715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3">
            <a:extLst>
              <a:ext uri="{FF2B5EF4-FFF2-40B4-BE49-F238E27FC236}">
                <a16:creationId xmlns:a16="http://schemas.microsoft.com/office/drawing/2014/main" id="{16841375-584C-EE6A-8F81-124AF9624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2705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a:extLst>
              <a:ext uri="{FF2B5EF4-FFF2-40B4-BE49-F238E27FC236}">
                <a16:creationId xmlns:a16="http://schemas.microsoft.com/office/drawing/2014/main" id="{8A20F4A2-16B3-E7C5-7CD7-7AA36DAC3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1" y="152401"/>
            <a:ext cx="10382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1">
            <a:extLst>
              <a:ext uri="{FF2B5EF4-FFF2-40B4-BE49-F238E27FC236}">
                <a16:creationId xmlns:a16="http://schemas.microsoft.com/office/drawing/2014/main" id="{F1344451-D278-4AFA-0F9A-5D1037E2B1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0F886C-4B5D-40D9-90D3-742F62F6AD35}" type="slidenum">
              <a:rPr lang="en-US" altLang="en-US" sz="1200">
                <a:solidFill>
                  <a:srgbClr val="898989"/>
                </a:solidFill>
              </a:rPr>
              <a:pPr>
                <a:spcBef>
                  <a:spcPct val="0"/>
                </a:spcBef>
                <a:buFontTx/>
                <a:buNone/>
              </a:pPr>
              <a:t>115</a:t>
            </a:fld>
            <a:endParaRPr lang="en-US" altLang="en-US" sz="1200">
              <a:solidFill>
                <a:srgbClr val="898989"/>
              </a:solidFill>
            </a:endParaRPr>
          </a:p>
        </p:txBody>
      </p:sp>
      <p:pic>
        <p:nvPicPr>
          <p:cNvPr id="241667" name="Picture 2">
            <a:extLst>
              <a:ext uri="{FF2B5EF4-FFF2-40B4-BE49-F238E27FC236}">
                <a16:creationId xmlns:a16="http://schemas.microsoft.com/office/drawing/2014/main" id="{3CB08EC4-382D-8A12-2F76-6556FE979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3400"/>
            <a:ext cx="762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3">
            <a:extLst>
              <a:ext uri="{FF2B5EF4-FFF2-40B4-BE49-F238E27FC236}">
                <a16:creationId xmlns:a16="http://schemas.microsoft.com/office/drawing/2014/main" id="{F8E1E6AF-9FA8-3A2B-8866-3FB1CE5E7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09600"/>
            <a:ext cx="142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4">
            <a:extLst>
              <a:ext uri="{FF2B5EF4-FFF2-40B4-BE49-F238E27FC236}">
                <a16:creationId xmlns:a16="http://schemas.microsoft.com/office/drawing/2014/main" id="{389CDDCE-B40B-1682-3934-F81E2D768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52400"/>
            <a:ext cx="139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5">
            <a:extLst>
              <a:ext uri="{FF2B5EF4-FFF2-40B4-BE49-F238E27FC236}">
                <a16:creationId xmlns:a16="http://schemas.microsoft.com/office/drawing/2014/main" id="{3B56D7DD-D7DE-5C92-1755-2F728AE78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609601"/>
            <a:ext cx="2428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6">
            <a:extLst>
              <a:ext uri="{FF2B5EF4-FFF2-40B4-BE49-F238E27FC236}">
                <a16:creationId xmlns:a16="http://schemas.microsoft.com/office/drawing/2014/main" id="{FA30DDFC-F72D-FAD5-96EB-B27B4D21B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95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7">
            <a:extLst>
              <a:ext uri="{FF2B5EF4-FFF2-40B4-BE49-F238E27FC236}">
                <a16:creationId xmlns:a16="http://schemas.microsoft.com/office/drawing/2014/main" id="{C44E9141-5189-E127-2B68-E1C02FE86C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8">
            <a:extLst>
              <a:ext uri="{FF2B5EF4-FFF2-40B4-BE49-F238E27FC236}">
                <a16:creationId xmlns:a16="http://schemas.microsoft.com/office/drawing/2014/main" id="{6DFA8293-8682-13A8-35C8-BAC1233A16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133600"/>
            <a:ext cx="4203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9">
            <a:extLst>
              <a:ext uri="{FF2B5EF4-FFF2-40B4-BE49-F238E27FC236}">
                <a16:creationId xmlns:a16="http://schemas.microsoft.com/office/drawing/2014/main" id="{99E174CC-86E5-9822-55EF-E90B54A6F0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1" y="1828800"/>
            <a:ext cx="276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Picture 10">
            <a:extLst>
              <a:ext uri="{FF2B5EF4-FFF2-40B4-BE49-F238E27FC236}">
                <a16:creationId xmlns:a16="http://schemas.microsoft.com/office/drawing/2014/main" id="{6E5F706F-30FC-9CBE-51EC-7D04F9759A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2514601"/>
            <a:ext cx="3048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Picture 11">
            <a:extLst>
              <a:ext uri="{FF2B5EF4-FFF2-40B4-BE49-F238E27FC236}">
                <a16:creationId xmlns:a16="http://schemas.microsoft.com/office/drawing/2014/main" id="{7C11DA7A-0263-E6EA-43A5-F46576EC5E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2590801"/>
            <a:ext cx="323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7" name="Picture 12">
            <a:extLst>
              <a:ext uri="{FF2B5EF4-FFF2-40B4-BE49-F238E27FC236}">
                <a16:creationId xmlns:a16="http://schemas.microsoft.com/office/drawing/2014/main" id="{7EC1CA68-8354-C8E2-A96D-02E6AA5992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1" y="3810000"/>
            <a:ext cx="48879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8" name="Picture 13">
            <a:extLst>
              <a:ext uri="{FF2B5EF4-FFF2-40B4-BE49-F238E27FC236}">
                <a16:creationId xmlns:a16="http://schemas.microsoft.com/office/drawing/2014/main" id="{8D2C7470-B1D6-A898-9AC4-5C3439529F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3810001"/>
            <a:ext cx="15240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9" name="Picture 14">
            <a:extLst>
              <a:ext uri="{FF2B5EF4-FFF2-40B4-BE49-F238E27FC236}">
                <a16:creationId xmlns:a16="http://schemas.microsoft.com/office/drawing/2014/main" id="{CEAC654B-0AD1-1CFB-B198-5DC0423486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0600" y="3810000"/>
            <a:ext cx="6096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0" name="Picture 11">
            <a:extLst>
              <a:ext uri="{FF2B5EF4-FFF2-40B4-BE49-F238E27FC236}">
                <a16:creationId xmlns:a16="http://schemas.microsoft.com/office/drawing/2014/main" id="{66C1DC21-3994-D2CE-E9F8-BFF7676A72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3886201"/>
            <a:ext cx="323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989A09-5623-DDE5-210A-BC6221C6B038}"/>
              </a:ext>
            </a:extLst>
          </p:cNvPr>
          <p:cNvSpPr txBox="1"/>
          <p:nvPr/>
        </p:nvSpPr>
        <p:spPr>
          <a:xfrm>
            <a:off x="1752600" y="3440668"/>
            <a:ext cx="2830518" cy="369332"/>
          </a:xfrm>
          <a:prstGeom prst="rect">
            <a:avLst/>
          </a:prstGeom>
          <a:noFill/>
        </p:spPr>
        <p:txBody>
          <a:bodyPr wrap="none" rtlCol="0">
            <a:spAutoFit/>
          </a:bodyPr>
          <a:lstStyle/>
          <a:p>
            <a:r>
              <a:rPr lang="en-US" b="1" dirty="0"/>
              <a:t>Reboiler energy balance: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1">
            <a:extLst>
              <a:ext uri="{FF2B5EF4-FFF2-40B4-BE49-F238E27FC236}">
                <a16:creationId xmlns:a16="http://schemas.microsoft.com/office/drawing/2014/main" id="{68130D76-0EE2-3EC3-0560-69B08158D0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22DC59-1A0C-4A4B-A6BE-AD6F59905956}" type="slidenum">
              <a:rPr lang="en-US" altLang="en-US" sz="1200">
                <a:solidFill>
                  <a:srgbClr val="898989"/>
                </a:solidFill>
              </a:rPr>
              <a:pPr>
                <a:spcBef>
                  <a:spcPct val="0"/>
                </a:spcBef>
                <a:buFontTx/>
                <a:buNone/>
              </a:pPr>
              <a:t>116</a:t>
            </a:fld>
            <a:endParaRPr lang="en-US" altLang="en-US" sz="1200">
              <a:solidFill>
                <a:srgbClr val="898989"/>
              </a:solidFill>
            </a:endParaRPr>
          </a:p>
        </p:txBody>
      </p:sp>
      <p:pic>
        <p:nvPicPr>
          <p:cNvPr id="242691" name="Picture 2">
            <a:extLst>
              <a:ext uri="{FF2B5EF4-FFF2-40B4-BE49-F238E27FC236}">
                <a16:creationId xmlns:a16="http://schemas.microsoft.com/office/drawing/2014/main" id="{1C5948E2-F219-FBF9-1C2A-DD3F83FF6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1"/>
            <a:ext cx="2209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4">
            <a:extLst>
              <a:ext uri="{FF2B5EF4-FFF2-40B4-BE49-F238E27FC236}">
                <a16:creationId xmlns:a16="http://schemas.microsoft.com/office/drawing/2014/main" id="{9FA6ECD1-31F7-A7AC-9FDD-968C462FA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990600"/>
            <a:ext cx="1751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6">
            <a:extLst>
              <a:ext uri="{FF2B5EF4-FFF2-40B4-BE49-F238E27FC236}">
                <a16:creationId xmlns:a16="http://schemas.microsoft.com/office/drawing/2014/main" id="{CB8F5B0B-CDE0-DCFF-FD48-81B277391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47800"/>
            <a:ext cx="1257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8">
            <a:extLst>
              <a:ext uri="{FF2B5EF4-FFF2-40B4-BE49-F238E27FC236}">
                <a16:creationId xmlns:a16="http://schemas.microsoft.com/office/drawing/2014/main" id="{CBD81722-957B-6F54-041D-B4CB5D3AB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590800"/>
            <a:ext cx="26431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9">
            <a:extLst>
              <a:ext uri="{FF2B5EF4-FFF2-40B4-BE49-F238E27FC236}">
                <a16:creationId xmlns:a16="http://schemas.microsoft.com/office/drawing/2014/main" id="{3919A942-9AB0-A071-1E05-ABC431D90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1" y="1676400"/>
            <a:ext cx="2695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10">
            <a:extLst>
              <a:ext uri="{FF2B5EF4-FFF2-40B4-BE49-F238E27FC236}">
                <a16:creationId xmlns:a16="http://schemas.microsoft.com/office/drawing/2014/main" id="{4A5DFCEC-5C4E-5002-0EAB-B3B125F1F1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1" y="2895600"/>
            <a:ext cx="4240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8" name="Picture 13">
            <a:extLst>
              <a:ext uri="{FF2B5EF4-FFF2-40B4-BE49-F238E27FC236}">
                <a16:creationId xmlns:a16="http://schemas.microsoft.com/office/drawing/2014/main" id="{32B9A6FD-77B2-2887-4EA1-A2015E3F0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267200"/>
            <a:ext cx="42624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9" name="Picture 15">
            <a:extLst>
              <a:ext uri="{FF2B5EF4-FFF2-40B4-BE49-F238E27FC236}">
                <a16:creationId xmlns:a16="http://schemas.microsoft.com/office/drawing/2014/main" id="{93F4099E-53C0-9586-D75C-CC105FE9D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5257800"/>
            <a:ext cx="3200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135804-7EF0-0129-D19B-0D12BCD51E51}"/>
              </a:ext>
            </a:extLst>
          </p:cNvPr>
          <p:cNvPicPr>
            <a:picLocks noChangeAspect="1"/>
          </p:cNvPicPr>
          <p:nvPr/>
        </p:nvPicPr>
        <p:blipFill>
          <a:blip r:embed="rId10"/>
          <a:stretch>
            <a:fillRect/>
          </a:stretch>
        </p:blipFill>
        <p:spPr>
          <a:xfrm>
            <a:off x="2895600" y="3578902"/>
            <a:ext cx="4953000" cy="571500"/>
          </a:xfrm>
          <a:prstGeom prst="rect">
            <a:avLst/>
          </a:prstGeom>
        </p:spPr>
      </p:pic>
      <p:cxnSp>
        <p:nvCxnSpPr>
          <p:cNvPr id="5" name="Connector: Curved 4">
            <a:extLst>
              <a:ext uri="{FF2B5EF4-FFF2-40B4-BE49-F238E27FC236}">
                <a16:creationId xmlns:a16="http://schemas.microsoft.com/office/drawing/2014/main" id="{76B0E2AD-7DE1-5523-454E-27682F636916}"/>
              </a:ext>
            </a:extLst>
          </p:cNvPr>
          <p:cNvCxnSpPr>
            <a:cxnSpLocks/>
            <a:stCxn id="242692" idx="3"/>
          </p:cNvCxnSpPr>
          <p:nvPr/>
        </p:nvCxnSpPr>
        <p:spPr>
          <a:xfrm>
            <a:off x="4646614" y="1181101"/>
            <a:ext cx="564967" cy="94750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DED041C3-DC44-70BD-E131-679A0D2FBD8F}"/>
              </a:ext>
            </a:extLst>
          </p:cNvPr>
          <p:cNvCxnSpPr/>
          <p:nvPr/>
        </p:nvCxnSpPr>
        <p:spPr>
          <a:xfrm>
            <a:off x="4522034" y="1181101"/>
            <a:ext cx="2698229" cy="2536461"/>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1">
            <a:extLst>
              <a:ext uri="{FF2B5EF4-FFF2-40B4-BE49-F238E27FC236}">
                <a16:creationId xmlns:a16="http://schemas.microsoft.com/office/drawing/2014/main" id="{22FE34BD-7BC1-DB7A-7C23-BD5D266468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F45A9E-948C-464B-BFEE-BF5EEFFF795C}" type="slidenum">
              <a:rPr lang="en-US" altLang="en-US" sz="1200">
                <a:solidFill>
                  <a:srgbClr val="898989"/>
                </a:solidFill>
              </a:rPr>
              <a:pPr>
                <a:spcBef>
                  <a:spcPct val="0"/>
                </a:spcBef>
                <a:buFontTx/>
                <a:buNone/>
              </a:pPr>
              <a:t>117</a:t>
            </a:fld>
            <a:endParaRPr lang="en-US" altLang="en-US" sz="1200">
              <a:solidFill>
                <a:srgbClr val="898989"/>
              </a:solidFill>
            </a:endParaRPr>
          </a:p>
        </p:txBody>
      </p:sp>
      <p:pic>
        <p:nvPicPr>
          <p:cNvPr id="243715" name="Picture 3">
            <a:extLst>
              <a:ext uri="{FF2B5EF4-FFF2-40B4-BE49-F238E27FC236}">
                <a16:creationId xmlns:a16="http://schemas.microsoft.com/office/drawing/2014/main" id="{3604B341-1895-E7D3-EF70-DCFDD162B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609600"/>
            <a:ext cx="8601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Picture 4">
            <a:extLst>
              <a:ext uri="{FF2B5EF4-FFF2-40B4-BE49-F238E27FC236}">
                <a16:creationId xmlns:a16="http://schemas.microsoft.com/office/drawing/2014/main" id="{C92D0730-7E2C-3017-CB9E-1E5F9C8CE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1943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7" name="Picture 5">
            <a:extLst>
              <a:ext uri="{FF2B5EF4-FFF2-40B4-BE49-F238E27FC236}">
                <a16:creationId xmlns:a16="http://schemas.microsoft.com/office/drawing/2014/main" id="{B2AC3B97-31E6-9A51-20A5-2B122BCBA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1371600"/>
            <a:ext cx="8132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6">
            <a:extLst>
              <a:ext uri="{FF2B5EF4-FFF2-40B4-BE49-F238E27FC236}">
                <a16:creationId xmlns:a16="http://schemas.microsoft.com/office/drawing/2014/main" id="{8385BC4A-5E5B-6577-5C0E-AC3EFBDA1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33800"/>
            <a:ext cx="3276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7">
            <a:extLst>
              <a:ext uri="{FF2B5EF4-FFF2-40B4-BE49-F238E27FC236}">
                <a16:creationId xmlns:a16="http://schemas.microsoft.com/office/drawing/2014/main" id="{6B204555-6935-145A-02BE-D2B3E8719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733801"/>
            <a:ext cx="58674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1">
            <a:extLst>
              <a:ext uri="{FF2B5EF4-FFF2-40B4-BE49-F238E27FC236}">
                <a16:creationId xmlns:a16="http://schemas.microsoft.com/office/drawing/2014/main" id="{79A351CC-4FFD-5377-D804-1BC6985F79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C18DA1B-6686-4C99-9679-CA40490EA00C}" type="slidenum">
              <a:rPr lang="en-US" altLang="en-US" sz="1200">
                <a:solidFill>
                  <a:srgbClr val="898989"/>
                </a:solidFill>
              </a:rPr>
              <a:pPr>
                <a:spcBef>
                  <a:spcPct val="0"/>
                </a:spcBef>
                <a:buFontTx/>
                <a:buNone/>
              </a:pPr>
              <a:t>118</a:t>
            </a:fld>
            <a:endParaRPr lang="en-US" altLang="en-US" sz="1200">
              <a:solidFill>
                <a:srgbClr val="898989"/>
              </a:solidFill>
            </a:endParaRPr>
          </a:p>
        </p:txBody>
      </p:sp>
      <p:pic>
        <p:nvPicPr>
          <p:cNvPr id="244739" name="Picture 3">
            <a:extLst>
              <a:ext uri="{FF2B5EF4-FFF2-40B4-BE49-F238E27FC236}">
                <a16:creationId xmlns:a16="http://schemas.microsoft.com/office/drawing/2014/main" id="{2E7031C2-95D3-0A40-024C-D39C9A686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0"/>
            <a:ext cx="6248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1">
            <a:extLst>
              <a:ext uri="{FF2B5EF4-FFF2-40B4-BE49-F238E27FC236}">
                <a16:creationId xmlns:a16="http://schemas.microsoft.com/office/drawing/2014/main" id="{41EC6F6B-0436-19E6-A6A7-8A7F07175F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D97C4B-605D-4FE8-B99D-9AFCD33EE7EC}" type="slidenum">
              <a:rPr lang="en-US" altLang="en-US" sz="1200">
                <a:solidFill>
                  <a:srgbClr val="898989"/>
                </a:solidFill>
              </a:rPr>
              <a:pPr>
                <a:spcBef>
                  <a:spcPct val="0"/>
                </a:spcBef>
                <a:buFontTx/>
                <a:buNone/>
              </a:pPr>
              <a:t>119</a:t>
            </a:fld>
            <a:endParaRPr lang="en-US" altLang="en-US" sz="1200">
              <a:solidFill>
                <a:srgbClr val="898989"/>
              </a:solidFill>
            </a:endParaRPr>
          </a:p>
        </p:txBody>
      </p:sp>
      <p:pic>
        <p:nvPicPr>
          <p:cNvPr id="245763" name="Picture 4">
            <a:extLst>
              <a:ext uri="{FF2B5EF4-FFF2-40B4-BE49-F238E27FC236}">
                <a16:creationId xmlns:a16="http://schemas.microsoft.com/office/drawing/2014/main" id="{C1E85DCC-F4BA-663F-79D5-379D3D1C1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7308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4">
            <a:extLst>
              <a:ext uri="{FF2B5EF4-FFF2-40B4-BE49-F238E27FC236}">
                <a16:creationId xmlns:a16="http://schemas.microsoft.com/office/drawing/2014/main" id="{27D4BA33-5A10-79F3-B964-B88383C5BCFF}"/>
              </a:ext>
            </a:extLst>
          </p:cNvPr>
          <p:cNvSpPr txBox="1">
            <a:spLocks noChangeArrowheads="1"/>
          </p:cNvSpPr>
          <p:nvPr/>
        </p:nvSpPr>
        <p:spPr bwMode="auto">
          <a:xfrm>
            <a:off x="2015207" y="543580"/>
            <a:ext cx="15536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chemeClr val="accent1">
                    <a:lumMod val="75000"/>
                  </a:schemeClr>
                </a:solidFill>
              </a:rPr>
              <a:t>Put  </a:t>
            </a:r>
            <a:r>
              <a:rPr lang="en-US" altLang="en-US" sz="2800" i="1" dirty="0">
                <a:solidFill>
                  <a:schemeClr val="accent1">
                    <a:lumMod val="75000"/>
                  </a:schemeClr>
                </a:solidFill>
              </a:rPr>
              <a:t>n = 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6BA7C3F-A8A6-B992-8D57-7BA138771464}"/>
              </a:ext>
            </a:extLst>
          </p:cNvPr>
          <p:cNvSpPr>
            <a:spLocks noGrp="1"/>
          </p:cNvSpPr>
          <p:nvPr>
            <p:ph type="title"/>
          </p:nvPr>
        </p:nvSpPr>
        <p:spPr/>
        <p:txBody>
          <a:bodyPr/>
          <a:lstStyle/>
          <a:p>
            <a:r>
              <a:rPr lang="en-US" altLang="en-US" sz="4000" dirty="0">
                <a:solidFill>
                  <a:schemeClr val="accent5">
                    <a:lumMod val="50000"/>
                  </a:schemeClr>
                </a:solidFill>
              </a:rPr>
              <a:t>Partial Pressure of non-ideal mixtures</a:t>
            </a:r>
            <a:endParaRPr lang="en-US" altLang="en-US" sz="4000" dirty="0"/>
          </a:p>
        </p:txBody>
      </p:sp>
      <p:sp>
        <p:nvSpPr>
          <p:cNvPr id="172035" name="Slide Number Placeholder 3">
            <a:extLst>
              <a:ext uri="{FF2B5EF4-FFF2-40B4-BE49-F238E27FC236}">
                <a16:creationId xmlns:a16="http://schemas.microsoft.com/office/drawing/2014/main" id="{D53C6B1A-100B-17D4-0030-95B47E5B98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F6A0D3-F472-47E6-BAA6-385A379E878A}" type="slidenum">
              <a:rPr lang="en-US" altLang="en-US" sz="1200">
                <a:solidFill>
                  <a:srgbClr val="898989"/>
                </a:solidFill>
              </a:rPr>
              <a:pPr>
                <a:spcBef>
                  <a:spcPct val="0"/>
                </a:spcBef>
                <a:buFontTx/>
                <a:buNone/>
              </a:pPr>
              <a:t>12</a:t>
            </a:fld>
            <a:endParaRPr lang="en-US" altLang="en-US" sz="1200">
              <a:solidFill>
                <a:srgbClr val="898989"/>
              </a:solidFill>
            </a:endParaRPr>
          </a:p>
        </p:txBody>
      </p:sp>
      <p:pic>
        <p:nvPicPr>
          <p:cNvPr id="172036" name="Picture 2">
            <a:extLst>
              <a:ext uri="{FF2B5EF4-FFF2-40B4-BE49-F238E27FC236}">
                <a16:creationId xmlns:a16="http://schemas.microsoft.com/office/drawing/2014/main" id="{EDFE0096-FE96-E67A-C813-207CA26B8D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692640"/>
            <a:ext cx="4495800" cy="4003675"/>
          </a:xfr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1">
            <a:extLst>
              <a:ext uri="{FF2B5EF4-FFF2-40B4-BE49-F238E27FC236}">
                <a16:creationId xmlns:a16="http://schemas.microsoft.com/office/drawing/2014/main" id="{368FD7A4-1285-2404-B998-59D15EABC1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7A6689-EC21-4B35-8620-36D82DD7B189}" type="slidenum">
              <a:rPr lang="en-US" altLang="en-US" sz="1200">
                <a:solidFill>
                  <a:srgbClr val="898989"/>
                </a:solidFill>
              </a:rPr>
              <a:pPr>
                <a:spcBef>
                  <a:spcPct val="0"/>
                </a:spcBef>
                <a:buFontTx/>
                <a:buNone/>
              </a:pPr>
              <a:t>120</a:t>
            </a:fld>
            <a:endParaRPr lang="en-US" altLang="en-US" sz="1200">
              <a:solidFill>
                <a:srgbClr val="898989"/>
              </a:solidFill>
            </a:endParaRPr>
          </a:p>
        </p:txBody>
      </p:sp>
      <p:pic>
        <p:nvPicPr>
          <p:cNvPr id="246787" name="Picture 2">
            <a:extLst>
              <a:ext uri="{FF2B5EF4-FFF2-40B4-BE49-F238E27FC236}">
                <a16:creationId xmlns:a16="http://schemas.microsoft.com/office/drawing/2014/main" id="{55CE592E-58EE-C28E-B6F2-7F6814FE2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24653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3">
            <a:extLst>
              <a:ext uri="{FF2B5EF4-FFF2-40B4-BE49-F238E27FC236}">
                <a16:creationId xmlns:a16="http://schemas.microsoft.com/office/drawing/2014/main" id="{00C36083-18CF-2E1B-1878-0CB4010B5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192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4">
            <a:extLst>
              <a:ext uri="{FF2B5EF4-FFF2-40B4-BE49-F238E27FC236}">
                <a16:creationId xmlns:a16="http://schemas.microsoft.com/office/drawing/2014/main" id="{B216B8FA-72AB-AF18-6955-BB3858E90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81200"/>
            <a:ext cx="4718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5">
            <a:extLst>
              <a:ext uri="{FF2B5EF4-FFF2-40B4-BE49-F238E27FC236}">
                <a16:creationId xmlns:a16="http://schemas.microsoft.com/office/drawing/2014/main" id="{35B82C4D-1E1A-6B7E-633C-835F1A98E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810000"/>
            <a:ext cx="4554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6">
            <a:extLst>
              <a:ext uri="{FF2B5EF4-FFF2-40B4-BE49-F238E27FC236}">
                <a16:creationId xmlns:a16="http://schemas.microsoft.com/office/drawing/2014/main" id="{4AA54768-1250-73F4-DFC0-94BDF0BCC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352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7">
            <a:extLst>
              <a:ext uri="{FF2B5EF4-FFF2-40B4-BE49-F238E27FC236}">
                <a16:creationId xmlns:a16="http://schemas.microsoft.com/office/drawing/2014/main" id="{DFEE4B4B-5DB4-3E52-9893-59FC1E344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1" y="4800600"/>
            <a:ext cx="703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8">
            <a:extLst>
              <a:ext uri="{FF2B5EF4-FFF2-40B4-BE49-F238E27FC236}">
                <a16:creationId xmlns:a16="http://schemas.microsoft.com/office/drawing/2014/main" id="{880E67FF-9E64-EBE4-6DFD-320800DA63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4724400"/>
            <a:ext cx="914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9">
            <a:extLst>
              <a:ext uri="{FF2B5EF4-FFF2-40B4-BE49-F238E27FC236}">
                <a16:creationId xmlns:a16="http://schemas.microsoft.com/office/drawing/2014/main" id="{515836FC-8902-F010-A9A8-D70E3F7C93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5562600"/>
            <a:ext cx="3492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0">
            <a:extLst>
              <a:ext uri="{FF2B5EF4-FFF2-40B4-BE49-F238E27FC236}">
                <a16:creationId xmlns:a16="http://schemas.microsoft.com/office/drawing/2014/main" id="{5568E995-46E8-7061-29FE-CCC72B757B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5410200"/>
            <a:ext cx="55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1">
            <a:extLst>
              <a:ext uri="{FF2B5EF4-FFF2-40B4-BE49-F238E27FC236}">
                <a16:creationId xmlns:a16="http://schemas.microsoft.com/office/drawing/2014/main" id="{3F973CEF-03A4-A6BA-5B26-5CA433A7B2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A0BAED-D666-4D30-80EF-6552BEB3A818}" type="slidenum">
              <a:rPr lang="en-US" altLang="en-US" sz="1200">
                <a:solidFill>
                  <a:srgbClr val="898989"/>
                </a:solidFill>
              </a:rPr>
              <a:pPr>
                <a:spcBef>
                  <a:spcPct val="0"/>
                </a:spcBef>
                <a:buFontTx/>
                <a:buNone/>
              </a:pPr>
              <a:t>121</a:t>
            </a:fld>
            <a:endParaRPr lang="en-US" altLang="en-US" sz="1200">
              <a:solidFill>
                <a:srgbClr val="898989"/>
              </a:solidFill>
            </a:endParaRPr>
          </a:p>
        </p:txBody>
      </p:sp>
      <p:pic>
        <p:nvPicPr>
          <p:cNvPr id="247811" name="Picture 3">
            <a:extLst>
              <a:ext uri="{FF2B5EF4-FFF2-40B4-BE49-F238E27FC236}">
                <a16:creationId xmlns:a16="http://schemas.microsoft.com/office/drawing/2014/main" id="{4EEF2F4D-4F7E-21D3-03C5-1B1E28484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143000"/>
            <a:ext cx="43481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a:extLst>
              <a:ext uri="{FF2B5EF4-FFF2-40B4-BE49-F238E27FC236}">
                <a16:creationId xmlns:a16="http://schemas.microsoft.com/office/drawing/2014/main" id="{96A8EA01-4161-BAFE-C220-344ED7D8A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2209800"/>
            <a:ext cx="28813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6">
            <a:extLst>
              <a:ext uri="{FF2B5EF4-FFF2-40B4-BE49-F238E27FC236}">
                <a16:creationId xmlns:a16="http://schemas.microsoft.com/office/drawing/2014/main" id="{7B5EA1F7-91E1-7A4B-6A0A-172F5EFF8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505200"/>
            <a:ext cx="8758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1">
            <a:extLst>
              <a:ext uri="{FF2B5EF4-FFF2-40B4-BE49-F238E27FC236}">
                <a16:creationId xmlns:a16="http://schemas.microsoft.com/office/drawing/2014/main" id="{9AE4EC51-7312-0637-34F9-FF7BE16EA3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54BC25-10EB-412E-A9BB-414C84BBB2E4}" type="slidenum">
              <a:rPr lang="en-US" altLang="en-US" sz="1200">
                <a:solidFill>
                  <a:srgbClr val="898989"/>
                </a:solidFill>
              </a:rPr>
              <a:pPr>
                <a:spcBef>
                  <a:spcPct val="0"/>
                </a:spcBef>
                <a:buFontTx/>
                <a:buNone/>
              </a:pPr>
              <a:t>122</a:t>
            </a:fld>
            <a:endParaRPr lang="en-US" altLang="en-US" sz="1200">
              <a:solidFill>
                <a:srgbClr val="898989"/>
              </a:solidFill>
            </a:endParaRPr>
          </a:p>
        </p:txBody>
      </p:sp>
      <p:pic>
        <p:nvPicPr>
          <p:cNvPr id="248835" name="Picture 2">
            <a:extLst>
              <a:ext uri="{FF2B5EF4-FFF2-40B4-BE49-F238E27FC236}">
                <a16:creationId xmlns:a16="http://schemas.microsoft.com/office/drawing/2014/main" id="{389ADB1F-7FBA-39D1-DEE2-5EDFF5CC9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33400"/>
            <a:ext cx="60198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1">
            <a:extLst>
              <a:ext uri="{FF2B5EF4-FFF2-40B4-BE49-F238E27FC236}">
                <a16:creationId xmlns:a16="http://schemas.microsoft.com/office/drawing/2014/main" id="{D14A39B3-08E2-E67E-2042-7E7438FBE9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98985E-8E30-4D34-BDF3-3A2A78A062B9}" type="slidenum">
              <a:rPr lang="en-US" altLang="en-US" sz="1200">
                <a:solidFill>
                  <a:srgbClr val="898989"/>
                </a:solidFill>
              </a:rPr>
              <a:pPr>
                <a:spcBef>
                  <a:spcPct val="0"/>
                </a:spcBef>
                <a:buFontTx/>
                <a:buNone/>
              </a:pPr>
              <a:t>123</a:t>
            </a:fld>
            <a:endParaRPr lang="en-US" altLang="en-US" sz="1200">
              <a:solidFill>
                <a:srgbClr val="898989"/>
              </a:solidFill>
            </a:endParaRPr>
          </a:p>
        </p:txBody>
      </p:sp>
      <p:pic>
        <p:nvPicPr>
          <p:cNvPr id="249859" name="Picture 2">
            <a:extLst>
              <a:ext uri="{FF2B5EF4-FFF2-40B4-BE49-F238E27FC236}">
                <a16:creationId xmlns:a16="http://schemas.microsoft.com/office/drawing/2014/main" id="{76A87269-228D-D1BE-BF09-4843C4505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304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0" name="Picture 3">
            <a:extLst>
              <a:ext uri="{FF2B5EF4-FFF2-40B4-BE49-F238E27FC236}">
                <a16:creationId xmlns:a16="http://schemas.microsoft.com/office/drawing/2014/main" id="{3A60FFEF-CF03-B2E4-8999-0A229CD47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2552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4">
            <a:extLst>
              <a:ext uri="{FF2B5EF4-FFF2-40B4-BE49-F238E27FC236}">
                <a16:creationId xmlns:a16="http://schemas.microsoft.com/office/drawing/2014/main" id="{0538F8AA-A54A-1D1D-6495-D41AEF8A6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057400"/>
            <a:ext cx="23971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5">
            <a:extLst>
              <a:ext uri="{FF2B5EF4-FFF2-40B4-BE49-F238E27FC236}">
                <a16:creationId xmlns:a16="http://schemas.microsoft.com/office/drawing/2014/main" id="{5680EE91-3882-3243-326E-4D3E8B16F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2895600"/>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3" name="Picture 6">
            <a:extLst>
              <a:ext uri="{FF2B5EF4-FFF2-40B4-BE49-F238E27FC236}">
                <a16:creationId xmlns:a16="http://schemas.microsoft.com/office/drawing/2014/main" id="{8B1D7F14-7BA2-999D-B121-6DEA2AAA62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2819400"/>
            <a:ext cx="2803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4" name="Picture 7">
            <a:extLst>
              <a:ext uri="{FF2B5EF4-FFF2-40B4-BE49-F238E27FC236}">
                <a16:creationId xmlns:a16="http://schemas.microsoft.com/office/drawing/2014/main" id="{AB8D8D4A-7A22-6303-5777-8996C6ACB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581400"/>
            <a:ext cx="2133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5" name="Picture 8">
            <a:extLst>
              <a:ext uri="{FF2B5EF4-FFF2-40B4-BE49-F238E27FC236}">
                <a16:creationId xmlns:a16="http://schemas.microsoft.com/office/drawing/2014/main" id="{8C8BE4A6-5C64-B6E3-D5A6-BE56F5B55B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4648200"/>
            <a:ext cx="7620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6" name="Picture 9">
            <a:extLst>
              <a:ext uri="{FF2B5EF4-FFF2-40B4-BE49-F238E27FC236}">
                <a16:creationId xmlns:a16="http://schemas.microsoft.com/office/drawing/2014/main" id="{90F5151B-ED13-BB92-70CE-3D962CEB7F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64820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7" name="Picture 10">
            <a:extLst>
              <a:ext uri="{FF2B5EF4-FFF2-40B4-BE49-F238E27FC236}">
                <a16:creationId xmlns:a16="http://schemas.microsoft.com/office/drawing/2014/main" id="{60949D90-FC59-426B-B268-2B065794F4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1" y="46482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8" name="Picture 11">
            <a:extLst>
              <a:ext uri="{FF2B5EF4-FFF2-40B4-BE49-F238E27FC236}">
                <a16:creationId xmlns:a16="http://schemas.microsoft.com/office/drawing/2014/main" id="{0E45A2DA-E09F-B99E-0FD7-F7FE96D95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4648200"/>
            <a:ext cx="228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9" name="Picture 12">
            <a:extLst>
              <a:ext uri="{FF2B5EF4-FFF2-40B4-BE49-F238E27FC236}">
                <a16:creationId xmlns:a16="http://schemas.microsoft.com/office/drawing/2014/main" id="{75F11286-CC84-DAB3-1CC7-72056D0BC0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1" y="46482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70" name="Picture 13">
            <a:extLst>
              <a:ext uri="{FF2B5EF4-FFF2-40B4-BE49-F238E27FC236}">
                <a16:creationId xmlns:a16="http://schemas.microsoft.com/office/drawing/2014/main" id="{270BD8C7-1BE7-16BE-EE23-3C1CA6D49B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648200"/>
            <a:ext cx="3762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1">
            <a:extLst>
              <a:ext uri="{FF2B5EF4-FFF2-40B4-BE49-F238E27FC236}">
                <a16:creationId xmlns:a16="http://schemas.microsoft.com/office/drawing/2014/main" id="{A8ABFB06-1066-7E5B-D601-1E79CD223C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8E6002-5D93-45AB-A981-A64CDFF19ABD}" type="slidenum">
              <a:rPr lang="en-US" altLang="en-US" sz="1200">
                <a:solidFill>
                  <a:srgbClr val="898989"/>
                </a:solidFill>
              </a:rPr>
              <a:pPr>
                <a:spcBef>
                  <a:spcPct val="0"/>
                </a:spcBef>
                <a:buFontTx/>
                <a:buNone/>
              </a:pPr>
              <a:t>124</a:t>
            </a:fld>
            <a:endParaRPr lang="en-US" altLang="en-US" sz="1200">
              <a:solidFill>
                <a:srgbClr val="898989"/>
              </a:solidFill>
            </a:endParaRPr>
          </a:p>
        </p:txBody>
      </p:sp>
      <p:pic>
        <p:nvPicPr>
          <p:cNvPr id="250883" name="Picture 2">
            <a:extLst>
              <a:ext uri="{FF2B5EF4-FFF2-40B4-BE49-F238E27FC236}">
                <a16:creationId xmlns:a16="http://schemas.microsoft.com/office/drawing/2014/main" id="{49F90B62-3C88-0C2D-3E69-357A8F367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838201"/>
            <a:ext cx="60960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1">
            <a:extLst>
              <a:ext uri="{FF2B5EF4-FFF2-40B4-BE49-F238E27FC236}">
                <a16:creationId xmlns:a16="http://schemas.microsoft.com/office/drawing/2014/main" id="{80303E1D-36AA-A8A5-F367-FD8592234E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D8AA55-8261-428C-AF18-8450A57F7D03}" type="slidenum">
              <a:rPr lang="en-US" altLang="en-US" sz="1200">
                <a:solidFill>
                  <a:srgbClr val="898989"/>
                </a:solidFill>
              </a:rPr>
              <a:pPr>
                <a:spcBef>
                  <a:spcPct val="0"/>
                </a:spcBef>
                <a:buFontTx/>
                <a:buNone/>
              </a:pPr>
              <a:t>125</a:t>
            </a:fld>
            <a:endParaRPr lang="en-US" altLang="en-US" sz="1200">
              <a:solidFill>
                <a:srgbClr val="898989"/>
              </a:solidFill>
            </a:endParaRPr>
          </a:p>
        </p:txBody>
      </p:sp>
      <p:pic>
        <p:nvPicPr>
          <p:cNvPr id="251907" name="Picture 3">
            <a:extLst>
              <a:ext uri="{FF2B5EF4-FFF2-40B4-BE49-F238E27FC236}">
                <a16:creationId xmlns:a16="http://schemas.microsoft.com/office/drawing/2014/main" id="{161AB7D6-4187-7EA1-CECC-5B9846675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619250"/>
            <a:ext cx="84391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D50-F33C-FEC4-6635-7D4EF5C80065}"/>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50A3BC16-158B-39A2-DE5E-094F5F30E139}"/>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16189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7EC489BA-144E-75D3-A8FE-C7C143C9DADE}"/>
              </a:ext>
            </a:extLst>
          </p:cNvPr>
          <p:cNvSpPr>
            <a:spLocks noGrp="1"/>
          </p:cNvSpPr>
          <p:nvPr>
            <p:ph type="title"/>
          </p:nvPr>
        </p:nvSpPr>
        <p:spPr/>
        <p:txBody>
          <a:bodyPr/>
          <a:lstStyle/>
          <a:p>
            <a:r>
              <a:rPr lang="en-US" altLang="en-US"/>
              <a:t>Problem </a:t>
            </a:r>
          </a:p>
        </p:txBody>
      </p:sp>
      <p:sp>
        <p:nvSpPr>
          <p:cNvPr id="173059" name="Slide Number Placeholder 3">
            <a:extLst>
              <a:ext uri="{FF2B5EF4-FFF2-40B4-BE49-F238E27FC236}">
                <a16:creationId xmlns:a16="http://schemas.microsoft.com/office/drawing/2014/main" id="{28E1FA45-7DC2-1900-EB0E-264D1B52B88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AA8A4A5-EA67-44DA-91FD-01B312BAAF03}" type="slidenum">
              <a:rPr lang="en-US" altLang="en-US" sz="1200">
                <a:solidFill>
                  <a:srgbClr val="898989"/>
                </a:solidFill>
              </a:rPr>
              <a:pPr>
                <a:spcBef>
                  <a:spcPct val="0"/>
                </a:spcBef>
                <a:buFontTx/>
                <a:buNone/>
              </a:pPr>
              <a:t>13</a:t>
            </a:fld>
            <a:endParaRPr lang="en-US" altLang="en-US" sz="1200">
              <a:solidFill>
                <a:srgbClr val="898989"/>
              </a:solidFill>
            </a:endParaRPr>
          </a:p>
        </p:txBody>
      </p:sp>
      <p:pic>
        <p:nvPicPr>
          <p:cNvPr id="173060" name="Picture 2">
            <a:extLst>
              <a:ext uri="{FF2B5EF4-FFF2-40B4-BE49-F238E27FC236}">
                <a16:creationId xmlns:a16="http://schemas.microsoft.com/office/drawing/2014/main" id="{919689DA-1D26-67E7-AAD7-8D9C58BC0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862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3">
            <a:extLst>
              <a:ext uri="{FF2B5EF4-FFF2-40B4-BE49-F238E27FC236}">
                <a16:creationId xmlns:a16="http://schemas.microsoft.com/office/drawing/2014/main" id="{59196846-6E45-458A-9DFC-71D1E199C1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7ACC57-463A-4FDB-9A13-18C534C8AB3D}" type="slidenum">
              <a:rPr lang="en-US" altLang="en-US" sz="1200">
                <a:solidFill>
                  <a:srgbClr val="898989"/>
                </a:solidFill>
              </a:rPr>
              <a:pPr>
                <a:spcBef>
                  <a:spcPct val="0"/>
                </a:spcBef>
                <a:buFontTx/>
                <a:buNone/>
              </a:pPr>
              <a:t>14</a:t>
            </a:fld>
            <a:endParaRPr lang="en-US" altLang="en-US" sz="1200">
              <a:solidFill>
                <a:srgbClr val="898989"/>
              </a:solidFill>
            </a:endParaRPr>
          </a:p>
        </p:txBody>
      </p:sp>
      <p:pic>
        <p:nvPicPr>
          <p:cNvPr id="174083" name="Picture 3">
            <a:extLst>
              <a:ext uri="{FF2B5EF4-FFF2-40B4-BE49-F238E27FC236}">
                <a16:creationId xmlns:a16="http://schemas.microsoft.com/office/drawing/2014/main" id="{85BDCA43-9F0B-6CCC-1971-F593F6DE0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105401"/>
            <a:ext cx="563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4">
            <a:extLst>
              <a:ext uri="{FF2B5EF4-FFF2-40B4-BE49-F238E27FC236}">
                <a16:creationId xmlns:a16="http://schemas.microsoft.com/office/drawing/2014/main" id="{DC9E9E01-C8B1-7695-1FE2-87527C49A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800601"/>
            <a:ext cx="5715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5">
            <a:extLst>
              <a:ext uri="{FF2B5EF4-FFF2-40B4-BE49-F238E27FC236}">
                <a16:creationId xmlns:a16="http://schemas.microsoft.com/office/drawing/2014/main" id="{E9D4DD49-2ECB-3F72-25E5-4D24CEC16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410200"/>
            <a:ext cx="57150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6">
            <a:extLst>
              <a:ext uri="{FF2B5EF4-FFF2-40B4-BE49-F238E27FC236}">
                <a16:creationId xmlns:a16="http://schemas.microsoft.com/office/drawing/2014/main" id="{70ABBEB4-951B-4057-8A70-CAE1B93B6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791200"/>
            <a:ext cx="414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2">
            <a:extLst>
              <a:ext uri="{FF2B5EF4-FFF2-40B4-BE49-F238E27FC236}">
                <a16:creationId xmlns:a16="http://schemas.microsoft.com/office/drawing/2014/main" id="{45DB67FF-809D-72D3-D1D4-B7CD05C75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126" y="319088"/>
            <a:ext cx="84486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1">
            <a:extLst>
              <a:ext uri="{FF2B5EF4-FFF2-40B4-BE49-F238E27FC236}">
                <a16:creationId xmlns:a16="http://schemas.microsoft.com/office/drawing/2014/main" id="{62C81D17-7ED5-3F08-7E8E-AE8330695F8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1FB845-0824-44C0-AD10-BA4BBFDD95EF}" type="slidenum">
              <a:rPr lang="en-US" altLang="en-US" sz="1200">
                <a:solidFill>
                  <a:srgbClr val="898989"/>
                </a:solidFill>
              </a:rPr>
              <a:pPr>
                <a:spcBef>
                  <a:spcPct val="0"/>
                </a:spcBef>
                <a:buFontTx/>
                <a:buNone/>
              </a:pPr>
              <a:t>15</a:t>
            </a:fld>
            <a:endParaRPr lang="en-US" altLang="en-US" sz="1200">
              <a:solidFill>
                <a:srgbClr val="898989"/>
              </a:solidFill>
            </a:endParaRPr>
          </a:p>
        </p:txBody>
      </p:sp>
      <p:pic>
        <p:nvPicPr>
          <p:cNvPr id="175107" name="Picture 3">
            <a:extLst>
              <a:ext uri="{FF2B5EF4-FFF2-40B4-BE49-F238E27FC236}">
                <a16:creationId xmlns:a16="http://schemas.microsoft.com/office/drawing/2014/main" id="{3E7165AD-DCF0-57E7-EC22-4CEFFE4E8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136526"/>
            <a:ext cx="7975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5">
            <a:extLst>
              <a:ext uri="{FF2B5EF4-FFF2-40B4-BE49-F238E27FC236}">
                <a16:creationId xmlns:a16="http://schemas.microsoft.com/office/drawing/2014/main" id="{72BEAA08-1707-3327-3A71-275242030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914400"/>
            <a:ext cx="6251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7">
            <a:extLst>
              <a:ext uri="{FF2B5EF4-FFF2-40B4-BE49-F238E27FC236}">
                <a16:creationId xmlns:a16="http://schemas.microsoft.com/office/drawing/2014/main" id="{F2980BA1-9866-8263-343D-B4A5BEE7C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85889"/>
            <a:ext cx="518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1">
            <a:extLst>
              <a:ext uri="{FF2B5EF4-FFF2-40B4-BE49-F238E27FC236}">
                <a16:creationId xmlns:a16="http://schemas.microsoft.com/office/drawing/2014/main" id="{79D577F0-5CEA-8689-2C96-4AD9319E0E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19BA42-55BE-4CBE-8F88-D6291D767F1B}" type="slidenum">
              <a:rPr lang="en-US" altLang="en-US" sz="1200">
                <a:solidFill>
                  <a:srgbClr val="898989"/>
                </a:solidFill>
              </a:rPr>
              <a:pPr>
                <a:spcBef>
                  <a:spcPct val="0"/>
                </a:spcBef>
                <a:buFontTx/>
                <a:buNone/>
              </a:pPr>
              <a:t>16</a:t>
            </a:fld>
            <a:endParaRPr lang="en-US" altLang="en-US" sz="1200">
              <a:solidFill>
                <a:srgbClr val="898989"/>
              </a:solidFill>
            </a:endParaRPr>
          </a:p>
        </p:txBody>
      </p:sp>
      <p:pic>
        <p:nvPicPr>
          <p:cNvPr id="176131" name="Picture 5">
            <a:extLst>
              <a:ext uri="{FF2B5EF4-FFF2-40B4-BE49-F238E27FC236}">
                <a16:creationId xmlns:a16="http://schemas.microsoft.com/office/drawing/2014/main" id="{153B0CDF-0471-4C31-FBE4-491F3C59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857250"/>
            <a:ext cx="3348037"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7">
            <a:extLst>
              <a:ext uri="{FF2B5EF4-FFF2-40B4-BE49-F238E27FC236}">
                <a16:creationId xmlns:a16="http://schemas.microsoft.com/office/drawing/2014/main" id="{4F1478A7-656F-6152-BE81-868C57B7D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906588"/>
            <a:ext cx="51577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1">
            <a:extLst>
              <a:ext uri="{FF2B5EF4-FFF2-40B4-BE49-F238E27FC236}">
                <a16:creationId xmlns:a16="http://schemas.microsoft.com/office/drawing/2014/main" id="{A15ACC85-25BB-A7BA-7816-6E1B05E914D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7BFD33-E576-4734-B778-8CDB427A0845}" type="slidenum">
              <a:rPr lang="en-US" altLang="en-US" sz="1200">
                <a:solidFill>
                  <a:srgbClr val="898989"/>
                </a:solidFill>
              </a:rPr>
              <a:pPr>
                <a:spcBef>
                  <a:spcPct val="0"/>
                </a:spcBef>
                <a:buFontTx/>
                <a:buNone/>
              </a:pPr>
              <a:t>17</a:t>
            </a:fld>
            <a:endParaRPr lang="en-US" altLang="en-US" sz="1200">
              <a:solidFill>
                <a:srgbClr val="898989"/>
              </a:solidFill>
            </a:endParaRPr>
          </a:p>
        </p:txBody>
      </p:sp>
      <p:pic>
        <p:nvPicPr>
          <p:cNvPr id="177155" name="Picture 3">
            <a:extLst>
              <a:ext uri="{FF2B5EF4-FFF2-40B4-BE49-F238E27FC236}">
                <a16:creationId xmlns:a16="http://schemas.microsoft.com/office/drawing/2014/main" id="{502BDF8F-168E-6BE7-EDF2-B06B39440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857250"/>
            <a:ext cx="34925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5">
            <a:extLst>
              <a:ext uri="{FF2B5EF4-FFF2-40B4-BE49-F238E27FC236}">
                <a16:creationId xmlns:a16="http://schemas.microsoft.com/office/drawing/2014/main" id="{CD97349C-777B-23DB-621D-FE456D597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2171701"/>
            <a:ext cx="50419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182E11-E851-51E5-22A2-07B3F46B37A0}"/>
              </a:ext>
            </a:extLst>
          </p:cNvPr>
          <p:cNvSpPr>
            <a:spLocks noGrp="1"/>
          </p:cNvSpPr>
          <p:nvPr>
            <p:ph type="sldNum" sz="quarter" idx="12"/>
          </p:nvPr>
        </p:nvSpPr>
        <p:spPr/>
        <p:txBody>
          <a:bodyPr/>
          <a:lstStyle/>
          <a:p>
            <a:pPr>
              <a:defRPr/>
            </a:pPr>
            <a:fld id="{C3734F09-793E-4A16-AED9-BB093119DCA3}" type="slidenum">
              <a:rPr lang="en-US" altLang="en-US" smtClean="0"/>
              <a:pPr>
                <a:defRPr/>
              </a:pPr>
              <a:t>18</a:t>
            </a:fld>
            <a:endParaRPr lang="en-US" altLang="en-US"/>
          </a:p>
        </p:txBody>
      </p:sp>
      <p:pic>
        <p:nvPicPr>
          <p:cNvPr id="4" name="Picture 3">
            <a:extLst>
              <a:ext uri="{FF2B5EF4-FFF2-40B4-BE49-F238E27FC236}">
                <a16:creationId xmlns:a16="http://schemas.microsoft.com/office/drawing/2014/main" id="{4D06B2A1-8D58-422F-0513-255FEBAE0B28}"/>
              </a:ext>
            </a:extLst>
          </p:cNvPr>
          <p:cNvPicPr>
            <a:picLocks noChangeAspect="1"/>
          </p:cNvPicPr>
          <p:nvPr/>
        </p:nvPicPr>
        <p:blipFill>
          <a:blip r:embed="rId2"/>
          <a:stretch>
            <a:fillRect/>
          </a:stretch>
        </p:blipFill>
        <p:spPr>
          <a:xfrm>
            <a:off x="2743200" y="1295401"/>
            <a:ext cx="6400800" cy="4862623"/>
          </a:xfrm>
          <a:prstGeom prst="rect">
            <a:avLst/>
          </a:prstGeom>
        </p:spPr>
      </p:pic>
      <p:sp>
        <p:nvSpPr>
          <p:cNvPr id="6" name="TextBox 5">
            <a:extLst>
              <a:ext uri="{FF2B5EF4-FFF2-40B4-BE49-F238E27FC236}">
                <a16:creationId xmlns:a16="http://schemas.microsoft.com/office/drawing/2014/main" id="{696A9A25-04E3-C6E7-0BC5-5F07CC1E6178}"/>
              </a:ext>
            </a:extLst>
          </p:cNvPr>
          <p:cNvSpPr txBox="1"/>
          <p:nvPr/>
        </p:nvSpPr>
        <p:spPr>
          <a:xfrm>
            <a:off x="1752600" y="242130"/>
            <a:ext cx="8458200" cy="954107"/>
          </a:xfrm>
          <a:prstGeom prst="rect">
            <a:avLst/>
          </a:prstGeom>
          <a:noFill/>
        </p:spPr>
        <p:txBody>
          <a:bodyPr wrap="square">
            <a:spAutoFit/>
          </a:bodyPr>
          <a:lstStyle/>
          <a:p>
            <a:r>
              <a:rPr lang="en-US" sz="2800" b="1">
                <a:solidFill>
                  <a:srgbClr val="0070C0"/>
                </a:solidFill>
                <a:latin typeface="Arial" panose="020B0604020202020204" pitchFamily="34" charset="0"/>
              </a:rPr>
              <a:t>Variation of equilibrium curve with pressure</a:t>
            </a:r>
            <a:r>
              <a:rPr lang="en-US" sz="2800">
                <a:solidFill>
                  <a:srgbClr val="0070C0"/>
                </a:solidFill>
                <a:latin typeface="Arial" panose="020B0604020202020204" pitchFamily="34" charset="0"/>
              </a:rPr>
              <a:t> </a:t>
            </a:r>
            <a:br>
              <a:rPr lang="en-US" sz="2800">
                <a:solidFill>
                  <a:srgbClr val="0070C0"/>
                </a:solidFill>
                <a:latin typeface="Arial" panose="020B0604020202020204" pitchFamily="34" charset="0"/>
              </a:rPr>
            </a:br>
            <a:endParaRPr lang="en-US" sz="2800">
              <a:solidFill>
                <a:srgbClr val="0070C0"/>
              </a:solidFill>
              <a:latin typeface="Arial" panose="020B0604020202020204" pitchFamily="34" charset="0"/>
            </a:endParaRPr>
          </a:p>
        </p:txBody>
      </p:sp>
    </p:spTree>
    <p:extLst>
      <p:ext uri="{BB962C8B-B14F-4D97-AF65-F5344CB8AC3E}">
        <p14:creationId xmlns:p14="http://schemas.microsoft.com/office/powerpoint/2010/main" val="129586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1">
            <a:extLst>
              <a:ext uri="{FF2B5EF4-FFF2-40B4-BE49-F238E27FC236}">
                <a16:creationId xmlns:a16="http://schemas.microsoft.com/office/drawing/2014/main" id="{841AF054-C620-0D14-D6E8-D61A35AE58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EA2287-1A61-401B-8893-53CB6F72CFE3}" type="slidenum">
              <a:rPr lang="en-US" altLang="en-US" sz="1200">
                <a:solidFill>
                  <a:srgbClr val="898989"/>
                </a:solidFill>
              </a:rPr>
              <a:pPr>
                <a:spcBef>
                  <a:spcPct val="0"/>
                </a:spcBef>
                <a:buFontTx/>
                <a:buNone/>
              </a:pPr>
              <a:t>19</a:t>
            </a:fld>
            <a:endParaRPr lang="en-US" altLang="en-US" sz="1200">
              <a:solidFill>
                <a:srgbClr val="898989"/>
              </a:solidFill>
            </a:endParaRPr>
          </a:p>
        </p:txBody>
      </p:sp>
      <p:pic>
        <p:nvPicPr>
          <p:cNvPr id="178179" name="Picture 5">
            <a:extLst>
              <a:ext uri="{FF2B5EF4-FFF2-40B4-BE49-F238E27FC236}">
                <a16:creationId xmlns:a16="http://schemas.microsoft.com/office/drawing/2014/main" id="{F108D112-48E6-5239-BC2D-2E7BCFADC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2">
            <a:extLst>
              <a:ext uri="{FF2B5EF4-FFF2-40B4-BE49-F238E27FC236}">
                <a16:creationId xmlns:a16="http://schemas.microsoft.com/office/drawing/2014/main" id="{38F566AD-269A-21BF-E7C0-30C4CD2CD7FA}"/>
              </a:ext>
            </a:extLst>
          </p:cNvPr>
          <p:cNvSpPr>
            <a:spLocks noGrp="1"/>
          </p:cNvSpPr>
          <p:nvPr>
            <p:ph type="ctrTitle"/>
          </p:nvPr>
        </p:nvSpPr>
        <p:spPr>
          <a:xfrm>
            <a:off x="1981200" y="423864"/>
            <a:ext cx="7772400" cy="1470025"/>
          </a:xfrm>
          <a:solidFill>
            <a:schemeClr val="bg1"/>
          </a:solidFill>
        </p:spPr>
        <p:txBody>
          <a:bodyPr/>
          <a:lstStyle/>
          <a:p>
            <a:r>
              <a:rPr lang="en-US" altLang="en-US" b="1" dirty="0">
                <a:solidFill>
                  <a:srgbClr val="23A31D"/>
                </a:solidFill>
              </a:rPr>
              <a:t>Distillation</a:t>
            </a:r>
          </a:p>
        </p:txBody>
      </p:sp>
      <p:sp>
        <p:nvSpPr>
          <p:cNvPr id="4" name="Subtitle 3">
            <a:extLst>
              <a:ext uri="{FF2B5EF4-FFF2-40B4-BE49-F238E27FC236}">
                <a16:creationId xmlns:a16="http://schemas.microsoft.com/office/drawing/2014/main" id="{7933D086-24C2-16A2-3643-A31A6A720ACF}"/>
              </a:ext>
            </a:extLst>
          </p:cNvPr>
          <p:cNvSpPr>
            <a:spLocks noGrp="1"/>
          </p:cNvSpPr>
          <p:nvPr>
            <p:ph type="subTitle" idx="1"/>
          </p:nvPr>
        </p:nvSpPr>
        <p:spPr>
          <a:xfrm>
            <a:off x="2667000" y="1481138"/>
            <a:ext cx="6400800" cy="500062"/>
          </a:xfrm>
        </p:spPr>
        <p:txBody>
          <a:bodyPr/>
          <a:lstStyle/>
          <a:p>
            <a:pPr>
              <a:buFont typeface="Arial" charset="0"/>
              <a:buNone/>
              <a:defRPr/>
            </a:pPr>
            <a:r>
              <a:rPr lang="en-US" dirty="0">
                <a:solidFill>
                  <a:srgbClr val="002060"/>
                </a:solidFill>
              </a:rPr>
              <a:t>Binary mixture</a:t>
            </a:r>
          </a:p>
        </p:txBody>
      </p:sp>
      <p:sp>
        <p:nvSpPr>
          <p:cNvPr id="161796" name="Slide Number Placeholder 1">
            <a:extLst>
              <a:ext uri="{FF2B5EF4-FFF2-40B4-BE49-F238E27FC236}">
                <a16:creationId xmlns:a16="http://schemas.microsoft.com/office/drawing/2014/main" id="{BB57F433-2765-E823-659C-72D12BECA0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6DD2FA-5290-4B4D-BFC2-4F70A1E4559F}" type="slidenum">
              <a:rPr lang="en-US" altLang="en-US" sz="1200">
                <a:solidFill>
                  <a:srgbClr val="898989"/>
                </a:solidFill>
              </a:rPr>
              <a:pPr>
                <a:spcBef>
                  <a:spcPct val="0"/>
                </a:spcBef>
                <a:buFontTx/>
                <a:buNone/>
              </a:pPr>
              <a:t>2</a:t>
            </a:fld>
            <a:endParaRPr lang="en-US" altLang="en-US" sz="1200">
              <a:solidFill>
                <a:srgbClr val="898989"/>
              </a:solidFill>
            </a:endParaRPr>
          </a:p>
        </p:txBody>
      </p:sp>
      <p:pic>
        <p:nvPicPr>
          <p:cNvPr id="161797" name="Picture 2">
            <a:extLst>
              <a:ext uri="{FF2B5EF4-FFF2-40B4-BE49-F238E27FC236}">
                <a16:creationId xmlns:a16="http://schemas.microsoft.com/office/drawing/2014/main" id="{1B88F5B2-C668-6EC3-34E7-451D764A4C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401888"/>
            <a:ext cx="7054850" cy="3867150"/>
          </a:xfrm>
          <a:prstGeom prst="rect">
            <a:avLst/>
          </a:prstGeom>
          <a:noFill/>
          <a:ln w="9525">
            <a:solidFill>
              <a:srgbClr val="1F0B0B"/>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6">
            <a:extLst>
              <a:ext uri="{FF2B5EF4-FFF2-40B4-BE49-F238E27FC236}">
                <a16:creationId xmlns:a16="http://schemas.microsoft.com/office/drawing/2014/main" id="{47F11A8A-7F06-6B12-8D24-C803E761CA2F}"/>
              </a:ext>
            </a:extLst>
          </p:cNvPr>
          <p:cNvSpPr>
            <a:spLocks noGrp="1"/>
          </p:cNvSpPr>
          <p:nvPr>
            <p:ph type="title"/>
          </p:nvPr>
        </p:nvSpPr>
        <p:spPr>
          <a:xfrm>
            <a:off x="1646238" y="2211389"/>
            <a:ext cx="2133600" cy="960437"/>
          </a:xfrm>
        </p:spPr>
        <p:txBody>
          <a:bodyPr>
            <a:normAutofit fontScale="90000"/>
          </a:bodyPr>
          <a:lstStyle/>
          <a:p>
            <a:r>
              <a:rPr lang="en-US" altLang="en-US" sz="3000" b="1">
                <a:solidFill>
                  <a:schemeClr val="bg1"/>
                </a:solidFill>
              </a:rPr>
              <a:t>Minimum boiling Azeotrope</a:t>
            </a:r>
          </a:p>
        </p:txBody>
      </p:sp>
      <p:sp>
        <p:nvSpPr>
          <p:cNvPr id="179203" name="Slide Number Placeholder 1">
            <a:extLst>
              <a:ext uri="{FF2B5EF4-FFF2-40B4-BE49-F238E27FC236}">
                <a16:creationId xmlns:a16="http://schemas.microsoft.com/office/drawing/2014/main" id="{93B057DB-96C8-3437-620F-50EB5D9A0D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ECFA95-C718-41E8-8BDA-324822857C07}" type="slidenum">
              <a:rPr lang="en-US" altLang="en-US" sz="1200">
                <a:solidFill>
                  <a:srgbClr val="898989"/>
                </a:solidFill>
              </a:rPr>
              <a:pPr>
                <a:spcBef>
                  <a:spcPct val="0"/>
                </a:spcBef>
                <a:buFontTx/>
                <a:buNone/>
              </a:pPr>
              <a:t>20</a:t>
            </a:fld>
            <a:endParaRPr lang="en-US" altLang="en-US" sz="1200">
              <a:solidFill>
                <a:srgbClr val="898989"/>
              </a:solidFill>
            </a:endParaRPr>
          </a:p>
        </p:txBody>
      </p:sp>
      <p:pic>
        <p:nvPicPr>
          <p:cNvPr id="179204" name="Picture 3">
            <a:extLst>
              <a:ext uri="{FF2B5EF4-FFF2-40B4-BE49-F238E27FC236}">
                <a16:creationId xmlns:a16="http://schemas.microsoft.com/office/drawing/2014/main" id="{3B7863F5-E6D9-14B2-F9DF-916F4E523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1" y="0"/>
            <a:ext cx="9066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1">
            <a:extLst>
              <a:ext uri="{FF2B5EF4-FFF2-40B4-BE49-F238E27FC236}">
                <a16:creationId xmlns:a16="http://schemas.microsoft.com/office/drawing/2014/main" id="{30C4C09B-2DEE-7867-F50F-AB11C22B83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B5AFFD8-79B6-496C-9BE0-7799E6C84917}" type="slidenum">
              <a:rPr lang="en-US" altLang="en-US" sz="1200">
                <a:solidFill>
                  <a:srgbClr val="898989"/>
                </a:solidFill>
              </a:rPr>
              <a:pPr>
                <a:spcBef>
                  <a:spcPct val="0"/>
                </a:spcBef>
                <a:buFontTx/>
                <a:buNone/>
              </a:pPr>
              <a:t>21</a:t>
            </a:fld>
            <a:endParaRPr lang="en-US" altLang="en-US" sz="1200">
              <a:solidFill>
                <a:srgbClr val="898989"/>
              </a:solidFill>
            </a:endParaRPr>
          </a:p>
        </p:txBody>
      </p:sp>
      <p:pic>
        <p:nvPicPr>
          <p:cNvPr id="180227" name="Picture 4">
            <a:extLst>
              <a:ext uri="{FF2B5EF4-FFF2-40B4-BE49-F238E27FC236}">
                <a16:creationId xmlns:a16="http://schemas.microsoft.com/office/drawing/2014/main" id="{81663651-7D49-3F3D-AE42-2475EEA82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946150"/>
            <a:ext cx="86836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2">
            <a:extLst>
              <a:ext uri="{FF2B5EF4-FFF2-40B4-BE49-F238E27FC236}">
                <a16:creationId xmlns:a16="http://schemas.microsoft.com/office/drawing/2014/main" id="{46B3F543-FC67-9306-7DAF-96D7F4531CFD}"/>
              </a:ext>
            </a:extLst>
          </p:cNvPr>
          <p:cNvSpPr>
            <a:spLocks noGrp="1"/>
          </p:cNvSpPr>
          <p:nvPr>
            <p:ph type="title"/>
          </p:nvPr>
        </p:nvSpPr>
        <p:spPr>
          <a:xfrm>
            <a:off x="1762126" y="860426"/>
            <a:ext cx="2206625" cy="2011363"/>
          </a:xfrm>
        </p:spPr>
        <p:txBody>
          <a:bodyPr vert="horz" lIns="68580" tIns="34290" rIns="68580" bIns="34290" rtlCol="0" anchor="ctr">
            <a:normAutofit/>
          </a:bodyPr>
          <a:lstStyle/>
          <a:p>
            <a:r>
              <a:rPr lang="en-US" altLang="en-US" sz="3000" b="1">
                <a:solidFill>
                  <a:schemeClr val="bg1"/>
                </a:solidFill>
              </a:rPr>
              <a:t>Maximum boiling Azeotrope</a:t>
            </a:r>
          </a:p>
        </p:txBody>
      </p:sp>
      <p:sp>
        <p:nvSpPr>
          <p:cNvPr id="2" name="Slide Number Placeholder 1">
            <a:extLst>
              <a:ext uri="{FF2B5EF4-FFF2-40B4-BE49-F238E27FC236}">
                <a16:creationId xmlns:a16="http://schemas.microsoft.com/office/drawing/2014/main" id="{B18CA9FA-B299-92C3-19A0-4533D20D6DE5}"/>
              </a:ext>
            </a:extLst>
          </p:cNvPr>
          <p:cNvSpPr>
            <a:spLocks noGrp="1"/>
          </p:cNvSpPr>
          <p:nvPr>
            <p:ph type="sldNum" sz="quarter" idx="12"/>
          </p:nvPr>
        </p:nvSpPr>
        <p:spPr>
          <a:xfrm>
            <a:off x="1503362" y="5557839"/>
            <a:ext cx="625476" cy="307975"/>
          </a:xfrm>
        </p:spPr>
        <p:txBody>
          <a:bodyPr vert="horz" lIns="68580" tIns="34290" rIns="68580" bIns="34290" rtlCol="0" anchor="ctr">
            <a:normAutofit/>
          </a:bodyPr>
          <a:lstStyle/>
          <a:p>
            <a:pPr defTabSz="342900">
              <a:spcAft>
                <a:spcPts val="450"/>
              </a:spcAft>
              <a:defRPr/>
            </a:pPr>
            <a:fld id="{F41E2F18-29CE-4089-9093-76C37ACFC8F8}" type="slidenum">
              <a:rPr lang="en-US">
                <a:solidFill>
                  <a:schemeClr val="accent1"/>
                </a:solidFill>
                <a:latin typeface="+mn-lt"/>
                <a:cs typeface="+mn-cs"/>
              </a:rPr>
              <a:pPr defTabSz="342900">
                <a:spcAft>
                  <a:spcPts val="450"/>
                </a:spcAft>
                <a:defRPr/>
              </a:pPr>
              <a:t>22</a:t>
            </a:fld>
            <a:endParaRPr lang="en-US">
              <a:solidFill>
                <a:schemeClr val="accent1"/>
              </a:solidFill>
              <a:latin typeface="+mn-lt"/>
              <a:cs typeface="+mn-cs"/>
            </a:endParaRPr>
          </a:p>
        </p:txBody>
      </p:sp>
      <p:pic>
        <p:nvPicPr>
          <p:cNvPr id="181252" name="Picture 5">
            <a:extLst>
              <a:ext uri="{FF2B5EF4-FFF2-40B4-BE49-F238E27FC236}">
                <a16:creationId xmlns:a16="http://schemas.microsoft.com/office/drawing/2014/main" id="{960C635F-98F7-59E1-9D9D-F9765AAC4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1">
            <a:extLst>
              <a:ext uri="{FF2B5EF4-FFF2-40B4-BE49-F238E27FC236}">
                <a16:creationId xmlns:a16="http://schemas.microsoft.com/office/drawing/2014/main" id="{289B30F6-6237-F900-393B-AA56024BBA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023154-4547-42C5-B6A8-9BED537A6DFD}" type="slidenum">
              <a:rPr lang="en-US" altLang="en-US" sz="1200">
                <a:solidFill>
                  <a:srgbClr val="898989"/>
                </a:solidFill>
              </a:rPr>
              <a:pPr>
                <a:spcBef>
                  <a:spcPct val="0"/>
                </a:spcBef>
                <a:buFontTx/>
                <a:buNone/>
              </a:pPr>
              <a:t>23</a:t>
            </a:fld>
            <a:endParaRPr lang="en-US" altLang="en-US" sz="1200">
              <a:solidFill>
                <a:srgbClr val="898989"/>
              </a:solidFill>
            </a:endParaRPr>
          </a:p>
        </p:txBody>
      </p:sp>
      <p:pic>
        <p:nvPicPr>
          <p:cNvPr id="182275" name="Picture 2">
            <a:extLst>
              <a:ext uri="{FF2B5EF4-FFF2-40B4-BE49-F238E27FC236}">
                <a16:creationId xmlns:a16="http://schemas.microsoft.com/office/drawing/2014/main" id="{40B3C92C-DE9B-C97E-105F-33D160735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1">
            <a:extLst>
              <a:ext uri="{FF2B5EF4-FFF2-40B4-BE49-F238E27FC236}">
                <a16:creationId xmlns:a16="http://schemas.microsoft.com/office/drawing/2014/main" id="{F2C0EA57-84A4-FC54-4D84-B7FFF2F33E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11775E-B5B5-4171-B958-72017ED7B28D}" type="slidenum">
              <a:rPr lang="en-US" altLang="en-US" sz="1200">
                <a:solidFill>
                  <a:srgbClr val="898989"/>
                </a:solidFill>
              </a:rPr>
              <a:pPr>
                <a:spcBef>
                  <a:spcPct val="0"/>
                </a:spcBef>
                <a:buFontTx/>
                <a:buNone/>
              </a:pPr>
              <a:t>24</a:t>
            </a:fld>
            <a:endParaRPr lang="en-US" altLang="en-US" sz="1200">
              <a:solidFill>
                <a:srgbClr val="898989"/>
              </a:solidFill>
            </a:endParaRPr>
          </a:p>
        </p:txBody>
      </p:sp>
      <p:pic>
        <p:nvPicPr>
          <p:cNvPr id="183299" name="Picture 2">
            <a:extLst>
              <a:ext uri="{FF2B5EF4-FFF2-40B4-BE49-F238E27FC236}">
                <a16:creationId xmlns:a16="http://schemas.microsoft.com/office/drawing/2014/main" id="{3C073533-0FCC-CD19-9612-7EAF2A2FB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3" y="1447800"/>
            <a:ext cx="658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1">
            <a:extLst>
              <a:ext uri="{FF2B5EF4-FFF2-40B4-BE49-F238E27FC236}">
                <a16:creationId xmlns:a16="http://schemas.microsoft.com/office/drawing/2014/main" id="{E8920A5F-2DE5-9643-1AF5-D291FAD731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752B73-7532-4DFB-A6E5-9C27CD09FD4A}" type="slidenum">
              <a:rPr lang="en-US" altLang="en-US" sz="1200">
                <a:solidFill>
                  <a:srgbClr val="898989"/>
                </a:solidFill>
              </a:rPr>
              <a:pPr>
                <a:spcBef>
                  <a:spcPct val="0"/>
                </a:spcBef>
                <a:buFontTx/>
                <a:buNone/>
              </a:pPr>
              <a:t>25</a:t>
            </a:fld>
            <a:endParaRPr lang="en-US" altLang="en-US" sz="1200">
              <a:solidFill>
                <a:srgbClr val="898989"/>
              </a:solidFill>
            </a:endParaRPr>
          </a:p>
        </p:txBody>
      </p:sp>
      <p:pic>
        <p:nvPicPr>
          <p:cNvPr id="184323" name="Picture 2">
            <a:extLst>
              <a:ext uri="{FF2B5EF4-FFF2-40B4-BE49-F238E27FC236}">
                <a16:creationId xmlns:a16="http://schemas.microsoft.com/office/drawing/2014/main" id="{FF727C36-1AEB-B7BE-765E-8ABF4F70F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1000"/>
            <a:ext cx="64579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B25091-F020-381D-094B-C805F26CBB8A}"/>
              </a:ext>
            </a:extLst>
          </p:cNvPr>
          <p:cNvSpPr>
            <a:spLocks noGrp="1"/>
          </p:cNvSpPr>
          <p:nvPr>
            <p:ph type="sldNum" sz="quarter" idx="12"/>
          </p:nvPr>
        </p:nvSpPr>
        <p:spPr>
          <a:xfrm>
            <a:off x="8077200" y="6314787"/>
            <a:ext cx="2133600" cy="365125"/>
          </a:xfrm>
        </p:spPr>
        <p:txBody>
          <a:bodyPr/>
          <a:lstStyle/>
          <a:p>
            <a:pPr>
              <a:defRPr/>
            </a:pPr>
            <a:fld id="{C3734F09-793E-4A16-AED9-BB093119DCA3}" type="slidenum">
              <a:rPr lang="en-US" altLang="en-US" smtClean="0"/>
              <a:pPr>
                <a:defRPr/>
              </a:pPr>
              <a:t>26</a:t>
            </a:fld>
            <a:endParaRPr lang="en-US" altLang="en-US"/>
          </a:p>
        </p:txBody>
      </p:sp>
      <p:sp>
        <p:nvSpPr>
          <p:cNvPr id="4" name="TextBox 3">
            <a:extLst>
              <a:ext uri="{FF2B5EF4-FFF2-40B4-BE49-F238E27FC236}">
                <a16:creationId xmlns:a16="http://schemas.microsoft.com/office/drawing/2014/main" id="{DDACCAB6-FDAB-CAAE-EFFB-9B65321315F0}"/>
              </a:ext>
            </a:extLst>
          </p:cNvPr>
          <p:cNvSpPr txBox="1"/>
          <p:nvPr/>
        </p:nvSpPr>
        <p:spPr>
          <a:xfrm>
            <a:off x="1703883" y="884420"/>
            <a:ext cx="8754255" cy="5016758"/>
          </a:xfrm>
          <a:prstGeom prst="rect">
            <a:avLst/>
          </a:prstGeom>
          <a:noFill/>
        </p:spPr>
        <p:txBody>
          <a:bodyPr wrap="square">
            <a:spAutoFit/>
          </a:bodyPr>
          <a:lstStyle/>
          <a:p>
            <a:pPr>
              <a:buNone/>
            </a:pPr>
            <a:r>
              <a:rPr lang="en-IN" sz="4000" b="1" dirty="0">
                <a:solidFill>
                  <a:srgbClr val="0070C0"/>
                </a:solidFill>
              </a:rPr>
              <a:t>Azeotrope Properties (Ethanol-Water)</a:t>
            </a:r>
          </a:p>
          <a:p>
            <a:pPr>
              <a:buNone/>
            </a:pPr>
            <a:endParaRPr lang="en-IN" sz="4000" b="1" dirty="0">
              <a:solidFill>
                <a:srgbClr val="0070C0"/>
              </a:solidFill>
            </a:endParaRPr>
          </a:p>
          <a:p>
            <a:pPr>
              <a:buNone/>
            </a:pPr>
            <a:r>
              <a:rPr lang="en-IN" sz="3200" b="1" dirty="0">
                <a:solidFill>
                  <a:srgbClr val="7030A0"/>
                </a:solidFill>
              </a:rPr>
              <a:t>Minimum boiling Azeotrope</a:t>
            </a:r>
          </a:p>
          <a:p>
            <a:pPr>
              <a:buFont typeface="Arial" panose="020B0604020202020204" pitchFamily="34" charset="0"/>
              <a:buChar char="•"/>
            </a:pPr>
            <a:r>
              <a:rPr lang="en-IN" sz="2400" b="1" dirty="0"/>
              <a:t>Composition</a:t>
            </a:r>
            <a:r>
              <a:rPr lang="en-IN" sz="2400" dirty="0"/>
              <a:t>: </a:t>
            </a:r>
            <a:r>
              <a:rPr lang="en-IN" sz="2400" b="1" dirty="0"/>
              <a:t>95.6% ethanol &amp; 4.4% water</a:t>
            </a:r>
            <a:r>
              <a:rPr lang="en-IN" sz="2400" dirty="0"/>
              <a:t> (by weight)</a:t>
            </a:r>
          </a:p>
          <a:p>
            <a:pPr>
              <a:buFont typeface="Arial" panose="020B0604020202020204" pitchFamily="34" charset="0"/>
              <a:buChar char="•"/>
            </a:pPr>
            <a:r>
              <a:rPr lang="en-IN" sz="2400" b="1" dirty="0"/>
              <a:t>Boiling Point</a:t>
            </a:r>
            <a:r>
              <a:rPr lang="en-IN" sz="2400" dirty="0"/>
              <a:t>: </a:t>
            </a:r>
            <a:r>
              <a:rPr lang="en-IN" sz="2400" b="1" dirty="0"/>
              <a:t>78.2°C (172.8°F) at 1 </a:t>
            </a:r>
            <a:r>
              <a:rPr lang="en-IN" sz="2400" b="1" dirty="0" err="1"/>
              <a:t>atm</a:t>
            </a:r>
            <a:endParaRPr lang="en-IN" sz="2400" dirty="0"/>
          </a:p>
          <a:p>
            <a:pPr>
              <a:buFont typeface="Arial" panose="020B0604020202020204" pitchFamily="34" charset="0"/>
              <a:buChar char="•"/>
            </a:pPr>
            <a:r>
              <a:rPr lang="en-IN" sz="2400" b="1" dirty="0"/>
              <a:t>Comparison to Pure Substances</a:t>
            </a:r>
            <a:r>
              <a:rPr lang="en-IN" sz="2400" dirty="0"/>
              <a:t>:</a:t>
            </a:r>
          </a:p>
          <a:p>
            <a:pPr marL="742950" lvl="1" indent="-285750">
              <a:buFont typeface="Arial" panose="020B0604020202020204" pitchFamily="34" charset="0"/>
              <a:buChar char="•"/>
            </a:pPr>
            <a:r>
              <a:rPr lang="en-IN" sz="2400" dirty="0"/>
              <a:t>Pure </a:t>
            </a:r>
            <a:r>
              <a:rPr lang="en-IN" sz="2400" b="1" dirty="0"/>
              <a:t>ethanol</a:t>
            </a:r>
            <a:r>
              <a:rPr lang="en-IN" sz="2400" dirty="0"/>
              <a:t> boils at </a:t>
            </a:r>
            <a:r>
              <a:rPr lang="en-IN" sz="2400" b="1" dirty="0"/>
              <a:t>78.37°C</a:t>
            </a:r>
            <a:endParaRPr lang="en-IN" sz="2400" dirty="0"/>
          </a:p>
          <a:p>
            <a:pPr marL="742950" lvl="1" indent="-285750">
              <a:buFont typeface="Arial" panose="020B0604020202020204" pitchFamily="34" charset="0"/>
              <a:buChar char="•"/>
            </a:pPr>
            <a:r>
              <a:rPr lang="en-IN" sz="2400" dirty="0"/>
              <a:t>Pure </a:t>
            </a:r>
            <a:r>
              <a:rPr lang="en-IN" sz="2400" b="1" dirty="0"/>
              <a:t>water</a:t>
            </a:r>
            <a:r>
              <a:rPr lang="en-IN" sz="2400" dirty="0"/>
              <a:t> boils at </a:t>
            </a:r>
            <a:r>
              <a:rPr lang="en-IN" sz="2400" b="1" dirty="0"/>
              <a:t>100°C</a:t>
            </a:r>
            <a:endParaRPr lang="en-IN" sz="2400" dirty="0"/>
          </a:p>
          <a:p>
            <a:pPr marL="742950" lvl="1" indent="-285750">
              <a:buFont typeface="Arial" panose="020B0604020202020204" pitchFamily="34" charset="0"/>
              <a:buChar char="•"/>
            </a:pPr>
            <a:r>
              <a:rPr lang="en-IN" sz="2400" dirty="0"/>
              <a:t>The azeotrope </a:t>
            </a:r>
            <a:r>
              <a:rPr lang="en-IN" sz="2400" b="1" dirty="0"/>
              <a:t>boils at a slightly lower temperature than pure ethanol</a:t>
            </a:r>
            <a:endParaRPr lang="en-IN" sz="2400" dirty="0"/>
          </a:p>
        </p:txBody>
      </p:sp>
    </p:spTree>
    <p:extLst>
      <p:ext uri="{BB962C8B-B14F-4D97-AF65-F5344CB8AC3E}">
        <p14:creationId xmlns:p14="http://schemas.microsoft.com/office/powerpoint/2010/main" val="1103417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1">
            <a:extLst>
              <a:ext uri="{FF2B5EF4-FFF2-40B4-BE49-F238E27FC236}">
                <a16:creationId xmlns:a16="http://schemas.microsoft.com/office/drawing/2014/main" id="{C06101C5-34EB-2B02-F03B-C053B249A3E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AD1E6F-4288-4453-A76D-4ED64BAC3787}" type="slidenum">
              <a:rPr lang="en-US" altLang="en-US" sz="1200">
                <a:solidFill>
                  <a:srgbClr val="898989"/>
                </a:solidFill>
              </a:rPr>
              <a:pPr>
                <a:spcBef>
                  <a:spcPct val="0"/>
                </a:spcBef>
                <a:buFontTx/>
                <a:buNone/>
              </a:pPr>
              <a:t>27</a:t>
            </a:fld>
            <a:endParaRPr lang="en-US" altLang="en-US" sz="1200">
              <a:solidFill>
                <a:srgbClr val="898989"/>
              </a:solidFill>
            </a:endParaRPr>
          </a:p>
        </p:txBody>
      </p:sp>
      <p:pic>
        <p:nvPicPr>
          <p:cNvPr id="185347" name="Picture 2" descr="Chemical Engineering Knowledge: Azeotropic Solution, It's Role In  Distillation and It's Types">
            <a:extLst>
              <a:ext uri="{FF2B5EF4-FFF2-40B4-BE49-F238E27FC236}">
                <a16:creationId xmlns:a16="http://schemas.microsoft.com/office/drawing/2014/main" id="{1419CEA9-9175-56FC-4838-5B800131A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412875"/>
            <a:ext cx="77914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2">
            <a:extLst>
              <a:ext uri="{FF2B5EF4-FFF2-40B4-BE49-F238E27FC236}">
                <a16:creationId xmlns:a16="http://schemas.microsoft.com/office/drawing/2014/main" id="{1C4BFC82-8220-AC25-3DB4-25ECF24C900D}"/>
              </a:ext>
            </a:extLst>
          </p:cNvPr>
          <p:cNvSpPr>
            <a:spLocks noGrp="1"/>
          </p:cNvSpPr>
          <p:nvPr>
            <p:ph type="title"/>
          </p:nvPr>
        </p:nvSpPr>
        <p:spPr>
          <a:xfrm>
            <a:off x="2493964" y="228600"/>
            <a:ext cx="7564437" cy="960438"/>
          </a:xfrm>
        </p:spPr>
        <p:txBody>
          <a:bodyPr/>
          <a:lstStyle/>
          <a:p>
            <a:r>
              <a:rPr lang="en-US" altLang="en-US" sz="4000" b="1">
                <a:solidFill>
                  <a:srgbClr val="00B0F0"/>
                </a:solidFill>
              </a:rPr>
              <a:t>Maximum boiling azeotrope</a:t>
            </a:r>
          </a:p>
        </p:txBody>
      </p:sp>
      <p:sp>
        <p:nvSpPr>
          <p:cNvPr id="186371" name="Slide Number Placeholder 1">
            <a:extLst>
              <a:ext uri="{FF2B5EF4-FFF2-40B4-BE49-F238E27FC236}">
                <a16:creationId xmlns:a16="http://schemas.microsoft.com/office/drawing/2014/main" id="{F92D7C72-FC80-30FD-4989-00C091546B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FFFACD-3EB0-441B-8397-46740652A04C}" type="slidenum">
              <a:rPr lang="en-US" altLang="en-US" sz="1200">
                <a:solidFill>
                  <a:srgbClr val="898989"/>
                </a:solidFill>
              </a:rPr>
              <a:pPr>
                <a:spcBef>
                  <a:spcPct val="0"/>
                </a:spcBef>
                <a:buFontTx/>
                <a:buNone/>
              </a:pPr>
              <a:t>28</a:t>
            </a:fld>
            <a:endParaRPr lang="en-US" altLang="en-US" sz="1200">
              <a:solidFill>
                <a:srgbClr val="898989"/>
              </a:solidFill>
            </a:endParaRPr>
          </a:p>
        </p:txBody>
      </p:sp>
      <p:pic>
        <p:nvPicPr>
          <p:cNvPr id="186372" name="Picture 2" descr="SciELO - Brasil - THERMODYNAMIC TOPOLOGICAL ANALYSIS OF EXTRACTIVE  DISTILLATION OF MAXIMUM BOILING AZEOTROPES THERMODYNAMIC TOPOLOGICAL  ANALYSIS OF EXTRACTIVE DISTILLATION OF MAXIMUM BOILING AZEOTROPES">
            <a:extLst>
              <a:ext uri="{FF2B5EF4-FFF2-40B4-BE49-F238E27FC236}">
                <a16:creationId xmlns:a16="http://schemas.microsoft.com/office/drawing/2014/main" id="{F4FADCDB-D315-E8A3-637F-18AA67379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4" y="2703514"/>
            <a:ext cx="882808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1">
            <a:extLst>
              <a:ext uri="{FF2B5EF4-FFF2-40B4-BE49-F238E27FC236}">
                <a16:creationId xmlns:a16="http://schemas.microsoft.com/office/drawing/2014/main" id="{C3BD192C-AC7B-082F-0691-18BFF9F46F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31856F-CC74-4541-B0D4-29282FBF08EE}" type="slidenum">
              <a:rPr lang="en-US" altLang="en-US" sz="1200">
                <a:solidFill>
                  <a:srgbClr val="898989"/>
                </a:solidFill>
              </a:rPr>
              <a:pPr>
                <a:spcBef>
                  <a:spcPct val="0"/>
                </a:spcBef>
                <a:buFontTx/>
                <a:buNone/>
              </a:pPr>
              <a:t>29</a:t>
            </a:fld>
            <a:endParaRPr lang="en-US" altLang="en-US" sz="1200">
              <a:solidFill>
                <a:srgbClr val="898989"/>
              </a:solidFill>
            </a:endParaRPr>
          </a:p>
        </p:txBody>
      </p:sp>
      <p:pic>
        <p:nvPicPr>
          <p:cNvPr id="187395" name="Picture 4" descr="Azeotropic Distillation Process for Ethanol Dehydration - ChemEnggHelp">
            <a:extLst>
              <a:ext uri="{FF2B5EF4-FFF2-40B4-BE49-F238E27FC236}">
                <a16:creationId xmlns:a16="http://schemas.microsoft.com/office/drawing/2014/main" id="{60703DFB-F38D-2EC8-9891-E5DE18EE5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4" y="277814"/>
            <a:ext cx="5818187"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12FAEA83-6364-638C-1132-336959232066}"/>
              </a:ext>
            </a:extLst>
          </p:cNvPr>
          <p:cNvSpPr>
            <a:spLocks noGrp="1"/>
          </p:cNvSpPr>
          <p:nvPr>
            <p:ph type="title"/>
          </p:nvPr>
        </p:nvSpPr>
        <p:spPr>
          <a:xfrm>
            <a:off x="1752600" y="160338"/>
            <a:ext cx="8229600" cy="1143000"/>
          </a:xfrm>
        </p:spPr>
        <p:txBody>
          <a:bodyPr/>
          <a:lstStyle/>
          <a:p>
            <a:r>
              <a:rPr lang="en-US" altLang="en-US" sz="4000">
                <a:solidFill>
                  <a:srgbClr val="0070C0"/>
                </a:solidFill>
              </a:rPr>
              <a:t>The phase rule</a:t>
            </a:r>
          </a:p>
        </p:txBody>
      </p:sp>
      <p:pic>
        <p:nvPicPr>
          <p:cNvPr id="163843" name="Content Placeholder 5">
            <a:extLst>
              <a:ext uri="{FF2B5EF4-FFF2-40B4-BE49-F238E27FC236}">
                <a16:creationId xmlns:a16="http://schemas.microsoft.com/office/drawing/2014/main" id="{304A253E-4121-180C-2DF2-B4A7BF586F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2209800"/>
            <a:ext cx="2179638" cy="457200"/>
          </a:xfrm>
        </p:spPr>
      </p:pic>
      <p:sp>
        <p:nvSpPr>
          <p:cNvPr id="163844" name="Slide Number Placeholder 3">
            <a:extLst>
              <a:ext uri="{FF2B5EF4-FFF2-40B4-BE49-F238E27FC236}">
                <a16:creationId xmlns:a16="http://schemas.microsoft.com/office/drawing/2014/main" id="{1C62D181-2F12-F413-6FBA-03C37E88C8E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8A20A2-4214-45E9-838F-9074FBFC9E4E}" type="slidenum">
              <a:rPr lang="en-US" altLang="en-US" sz="1200">
                <a:solidFill>
                  <a:srgbClr val="898989"/>
                </a:solidFill>
              </a:rPr>
              <a:pPr>
                <a:spcBef>
                  <a:spcPct val="0"/>
                </a:spcBef>
                <a:buFontTx/>
                <a:buNone/>
              </a:pPr>
              <a:t>3</a:t>
            </a:fld>
            <a:endParaRPr lang="en-US" altLang="en-US" sz="1200">
              <a:solidFill>
                <a:srgbClr val="898989"/>
              </a:solidFill>
            </a:endParaRPr>
          </a:p>
        </p:txBody>
      </p:sp>
      <p:pic>
        <p:nvPicPr>
          <p:cNvPr id="163845" name="Picture 7">
            <a:extLst>
              <a:ext uri="{FF2B5EF4-FFF2-40B4-BE49-F238E27FC236}">
                <a16:creationId xmlns:a16="http://schemas.microsoft.com/office/drawing/2014/main" id="{1DCE9361-2EDB-4FB3-1DF3-0D3D82C04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122" y="2794794"/>
            <a:ext cx="7620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9">
            <a:extLst>
              <a:ext uri="{FF2B5EF4-FFF2-40B4-BE49-F238E27FC236}">
                <a16:creationId xmlns:a16="http://schemas.microsoft.com/office/drawing/2014/main" id="{85B78BC3-43EE-3604-D721-87BD399C9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3371851"/>
            <a:ext cx="157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11">
            <a:extLst>
              <a:ext uri="{FF2B5EF4-FFF2-40B4-BE49-F238E27FC236}">
                <a16:creationId xmlns:a16="http://schemas.microsoft.com/office/drawing/2014/main" id="{55D6203D-F8C0-FF05-BD21-FCAFA8299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3588" y="3763963"/>
            <a:ext cx="17018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8" name="Picture 13">
            <a:extLst>
              <a:ext uri="{FF2B5EF4-FFF2-40B4-BE49-F238E27FC236}">
                <a16:creationId xmlns:a16="http://schemas.microsoft.com/office/drawing/2014/main" id="{97861F70-1D41-F7A9-7403-F3F6A7C0E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4550" y="4148138"/>
            <a:ext cx="22415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15">
            <a:extLst>
              <a:ext uri="{FF2B5EF4-FFF2-40B4-BE49-F238E27FC236}">
                <a16:creationId xmlns:a16="http://schemas.microsoft.com/office/drawing/2014/main" id="{47BDE842-44BF-E38F-572A-22F6579924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4533901"/>
            <a:ext cx="2274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17">
            <a:extLst>
              <a:ext uri="{FF2B5EF4-FFF2-40B4-BE49-F238E27FC236}">
                <a16:creationId xmlns:a16="http://schemas.microsoft.com/office/drawing/2014/main" id="{0FBFFB57-B21A-B8C1-B5B9-0500CFBD58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5300" y="5032375"/>
            <a:ext cx="8750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1" name="Picture 19">
            <a:extLst>
              <a:ext uri="{FF2B5EF4-FFF2-40B4-BE49-F238E27FC236}">
                <a16:creationId xmlns:a16="http://schemas.microsoft.com/office/drawing/2014/main" id="{57A4F6F1-9B21-C998-6454-7B5304FB66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0064" y="5314951"/>
            <a:ext cx="1931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10530E-5DAD-B322-B4B4-6482B7A18141}"/>
              </a:ext>
            </a:extLst>
          </p:cNvPr>
          <p:cNvSpPr txBox="1"/>
          <p:nvPr/>
        </p:nvSpPr>
        <p:spPr>
          <a:xfrm>
            <a:off x="5723348" y="4089076"/>
            <a:ext cx="397866" cy="400110"/>
          </a:xfrm>
          <a:prstGeom prst="rect">
            <a:avLst/>
          </a:prstGeom>
          <a:noFill/>
        </p:spPr>
        <p:txBody>
          <a:bodyPr wrap="none" rtlCol="0">
            <a:spAutoFit/>
          </a:bodyPr>
          <a:lstStyle/>
          <a:p>
            <a:r>
              <a:rPr lang="en-US" sz="2000" i="1" dirty="0">
                <a:latin typeface="Monotype Corsiva" panose="03010101010201010101" pitchFamily="66" charset="0"/>
              </a:rPr>
              <a:t>x</a:t>
            </a:r>
            <a:r>
              <a:rPr lang="en-US" sz="2000" i="1" baseline="-25000" dirty="0">
                <a:latin typeface="Monotype Corsiva" panose="03010101010201010101" pitchFamily="66" charset="0"/>
              </a:rPr>
              <a:t>A</a:t>
            </a:r>
          </a:p>
        </p:txBody>
      </p:sp>
      <p:sp>
        <p:nvSpPr>
          <p:cNvPr id="3" name="TextBox 2">
            <a:extLst>
              <a:ext uri="{FF2B5EF4-FFF2-40B4-BE49-F238E27FC236}">
                <a16:creationId xmlns:a16="http://schemas.microsoft.com/office/drawing/2014/main" id="{BD63C856-5229-1D40-E1E6-7F0CFBB3C716}"/>
              </a:ext>
            </a:extLst>
          </p:cNvPr>
          <p:cNvSpPr txBox="1"/>
          <p:nvPr/>
        </p:nvSpPr>
        <p:spPr>
          <a:xfrm>
            <a:off x="5717370" y="4460259"/>
            <a:ext cx="393056" cy="400110"/>
          </a:xfrm>
          <a:prstGeom prst="rect">
            <a:avLst/>
          </a:prstGeom>
          <a:noFill/>
        </p:spPr>
        <p:txBody>
          <a:bodyPr wrap="none" rtlCol="0">
            <a:spAutoFit/>
          </a:bodyPr>
          <a:lstStyle/>
          <a:p>
            <a:r>
              <a:rPr lang="en-US" sz="2000" dirty="0">
                <a:latin typeface="Monotype Corsiva" panose="03010101010201010101" pitchFamily="66" charset="0"/>
              </a:rPr>
              <a:t>y</a:t>
            </a:r>
            <a:r>
              <a:rPr lang="en-US" sz="2000" baseline="-25000" dirty="0">
                <a:latin typeface="Monotype Corsiva" panose="03010101010201010101" pitchFamily="66" charset="0"/>
              </a:rPr>
              <a:t>A</a:t>
            </a:r>
          </a:p>
        </p:txBody>
      </p:sp>
      <p:sp>
        <p:nvSpPr>
          <p:cNvPr id="4" name="TextBox 3">
            <a:extLst>
              <a:ext uri="{FF2B5EF4-FFF2-40B4-BE49-F238E27FC236}">
                <a16:creationId xmlns:a16="http://schemas.microsoft.com/office/drawing/2014/main" id="{B9355BF5-C41D-29EA-58D9-27E929FD7881}"/>
              </a:ext>
            </a:extLst>
          </p:cNvPr>
          <p:cNvSpPr txBox="1"/>
          <p:nvPr/>
        </p:nvSpPr>
        <p:spPr>
          <a:xfrm>
            <a:off x="1752600" y="3343831"/>
            <a:ext cx="1371722" cy="369332"/>
          </a:xfrm>
          <a:prstGeom prst="rect">
            <a:avLst/>
          </a:prstGeom>
          <a:noFill/>
        </p:spPr>
        <p:txBody>
          <a:bodyPr wrap="none" rtlCol="0">
            <a:spAutoFit/>
          </a:bodyPr>
          <a:lstStyle/>
          <a:p>
            <a:r>
              <a:rPr lang="en-US" dirty="0"/>
              <a:t>4 variables: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4">
            <a:extLst>
              <a:ext uri="{FF2B5EF4-FFF2-40B4-BE49-F238E27FC236}">
                <a16:creationId xmlns:a16="http://schemas.microsoft.com/office/drawing/2014/main" id="{E71619F4-38B9-E602-B619-99A009668324}"/>
              </a:ext>
            </a:extLst>
          </p:cNvPr>
          <p:cNvSpPr>
            <a:spLocks noGrp="1"/>
          </p:cNvSpPr>
          <p:nvPr>
            <p:ph type="title"/>
          </p:nvPr>
        </p:nvSpPr>
        <p:spPr>
          <a:xfrm>
            <a:off x="2590801" y="381000"/>
            <a:ext cx="6684963" cy="960438"/>
          </a:xfrm>
        </p:spPr>
        <p:txBody>
          <a:bodyPr/>
          <a:lstStyle/>
          <a:p>
            <a:r>
              <a:rPr lang="en-US" altLang="en-US" sz="3000" b="1">
                <a:solidFill>
                  <a:srgbClr val="00B0F0"/>
                </a:solidFill>
              </a:rPr>
              <a:t>Azeotropic Distillation</a:t>
            </a:r>
          </a:p>
        </p:txBody>
      </p:sp>
      <p:sp>
        <p:nvSpPr>
          <p:cNvPr id="188419" name="Slide Number Placeholder 1">
            <a:extLst>
              <a:ext uri="{FF2B5EF4-FFF2-40B4-BE49-F238E27FC236}">
                <a16:creationId xmlns:a16="http://schemas.microsoft.com/office/drawing/2014/main" id="{B5C6B004-E89F-557C-41AC-845E9FDC49D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96C448-B817-4BC2-B585-02888A7A689B}" type="slidenum">
              <a:rPr lang="en-US" altLang="en-US" sz="1200">
                <a:solidFill>
                  <a:srgbClr val="898989"/>
                </a:solidFill>
              </a:rPr>
              <a:pPr>
                <a:spcBef>
                  <a:spcPct val="0"/>
                </a:spcBef>
                <a:buFontTx/>
                <a:buNone/>
              </a:pPr>
              <a:t>30</a:t>
            </a:fld>
            <a:endParaRPr lang="en-US" altLang="en-US" sz="1200">
              <a:solidFill>
                <a:srgbClr val="898989"/>
              </a:solidFill>
            </a:endParaRPr>
          </a:p>
        </p:txBody>
      </p:sp>
      <p:pic>
        <p:nvPicPr>
          <p:cNvPr id="188420" name="Picture 3">
            <a:extLst>
              <a:ext uri="{FF2B5EF4-FFF2-40B4-BE49-F238E27FC236}">
                <a16:creationId xmlns:a16="http://schemas.microsoft.com/office/drawing/2014/main" id="{82BDF5ED-4323-5FBF-0F19-0E1323EE8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9" y="1722438"/>
            <a:ext cx="8910637"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a:extLst>
              <a:ext uri="{FF2B5EF4-FFF2-40B4-BE49-F238E27FC236}">
                <a16:creationId xmlns:a16="http://schemas.microsoft.com/office/drawing/2014/main" id="{E31927CE-C050-8144-CFD6-802987908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47801"/>
            <a:ext cx="90328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B4A6B32-8E86-F42E-6E70-F816A5CD1CAD}"/>
              </a:ext>
            </a:extLst>
          </p:cNvPr>
          <p:cNvSpPr>
            <a:spLocks noGrp="1"/>
          </p:cNvSpPr>
          <p:nvPr>
            <p:ph type="sldNum" sz="quarter" idx="12"/>
          </p:nvPr>
        </p:nvSpPr>
        <p:spPr>
          <a:xfrm>
            <a:off x="1922464" y="5619751"/>
            <a:ext cx="585787" cy="277813"/>
          </a:xfrm>
        </p:spPr>
        <p:txBody>
          <a:bodyPr>
            <a:normAutofit/>
          </a:bodyPr>
          <a:lstStyle/>
          <a:p>
            <a:pPr>
              <a:spcAft>
                <a:spcPts val="450"/>
              </a:spcAft>
              <a:defRPr/>
            </a:pPr>
            <a:fld id="{D940B710-D138-4CD9-817B-7C18A5697D57}" type="slidenum">
              <a:rPr lang="en-US" sz="675">
                <a:solidFill>
                  <a:srgbClr val="FFFFFF"/>
                </a:solidFill>
              </a:rPr>
              <a:pPr>
                <a:spcAft>
                  <a:spcPts val="450"/>
                </a:spcAft>
                <a:defRPr/>
              </a:pPr>
              <a:t>31</a:t>
            </a:fld>
            <a:endParaRPr lang="en-US" sz="675">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a:extLst>
              <a:ext uri="{FF2B5EF4-FFF2-40B4-BE49-F238E27FC236}">
                <a16:creationId xmlns:a16="http://schemas.microsoft.com/office/drawing/2014/main" id="{AEEE2128-CCAF-D804-58A8-E64E37DBF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087" y="0"/>
            <a:ext cx="8757825" cy="363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5">
            <a:extLst>
              <a:ext uri="{FF2B5EF4-FFF2-40B4-BE49-F238E27FC236}">
                <a16:creationId xmlns:a16="http://schemas.microsoft.com/office/drawing/2014/main" id="{EF2B4DD5-64F9-FE23-75AA-F45E73B1B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299" y="3707960"/>
            <a:ext cx="5105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728A2EB-BCF7-A7AB-42B1-39AD5C4DED35}"/>
              </a:ext>
            </a:extLst>
          </p:cNvPr>
          <p:cNvSpPr>
            <a:spLocks noGrp="1"/>
          </p:cNvSpPr>
          <p:nvPr>
            <p:ph type="sldNum" sz="quarter" idx="12"/>
          </p:nvPr>
        </p:nvSpPr>
        <p:spPr>
          <a:xfrm>
            <a:off x="1527175" y="5454650"/>
            <a:ext cx="585788" cy="274638"/>
          </a:xfrm>
        </p:spPr>
        <p:txBody>
          <a:bodyPr>
            <a:normAutofit lnSpcReduction="10000"/>
          </a:bodyPr>
          <a:lstStyle/>
          <a:p>
            <a:pPr>
              <a:lnSpc>
                <a:spcPct val="90000"/>
              </a:lnSpc>
              <a:spcAft>
                <a:spcPts val="450"/>
              </a:spcAft>
              <a:defRPr/>
            </a:pPr>
            <a:fld id="{0BB2F0D3-58F2-4318-A07E-80189818D506}" type="slidenum">
              <a:rPr lang="en-US" sz="1425"/>
              <a:pPr>
                <a:lnSpc>
                  <a:spcPct val="90000"/>
                </a:lnSpc>
                <a:spcAft>
                  <a:spcPts val="450"/>
                </a:spcAft>
                <a:defRPr/>
              </a:pPr>
              <a:t>32</a:t>
            </a:fld>
            <a:endParaRPr lang="en-US" sz="1425"/>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1">
            <a:extLst>
              <a:ext uri="{FF2B5EF4-FFF2-40B4-BE49-F238E27FC236}">
                <a16:creationId xmlns:a16="http://schemas.microsoft.com/office/drawing/2014/main" id="{1A613ED2-25B4-4BE7-FD8C-7F79BAD794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B286099-F30E-4C05-B647-415692BE0E0D}" type="slidenum">
              <a:rPr lang="en-US" altLang="en-US" sz="1200">
                <a:solidFill>
                  <a:srgbClr val="898989"/>
                </a:solidFill>
              </a:rPr>
              <a:pPr>
                <a:spcBef>
                  <a:spcPct val="0"/>
                </a:spcBef>
                <a:buFontTx/>
                <a:buNone/>
              </a:pPr>
              <a:t>33</a:t>
            </a:fld>
            <a:endParaRPr lang="en-US" altLang="en-US" sz="1200">
              <a:solidFill>
                <a:srgbClr val="898989"/>
              </a:solidFill>
            </a:endParaRPr>
          </a:p>
        </p:txBody>
      </p:sp>
      <p:pic>
        <p:nvPicPr>
          <p:cNvPr id="191491" name="Picture 3">
            <a:extLst>
              <a:ext uri="{FF2B5EF4-FFF2-40B4-BE49-F238E27FC236}">
                <a16:creationId xmlns:a16="http://schemas.microsoft.com/office/drawing/2014/main" id="{A20EEAF5-6627-7091-6B40-245BAA5C9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1009650"/>
            <a:ext cx="72199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DE52B-AAE5-CB0A-BEF3-5670A12DC559}"/>
              </a:ext>
            </a:extLst>
          </p:cNvPr>
          <p:cNvSpPr>
            <a:spLocks noGrp="1"/>
          </p:cNvSpPr>
          <p:nvPr>
            <p:ph type="sldNum" sz="quarter" idx="12"/>
          </p:nvPr>
        </p:nvSpPr>
        <p:spPr/>
        <p:txBody>
          <a:bodyPr/>
          <a:lstStyle/>
          <a:p>
            <a:pPr>
              <a:defRPr/>
            </a:pPr>
            <a:fld id="{C3734F09-793E-4A16-AED9-BB093119DCA3}" type="slidenum">
              <a:rPr lang="en-US" altLang="en-US" smtClean="0"/>
              <a:pPr>
                <a:defRPr/>
              </a:pPr>
              <a:t>34</a:t>
            </a:fld>
            <a:endParaRPr lang="en-US" altLang="en-US"/>
          </a:p>
        </p:txBody>
      </p:sp>
      <p:pic>
        <p:nvPicPr>
          <p:cNvPr id="4" name="Picture 3">
            <a:extLst>
              <a:ext uri="{FF2B5EF4-FFF2-40B4-BE49-F238E27FC236}">
                <a16:creationId xmlns:a16="http://schemas.microsoft.com/office/drawing/2014/main" id="{597A6056-D5DB-BAE4-284A-3D6C379235E1}"/>
              </a:ext>
            </a:extLst>
          </p:cNvPr>
          <p:cNvPicPr>
            <a:picLocks noChangeAspect="1"/>
          </p:cNvPicPr>
          <p:nvPr/>
        </p:nvPicPr>
        <p:blipFill>
          <a:blip r:embed="rId2"/>
          <a:stretch>
            <a:fillRect/>
          </a:stretch>
        </p:blipFill>
        <p:spPr>
          <a:xfrm>
            <a:off x="2618017" y="1298991"/>
            <a:ext cx="6466022" cy="4727575"/>
          </a:xfrm>
          <a:prstGeom prst="rect">
            <a:avLst/>
          </a:prstGeom>
        </p:spPr>
      </p:pic>
      <p:sp>
        <p:nvSpPr>
          <p:cNvPr id="5" name="TextBox 4">
            <a:extLst>
              <a:ext uri="{FF2B5EF4-FFF2-40B4-BE49-F238E27FC236}">
                <a16:creationId xmlns:a16="http://schemas.microsoft.com/office/drawing/2014/main" id="{E4CF2DCE-BB79-C578-AE4F-2E677EF21FD9}"/>
              </a:ext>
            </a:extLst>
          </p:cNvPr>
          <p:cNvSpPr txBox="1"/>
          <p:nvPr/>
        </p:nvSpPr>
        <p:spPr>
          <a:xfrm>
            <a:off x="2303488" y="178485"/>
            <a:ext cx="4383636" cy="646331"/>
          </a:xfrm>
          <a:prstGeom prst="rect">
            <a:avLst/>
          </a:prstGeom>
          <a:noFill/>
        </p:spPr>
        <p:txBody>
          <a:bodyPr wrap="none" rtlCol="0">
            <a:spAutoFit/>
          </a:bodyPr>
          <a:lstStyle/>
          <a:p>
            <a:r>
              <a:rPr lang="en-US" sz="3600" dirty="0">
                <a:solidFill>
                  <a:srgbClr val="0070C0"/>
                </a:solidFill>
              </a:rPr>
              <a:t>Extractive Distillation</a:t>
            </a:r>
          </a:p>
        </p:txBody>
      </p:sp>
    </p:spTree>
    <p:extLst>
      <p:ext uri="{BB962C8B-B14F-4D97-AF65-F5344CB8AC3E}">
        <p14:creationId xmlns:p14="http://schemas.microsoft.com/office/powerpoint/2010/main" val="1396912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2D952F0D-62DF-1E26-D956-1407131F27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6AECE9-9185-460F-A52E-0800133AB983}" type="slidenum">
              <a:rPr lang="en-US" altLang="en-US" sz="1200">
                <a:solidFill>
                  <a:srgbClr val="898989"/>
                </a:solidFill>
              </a:rPr>
              <a:pPr>
                <a:spcBef>
                  <a:spcPct val="0"/>
                </a:spcBef>
                <a:buFontTx/>
                <a:buNone/>
              </a:pPr>
              <a:t>35</a:t>
            </a:fld>
            <a:endParaRPr lang="en-US" altLang="en-US" sz="1200">
              <a:solidFill>
                <a:srgbClr val="898989"/>
              </a:solidFill>
            </a:endParaRPr>
          </a:p>
        </p:txBody>
      </p:sp>
      <p:pic>
        <p:nvPicPr>
          <p:cNvPr id="192515" name="Picture 2">
            <a:extLst>
              <a:ext uri="{FF2B5EF4-FFF2-40B4-BE49-F238E27FC236}">
                <a16:creationId xmlns:a16="http://schemas.microsoft.com/office/drawing/2014/main" id="{F597D4B5-D869-D55A-D7AD-28EA44BC4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610" y="900112"/>
            <a:ext cx="434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3">
            <a:extLst>
              <a:ext uri="{FF2B5EF4-FFF2-40B4-BE49-F238E27FC236}">
                <a16:creationId xmlns:a16="http://schemas.microsoft.com/office/drawing/2014/main" id="{3FC4CF8B-0CAD-4CD9-1F10-15BE2A48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6232526"/>
            <a:ext cx="7696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2D06737-945F-2E09-5C41-6261665C5AF7}"/>
              </a:ext>
            </a:extLst>
          </p:cNvPr>
          <p:cNvSpPr txBox="1"/>
          <p:nvPr/>
        </p:nvSpPr>
        <p:spPr>
          <a:xfrm>
            <a:off x="1913744" y="85507"/>
            <a:ext cx="5591146" cy="646331"/>
          </a:xfrm>
          <a:prstGeom prst="rect">
            <a:avLst/>
          </a:prstGeom>
          <a:noFill/>
        </p:spPr>
        <p:txBody>
          <a:bodyPr wrap="none" rtlCol="0">
            <a:spAutoFit/>
          </a:bodyPr>
          <a:lstStyle/>
          <a:p>
            <a:r>
              <a:rPr lang="en-US" sz="3600" dirty="0">
                <a:solidFill>
                  <a:schemeClr val="accent5">
                    <a:lumMod val="75000"/>
                  </a:schemeClr>
                </a:solidFill>
              </a:rPr>
              <a:t>Minimum boiling azeotrope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3">
            <a:extLst>
              <a:ext uri="{FF2B5EF4-FFF2-40B4-BE49-F238E27FC236}">
                <a16:creationId xmlns:a16="http://schemas.microsoft.com/office/drawing/2014/main" id="{548E093A-6447-B8F8-0B4A-3AF94A6203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8E837C-7CA2-416F-9AE3-52C9CCAFB64D}" type="slidenum">
              <a:rPr lang="en-US" altLang="en-US" sz="1200">
                <a:solidFill>
                  <a:srgbClr val="898989"/>
                </a:solidFill>
              </a:rPr>
              <a:pPr>
                <a:spcBef>
                  <a:spcPct val="0"/>
                </a:spcBef>
                <a:buFontTx/>
                <a:buNone/>
              </a:pPr>
              <a:t>36</a:t>
            </a:fld>
            <a:endParaRPr lang="en-US" altLang="en-US" sz="1200">
              <a:solidFill>
                <a:srgbClr val="898989"/>
              </a:solidFill>
            </a:endParaRPr>
          </a:p>
        </p:txBody>
      </p:sp>
      <p:pic>
        <p:nvPicPr>
          <p:cNvPr id="193539" name="Picture 2">
            <a:extLst>
              <a:ext uri="{FF2B5EF4-FFF2-40B4-BE49-F238E27FC236}">
                <a16:creationId xmlns:a16="http://schemas.microsoft.com/office/drawing/2014/main" id="{943C17C4-AB55-F2B8-35B7-B7D85D8CB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1"/>
            <a:ext cx="28194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4D76FDC8-6E17-3D86-7F44-2B26C2FB21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6C6349-3DCA-4FDA-935E-2FB321E697EB}" type="slidenum">
              <a:rPr lang="en-US" altLang="en-US" sz="1200">
                <a:solidFill>
                  <a:srgbClr val="898989"/>
                </a:solidFill>
              </a:rPr>
              <a:pPr>
                <a:spcBef>
                  <a:spcPct val="0"/>
                </a:spcBef>
                <a:buFontTx/>
                <a:buNone/>
              </a:pPr>
              <a:t>37</a:t>
            </a:fld>
            <a:endParaRPr lang="en-US" altLang="en-US" sz="1200">
              <a:solidFill>
                <a:srgbClr val="898989"/>
              </a:solidFill>
            </a:endParaRPr>
          </a:p>
        </p:txBody>
      </p:sp>
      <p:pic>
        <p:nvPicPr>
          <p:cNvPr id="194563" name="Picture 2">
            <a:extLst>
              <a:ext uri="{FF2B5EF4-FFF2-40B4-BE49-F238E27FC236}">
                <a16:creationId xmlns:a16="http://schemas.microsoft.com/office/drawing/2014/main" id="{11A2F821-4B19-008C-6BFA-32CA14A691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990600"/>
            <a:ext cx="2590800" cy="5532438"/>
          </a:xfrm>
          <a:noFill/>
        </p:spPr>
      </p:pic>
      <p:pic>
        <p:nvPicPr>
          <p:cNvPr id="194565" name="Picture 4">
            <a:extLst>
              <a:ext uri="{FF2B5EF4-FFF2-40B4-BE49-F238E27FC236}">
                <a16:creationId xmlns:a16="http://schemas.microsoft.com/office/drawing/2014/main" id="{3B161AC5-B1C7-E1D2-B497-E7C9EF1D1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3276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5">
            <a:extLst>
              <a:ext uri="{FF2B5EF4-FFF2-40B4-BE49-F238E27FC236}">
                <a16:creationId xmlns:a16="http://schemas.microsoft.com/office/drawing/2014/main" id="{F7328E1C-A202-45CA-D531-BA5B6F399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6400800"/>
            <a:ext cx="454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BC7EF24-E6E8-955C-5483-48918E437977}"/>
              </a:ext>
            </a:extLst>
          </p:cNvPr>
          <p:cNvSpPr txBox="1"/>
          <p:nvPr/>
        </p:nvSpPr>
        <p:spPr>
          <a:xfrm>
            <a:off x="1913744" y="85507"/>
            <a:ext cx="5674502" cy="646331"/>
          </a:xfrm>
          <a:prstGeom prst="rect">
            <a:avLst/>
          </a:prstGeom>
          <a:noFill/>
        </p:spPr>
        <p:txBody>
          <a:bodyPr wrap="none" rtlCol="0">
            <a:spAutoFit/>
          </a:bodyPr>
          <a:lstStyle/>
          <a:p>
            <a:r>
              <a:rPr lang="en-US" sz="3600" dirty="0">
                <a:solidFill>
                  <a:schemeClr val="accent5">
                    <a:lumMod val="75000"/>
                  </a:schemeClr>
                </a:solidFill>
              </a:rPr>
              <a:t>Maximum boiling azeotrope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8B8C1E70-4249-7AB5-125E-D92FDF48097E}"/>
              </a:ext>
            </a:extLst>
          </p:cNvPr>
          <p:cNvSpPr>
            <a:spLocks noGrp="1"/>
          </p:cNvSpPr>
          <p:nvPr>
            <p:ph type="title"/>
          </p:nvPr>
        </p:nvSpPr>
        <p:spPr>
          <a:xfrm>
            <a:off x="1600200" y="274639"/>
            <a:ext cx="9067800" cy="738187"/>
          </a:xfrm>
        </p:spPr>
        <p:txBody>
          <a:bodyPr>
            <a:normAutofit fontScale="90000"/>
          </a:bodyPr>
          <a:lstStyle/>
          <a:p>
            <a:pPr>
              <a:defRPr/>
            </a:pPr>
            <a:r>
              <a:rPr lang="en-US" altLang="en-US">
                <a:solidFill>
                  <a:srgbClr val="00B0F0"/>
                </a:solidFill>
              </a:rPr>
              <a:t>Relative volatility</a:t>
            </a:r>
            <a:br>
              <a:rPr lang="en-US" altLang="en-US">
                <a:solidFill>
                  <a:srgbClr val="00B0F0"/>
                </a:solidFill>
              </a:rPr>
            </a:br>
            <a:r>
              <a:rPr lang="en-US" altLang="en-US" sz="2300">
                <a:solidFill>
                  <a:schemeClr val="accent5">
                    <a:lumMod val="50000"/>
                  </a:schemeClr>
                </a:solidFill>
              </a:rPr>
              <a:t>(concentration ratio of A to B in vapor divided by same ratio in the liquid ) </a:t>
            </a:r>
          </a:p>
        </p:txBody>
      </p:sp>
      <p:sp>
        <p:nvSpPr>
          <p:cNvPr id="195587" name="Slide Number Placeholder 3">
            <a:extLst>
              <a:ext uri="{FF2B5EF4-FFF2-40B4-BE49-F238E27FC236}">
                <a16:creationId xmlns:a16="http://schemas.microsoft.com/office/drawing/2014/main" id="{102FEB62-7F8A-B58F-4487-03C3C859A3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1DEFEF-FED5-483E-B465-1B21154FB0B5}" type="slidenum">
              <a:rPr lang="en-US" altLang="en-US" sz="1200">
                <a:solidFill>
                  <a:srgbClr val="898989"/>
                </a:solidFill>
              </a:rPr>
              <a:pPr>
                <a:spcBef>
                  <a:spcPct val="0"/>
                </a:spcBef>
                <a:buFontTx/>
                <a:buNone/>
              </a:pPr>
              <a:t>38</a:t>
            </a:fld>
            <a:endParaRPr lang="en-US" altLang="en-US" sz="1200">
              <a:solidFill>
                <a:srgbClr val="898989"/>
              </a:solidFill>
            </a:endParaRPr>
          </a:p>
        </p:txBody>
      </p:sp>
      <p:pic>
        <p:nvPicPr>
          <p:cNvPr id="195588" name="Picture 3">
            <a:extLst>
              <a:ext uri="{FF2B5EF4-FFF2-40B4-BE49-F238E27FC236}">
                <a16:creationId xmlns:a16="http://schemas.microsoft.com/office/drawing/2014/main" id="{3FFFE52D-23C6-AF9C-B5D7-37C5DFE3B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1371601"/>
            <a:ext cx="4277193" cy="137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4">
            <a:extLst>
              <a:ext uri="{FF2B5EF4-FFF2-40B4-BE49-F238E27FC236}">
                <a16:creationId xmlns:a16="http://schemas.microsoft.com/office/drawing/2014/main" id="{8002B905-B5C6-E644-6358-350088E41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3124201"/>
            <a:ext cx="26400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Picture 5">
            <a:extLst>
              <a:ext uri="{FF2B5EF4-FFF2-40B4-BE49-F238E27FC236}">
                <a16:creationId xmlns:a16="http://schemas.microsoft.com/office/drawing/2014/main" id="{A7CD0E1F-03F8-236F-D69B-6E54B055C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377584"/>
            <a:ext cx="2286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1" name="Picture 6">
            <a:extLst>
              <a:ext uri="{FF2B5EF4-FFF2-40B4-BE49-F238E27FC236}">
                <a16:creationId xmlns:a16="http://schemas.microsoft.com/office/drawing/2014/main" id="{9B4FAEEF-2A83-BD05-74DE-ADFD3471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813" y="3124201"/>
            <a:ext cx="821116"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2">
            <a:extLst>
              <a:ext uri="{FF2B5EF4-FFF2-40B4-BE49-F238E27FC236}">
                <a16:creationId xmlns:a16="http://schemas.microsoft.com/office/drawing/2014/main" id="{5AE4AC83-FB0C-4017-1728-3F9C65018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414" y="4648201"/>
            <a:ext cx="80025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3" name="Picture 4">
            <a:extLst>
              <a:ext uri="{FF2B5EF4-FFF2-40B4-BE49-F238E27FC236}">
                <a16:creationId xmlns:a16="http://schemas.microsoft.com/office/drawing/2014/main" id="{958762E7-B07C-542F-8412-DB1A1FF5C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3450" y="4694238"/>
            <a:ext cx="590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4" name="Picture 6">
            <a:extLst>
              <a:ext uri="{FF2B5EF4-FFF2-40B4-BE49-F238E27FC236}">
                <a16:creationId xmlns:a16="http://schemas.microsoft.com/office/drawing/2014/main" id="{6373F986-DA1B-1618-5914-E798C5D626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5181600"/>
            <a:ext cx="2544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5" name="Picture 8">
            <a:extLst>
              <a:ext uri="{FF2B5EF4-FFF2-40B4-BE49-F238E27FC236}">
                <a16:creationId xmlns:a16="http://schemas.microsoft.com/office/drawing/2014/main" id="{7FEAC2FA-F388-B98A-DAD3-35E7AB7046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1176" y="5154614"/>
            <a:ext cx="4619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6" name="Picture 10">
            <a:extLst>
              <a:ext uri="{FF2B5EF4-FFF2-40B4-BE49-F238E27FC236}">
                <a16:creationId xmlns:a16="http://schemas.microsoft.com/office/drawing/2014/main" id="{37ECC9B6-1D9A-FCE3-1173-E20DE88C6E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0301" y="5060950"/>
            <a:ext cx="13366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1">
            <a:extLst>
              <a:ext uri="{FF2B5EF4-FFF2-40B4-BE49-F238E27FC236}">
                <a16:creationId xmlns:a16="http://schemas.microsoft.com/office/drawing/2014/main" id="{259D0150-A642-3EBB-8335-98B8A08691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E9FAB9-642E-471E-8A43-BF8622FAB857}" type="slidenum">
              <a:rPr lang="en-US" altLang="en-US" sz="1200">
                <a:solidFill>
                  <a:srgbClr val="898989"/>
                </a:solidFill>
              </a:rPr>
              <a:pPr>
                <a:spcBef>
                  <a:spcPct val="0"/>
                </a:spcBef>
                <a:buFontTx/>
                <a:buNone/>
              </a:pPr>
              <a:t>39</a:t>
            </a:fld>
            <a:endParaRPr lang="en-US" altLang="en-US" sz="1200">
              <a:solidFill>
                <a:srgbClr val="898989"/>
              </a:solidFill>
            </a:endParaRPr>
          </a:p>
        </p:txBody>
      </p:sp>
      <p:pic>
        <p:nvPicPr>
          <p:cNvPr id="199683" name="Picture 2">
            <a:extLst>
              <a:ext uri="{FF2B5EF4-FFF2-40B4-BE49-F238E27FC236}">
                <a16:creationId xmlns:a16="http://schemas.microsoft.com/office/drawing/2014/main" id="{AB49BE83-D1CB-66A3-0595-26C076261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0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5">
            <a:extLst>
              <a:ext uri="{FF2B5EF4-FFF2-40B4-BE49-F238E27FC236}">
                <a16:creationId xmlns:a16="http://schemas.microsoft.com/office/drawing/2014/main" id="{4DF2ADCA-08C1-9798-460B-D69D7A1FC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726" y="1447801"/>
            <a:ext cx="42576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6">
            <a:extLst>
              <a:ext uri="{FF2B5EF4-FFF2-40B4-BE49-F238E27FC236}">
                <a16:creationId xmlns:a16="http://schemas.microsoft.com/office/drawing/2014/main" id="{87278331-F533-7E2F-C56C-BD6C2F729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743200"/>
            <a:ext cx="2438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7">
            <a:extLst>
              <a:ext uri="{FF2B5EF4-FFF2-40B4-BE49-F238E27FC236}">
                <a16:creationId xmlns:a16="http://schemas.microsoft.com/office/drawing/2014/main" id="{8C2693E1-244A-FD9A-EA3D-FD4B7CA03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648200"/>
            <a:ext cx="3956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126613A3-3C6A-CE2E-5482-F4C21F485B88}"/>
              </a:ext>
            </a:extLst>
          </p:cNvPr>
          <p:cNvSpPr>
            <a:spLocks noGrp="1"/>
          </p:cNvSpPr>
          <p:nvPr>
            <p:ph type="title"/>
          </p:nvPr>
        </p:nvSpPr>
        <p:spPr>
          <a:xfrm>
            <a:off x="1752600" y="0"/>
            <a:ext cx="8458200" cy="677862"/>
          </a:xfrm>
        </p:spPr>
        <p:txBody>
          <a:bodyPr/>
          <a:lstStyle/>
          <a:p>
            <a:r>
              <a:rPr lang="en-US" altLang="en-US" sz="4000" dirty="0">
                <a:solidFill>
                  <a:srgbClr val="0070C0"/>
                </a:solidFill>
              </a:rPr>
              <a:t>Vapor-Liquid Equilibrium (Gillespie still)</a:t>
            </a:r>
          </a:p>
        </p:txBody>
      </p:sp>
      <p:sp>
        <p:nvSpPr>
          <p:cNvPr id="162819" name="Slide Number Placeholder 3">
            <a:extLst>
              <a:ext uri="{FF2B5EF4-FFF2-40B4-BE49-F238E27FC236}">
                <a16:creationId xmlns:a16="http://schemas.microsoft.com/office/drawing/2014/main" id="{070F142D-B493-5988-A760-FEE15D8DCF8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B4F018-8261-4314-895F-964C67A9A67E}" type="slidenum">
              <a:rPr lang="en-US" altLang="en-US" sz="1200">
                <a:solidFill>
                  <a:srgbClr val="898989"/>
                </a:solidFill>
              </a:rPr>
              <a:pPr>
                <a:spcBef>
                  <a:spcPct val="0"/>
                </a:spcBef>
                <a:buFontTx/>
                <a:buNone/>
              </a:pPr>
              <a:t>4</a:t>
            </a:fld>
            <a:endParaRPr lang="en-US" altLang="en-US" sz="1200">
              <a:solidFill>
                <a:srgbClr val="898989"/>
              </a:solidFill>
            </a:endParaRPr>
          </a:p>
        </p:txBody>
      </p:sp>
      <p:pic>
        <p:nvPicPr>
          <p:cNvPr id="162820" name="Picture 2">
            <a:extLst>
              <a:ext uri="{FF2B5EF4-FFF2-40B4-BE49-F238E27FC236}">
                <a16:creationId xmlns:a16="http://schemas.microsoft.com/office/drawing/2014/main" id="{4A191A36-8B3B-E940-E3A2-F70C8FFD31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3245" y="838201"/>
            <a:ext cx="6585680" cy="5016499"/>
          </a:xfrm>
          <a:noFill/>
          <a:ln>
            <a:solidFill>
              <a:srgbClr val="FF6600"/>
            </a:solidFill>
          </a:ln>
        </p:spPr>
      </p:pic>
      <p:pic>
        <p:nvPicPr>
          <p:cNvPr id="3" name="Picture 2">
            <a:extLst>
              <a:ext uri="{FF2B5EF4-FFF2-40B4-BE49-F238E27FC236}">
                <a16:creationId xmlns:a16="http://schemas.microsoft.com/office/drawing/2014/main" id="{E1CC7663-4A27-96A3-3378-22D2A76683FA}"/>
              </a:ext>
            </a:extLst>
          </p:cNvPr>
          <p:cNvPicPr>
            <a:picLocks noChangeAspect="1"/>
          </p:cNvPicPr>
          <p:nvPr/>
        </p:nvPicPr>
        <p:blipFill>
          <a:blip r:embed="rId3"/>
          <a:stretch>
            <a:fillRect/>
          </a:stretch>
        </p:blipFill>
        <p:spPr>
          <a:xfrm>
            <a:off x="2209800" y="5878512"/>
            <a:ext cx="8458200" cy="8191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1">
            <a:extLst>
              <a:ext uri="{FF2B5EF4-FFF2-40B4-BE49-F238E27FC236}">
                <a16:creationId xmlns:a16="http://schemas.microsoft.com/office/drawing/2014/main" id="{9F6FEFD5-8107-DDF6-A6FB-F12F8CA66E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1A4068-6232-4C03-B0EE-A578AA589F6F}" type="slidenum">
              <a:rPr lang="en-US" altLang="en-US" sz="1200">
                <a:solidFill>
                  <a:srgbClr val="898989"/>
                </a:solidFill>
              </a:rPr>
              <a:pPr>
                <a:spcBef>
                  <a:spcPct val="0"/>
                </a:spcBef>
                <a:buFontTx/>
                <a:buNone/>
              </a:pPr>
              <a:t>40</a:t>
            </a:fld>
            <a:endParaRPr lang="en-US" altLang="en-US" sz="1200">
              <a:solidFill>
                <a:srgbClr val="898989"/>
              </a:solidFill>
            </a:endParaRPr>
          </a:p>
        </p:txBody>
      </p:sp>
      <p:pic>
        <p:nvPicPr>
          <p:cNvPr id="200707" name="Picture 2">
            <a:extLst>
              <a:ext uri="{FF2B5EF4-FFF2-40B4-BE49-F238E27FC236}">
                <a16:creationId xmlns:a16="http://schemas.microsoft.com/office/drawing/2014/main" id="{C826561F-9F7F-B4E2-1D0D-439B12F67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8801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1">
            <a:extLst>
              <a:ext uri="{FF2B5EF4-FFF2-40B4-BE49-F238E27FC236}">
                <a16:creationId xmlns:a16="http://schemas.microsoft.com/office/drawing/2014/main" id="{BA5B2B95-5910-034C-6A5A-F4D931D15A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58C39B2-70D3-4E9C-8D91-20DF7DBA86EE}" type="slidenum">
              <a:rPr lang="en-US" altLang="en-US" sz="1200">
                <a:solidFill>
                  <a:srgbClr val="898989"/>
                </a:solidFill>
              </a:rPr>
              <a:pPr>
                <a:spcBef>
                  <a:spcPct val="0"/>
                </a:spcBef>
                <a:buFontTx/>
                <a:buNone/>
              </a:pPr>
              <a:t>41</a:t>
            </a:fld>
            <a:endParaRPr lang="en-US" altLang="en-US" sz="1200">
              <a:solidFill>
                <a:srgbClr val="898989"/>
              </a:solidFill>
            </a:endParaRPr>
          </a:p>
        </p:txBody>
      </p:sp>
      <p:pic>
        <p:nvPicPr>
          <p:cNvPr id="201731" name="Picture 2">
            <a:extLst>
              <a:ext uri="{FF2B5EF4-FFF2-40B4-BE49-F238E27FC236}">
                <a16:creationId xmlns:a16="http://schemas.microsoft.com/office/drawing/2014/main" id="{036EB1D8-5CE2-8F12-9F37-545D0F0CF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8032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1">
            <a:extLst>
              <a:ext uri="{FF2B5EF4-FFF2-40B4-BE49-F238E27FC236}">
                <a16:creationId xmlns:a16="http://schemas.microsoft.com/office/drawing/2014/main" id="{A83A7DE6-1943-D746-99BC-80CD8AC1CE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A722E7-1638-4B60-B9BD-9F35BBD5E061}" type="slidenum">
              <a:rPr lang="en-US" altLang="en-US" sz="1200">
                <a:solidFill>
                  <a:srgbClr val="898989"/>
                </a:solidFill>
              </a:rPr>
              <a:pPr>
                <a:spcBef>
                  <a:spcPct val="0"/>
                </a:spcBef>
                <a:buFontTx/>
                <a:buNone/>
              </a:pPr>
              <a:t>42</a:t>
            </a:fld>
            <a:endParaRPr lang="en-US" altLang="en-US" sz="1200">
              <a:solidFill>
                <a:srgbClr val="898989"/>
              </a:solidFill>
            </a:endParaRPr>
          </a:p>
        </p:txBody>
      </p:sp>
      <p:pic>
        <p:nvPicPr>
          <p:cNvPr id="202755" name="Picture 2">
            <a:extLst>
              <a:ext uri="{FF2B5EF4-FFF2-40B4-BE49-F238E27FC236}">
                <a16:creationId xmlns:a16="http://schemas.microsoft.com/office/drawing/2014/main" id="{3D1B193D-1A95-8DA3-F98D-139ABF56B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457201"/>
            <a:ext cx="6372225"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Box 11">
            <a:extLst>
              <a:ext uri="{FF2B5EF4-FFF2-40B4-BE49-F238E27FC236}">
                <a16:creationId xmlns:a16="http://schemas.microsoft.com/office/drawing/2014/main" id="{46ADACEF-2821-3DA9-4807-310E4694744C}"/>
              </a:ext>
            </a:extLst>
          </p:cNvPr>
          <p:cNvSpPr txBox="1">
            <a:spLocks noChangeArrowheads="1"/>
          </p:cNvSpPr>
          <p:nvPr/>
        </p:nvSpPr>
        <p:spPr bwMode="auto">
          <a:xfrm>
            <a:off x="2225676" y="2952412"/>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t>y</a:t>
            </a:r>
          </a:p>
        </p:txBody>
      </p:sp>
      <p:sp>
        <p:nvSpPr>
          <p:cNvPr id="202757" name="TextBox 12">
            <a:extLst>
              <a:ext uri="{FF2B5EF4-FFF2-40B4-BE49-F238E27FC236}">
                <a16:creationId xmlns:a16="http://schemas.microsoft.com/office/drawing/2014/main" id="{914EEFD5-1543-4B30-720F-BE691210171E}"/>
              </a:ext>
            </a:extLst>
          </p:cNvPr>
          <p:cNvSpPr txBox="1">
            <a:spLocks noChangeArrowheads="1"/>
          </p:cNvSpPr>
          <p:nvPr/>
        </p:nvSpPr>
        <p:spPr bwMode="auto">
          <a:xfrm>
            <a:off x="5700713" y="6291264"/>
            <a:ext cx="284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x</a:t>
            </a:r>
          </a:p>
        </p:txBody>
      </p:sp>
      <p:sp>
        <p:nvSpPr>
          <p:cNvPr id="202758" name="TextBox 13">
            <a:extLst>
              <a:ext uri="{FF2B5EF4-FFF2-40B4-BE49-F238E27FC236}">
                <a16:creationId xmlns:a16="http://schemas.microsoft.com/office/drawing/2014/main" id="{31D309C2-6F62-0DF1-7E46-6CA6E873D110}"/>
              </a:ext>
            </a:extLst>
          </p:cNvPr>
          <p:cNvSpPr txBox="1">
            <a:spLocks noChangeArrowheads="1"/>
          </p:cNvSpPr>
          <p:nvPr/>
        </p:nvSpPr>
        <p:spPr bwMode="auto">
          <a:xfrm>
            <a:off x="3648295" y="5782977"/>
            <a:ext cx="827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err="1"/>
              <a:t>x</a:t>
            </a:r>
            <a:r>
              <a:rPr lang="en-US" altLang="en-US" sz="1800" baseline="-25000" dirty="0" err="1"/>
              <a:t>W</a:t>
            </a:r>
            <a:r>
              <a:rPr lang="en-US" altLang="en-US" sz="1800" dirty="0"/>
              <a:t>=0.3</a:t>
            </a:r>
          </a:p>
        </p:txBody>
      </p:sp>
      <p:sp>
        <p:nvSpPr>
          <p:cNvPr id="202759" name="TextBox 14">
            <a:extLst>
              <a:ext uri="{FF2B5EF4-FFF2-40B4-BE49-F238E27FC236}">
                <a16:creationId xmlns:a16="http://schemas.microsoft.com/office/drawing/2014/main" id="{BE581F62-C09E-1CA6-03BE-3948365ACABB}"/>
              </a:ext>
            </a:extLst>
          </p:cNvPr>
          <p:cNvSpPr txBox="1">
            <a:spLocks noChangeArrowheads="1"/>
          </p:cNvSpPr>
          <p:nvPr/>
        </p:nvSpPr>
        <p:spPr bwMode="auto">
          <a:xfrm>
            <a:off x="5033964" y="5835650"/>
            <a:ext cx="752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z</a:t>
            </a:r>
            <a:r>
              <a:rPr lang="en-US" altLang="en-US" sz="1800" baseline="-25000"/>
              <a:t>F</a:t>
            </a:r>
            <a:r>
              <a:rPr lang="en-US" altLang="en-US" sz="1800"/>
              <a:t>=0.4</a:t>
            </a:r>
            <a:endParaRPr lang="en-US" altLang="en-US" sz="1800" baseline="-25000"/>
          </a:p>
        </p:txBody>
      </p:sp>
      <p:sp>
        <p:nvSpPr>
          <p:cNvPr id="202760" name="TextBox 15">
            <a:extLst>
              <a:ext uri="{FF2B5EF4-FFF2-40B4-BE49-F238E27FC236}">
                <a16:creationId xmlns:a16="http://schemas.microsoft.com/office/drawing/2014/main" id="{C661F26E-5302-627E-25A0-D2BD392B904F}"/>
              </a:ext>
            </a:extLst>
          </p:cNvPr>
          <p:cNvSpPr txBox="1">
            <a:spLocks noChangeArrowheads="1"/>
          </p:cNvSpPr>
          <p:nvPr/>
        </p:nvSpPr>
        <p:spPr bwMode="auto">
          <a:xfrm>
            <a:off x="5215791" y="3523856"/>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23A31D"/>
                </a:solidFill>
              </a:rPr>
              <a:t>F</a:t>
            </a:r>
            <a:r>
              <a:rPr lang="en-US" altLang="en-US" sz="1800" dirty="0"/>
              <a:t>(</a:t>
            </a:r>
            <a:r>
              <a:rPr lang="en-US" altLang="en-US" sz="1800" dirty="0" err="1"/>
              <a:t>z</a:t>
            </a:r>
            <a:r>
              <a:rPr lang="en-US" altLang="en-US" sz="1800" baseline="-25000" dirty="0" err="1"/>
              <a:t>F</a:t>
            </a:r>
            <a:r>
              <a:rPr lang="en-US" altLang="en-US" sz="1800" baseline="-25000" dirty="0"/>
              <a:t>, </a:t>
            </a:r>
            <a:r>
              <a:rPr lang="en-US" altLang="en-US" sz="1800" dirty="0" err="1"/>
              <a:t>z</a:t>
            </a:r>
            <a:r>
              <a:rPr lang="en-US" altLang="en-US" sz="1800" baseline="-25000" dirty="0" err="1"/>
              <a:t>F</a:t>
            </a:r>
            <a:r>
              <a:rPr lang="en-US" altLang="en-US" sz="1800" dirty="0"/>
              <a:t>)</a:t>
            </a:r>
          </a:p>
        </p:txBody>
      </p:sp>
      <p:sp>
        <p:nvSpPr>
          <p:cNvPr id="202761" name="TextBox 16">
            <a:extLst>
              <a:ext uri="{FF2B5EF4-FFF2-40B4-BE49-F238E27FC236}">
                <a16:creationId xmlns:a16="http://schemas.microsoft.com/office/drawing/2014/main" id="{064D06B4-9D8A-309B-47DF-28ACD3E526FC}"/>
              </a:ext>
            </a:extLst>
          </p:cNvPr>
          <p:cNvSpPr txBox="1">
            <a:spLocks noChangeArrowheads="1"/>
          </p:cNvSpPr>
          <p:nvPr/>
        </p:nvSpPr>
        <p:spPr bwMode="auto">
          <a:xfrm>
            <a:off x="4462464" y="2795588"/>
            <a:ext cx="693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-W/D</a:t>
            </a:r>
          </a:p>
        </p:txBody>
      </p:sp>
      <p:sp>
        <p:nvSpPr>
          <p:cNvPr id="2" name="TextBox 1">
            <a:extLst>
              <a:ext uri="{FF2B5EF4-FFF2-40B4-BE49-F238E27FC236}">
                <a16:creationId xmlns:a16="http://schemas.microsoft.com/office/drawing/2014/main" id="{70EE3147-F3C1-1121-7CEE-154C2686D03C}"/>
              </a:ext>
            </a:extLst>
          </p:cNvPr>
          <p:cNvSpPr txBox="1"/>
          <p:nvPr/>
        </p:nvSpPr>
        <p:spPr>
          <a:xfrm>
            <a:off x="1713747" y="2350056"/>
            <a:ext cx="1052981" cy="369332"/>
          </a:xfrm>
          <a:prstGeom prst="rect">
            <a:avLst/>
          </a:prstGeom>
          <a:noFill/>
        </p:spPr>
        <p:txBody>
          <a:bodyPr wrap="none" rtlCol="0">
            <a:spAutoFit/>
          </a:bodyPr>
          <a:lstStyle/>
          <a:p>
            <a:r>
              <a:rPr lang="en-US" dirty="0"/>
              <a:t>x</a:t>
            </a:r>
            <a:r>
              <a:rPr lang="en-US" baseline="-25000" dirty="0"/>
              <a:t>d</a:t>
            </a:r>
            <a:r>
              <a:rPr lang="en-US" dirty="0"/>
              <a:t>=0.517</a:t>
            </a:r>
            <a:endParaRPr lang="en-IN" dirty="0"/>
          </a:p>
        </p:txBody>
      </p:sp>
      <p:cxnSp>
        <p:nvCxnSpPr>
          <p:cNvPr id="4" name="Straight Arrow Connector 3">
            <a:extLst>
              <a:ext uri="{FF2B5EF4-FFF2-40B4-BE49-F238E27FC236}">
                <a16:creationId xmlns:a16="http://schemas.microsoft.com/office/drawing/2014/main" id="{CA5EA644-3189-E5E9-0A58-2343503478E7}"/>
              </a:ext>
            </a:extLst>
          </p:cNvPr>
          <p:cNvCxnSpPr>
            <a:cxnSpLocks/>
          </p:cNvCxnSpPr>
          <p:nvPr/>
        </p:nvCxnSpPr>
        <p:spPr>
          <a:xfrm flipV="1">
            <a:off x="3952407" y="2534723"/>
            <a:ext cx="0" cy="3285053"/>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C03C67E-BA0A-5F26-0306-E50C02FF8BAA}"/>
              </a:ext>
            </a:extLst>
          </p:cNvPr>
          <p:cNvCxnSpPr>
            <a:endCxn id="2" idx="3"/>
          </p:cNvCxnSpPr>
          <p:nvPr/>
        </p:nvCxnSpPr>
        <p:spPr>
          <a:xfrm flipH="1">
            <a:off x="2766728" y="2534722"/>
            <a:ext cx="1185679" cy="0"/>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947A80-8CA8-1657-021C-B810FF0888C5}"/>
              </a:ext>
            </a:extLst>
          </p:cNvPr>
          <p:cNvCxnSpPr>
            <a:cxnSpLocks/>
          </p:cNvCxnSpPr>
          <p:nvPr/>
        </p:nvCxnSpPr>
        <p:spPr>
          <a:xfrm>
            <a:off x="3933049" y="2563648"/>
            <a:ext cx="1318814" cy="1066625"/>
          </a:xfrm>
          <a:prstGeom prst="line">
            <a:avLst/>
          </a:prstGeom>
          <a:ln w="28575">
            <a:solidFill>
              <a:srgbClr val="23A31D"/>
            </a:solidFill>
            <a:prstDash val="soli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7DF96C-4C3F-4F87-F714-FB6F868F08BE}"/>
              </a:ext>
            </a:extLst>
          </p:cNvPr>
          <p:cNvSpPr txBox="1"/>
          <p:nvPr/>
        </p:nvSpPr>
        <p:spPr>
          <a:xfrm>
            <a:off x="8886826" y="457201"/>
            <a:ext cx="1781175" cy="4247317"/>
          </a:xfrm>
          <a:prstGeom prst="rect">
            <a:avLst/>
          </a:prstGeom>
          <a:noFill/>
          <a:ln>
            <a:solidFill>
              <a:srgbClr val="FF0066"/>
            </a:solidFill>
          </a:ln>
        </p:spPr>
        <p:txBody>
          <a:bodyPr wrap="square" rtlCol="0">
            <a:spAutoFit/>
          </a:bodyPr>
          <a:lstStyle/>
          <a:p>
            <a:r>
              <a:rPr lang="en-US" dirty="0"/>
              <a:t>Locate </a:t>
            </a:r>
            <a:r>
              <a:rPr lang="en-US" dirty="0" err="1"/>
              <a:t>z</a:t>
            </a:r>
            <a:r>
              <a:rPr lang="en-US" baseline="-25000" dirty="0" err="1"/>
              <a:t>F</a:t>
            </a:r>
            <a:r>
              <a:rPr lang="en-US" dirty="0"/>
              <a:t> and </a:t>
            </a:r>
            <a:r>
              <a:rPr lang="en-US" dirty="0" err="1"/>
              <a:t>x</a:t>
            </a:r>
            <a:r>
              <a:rPr lang="en-US" baseline="-25000" dirty="0" err="1"/>
              <a:t>W</a:t>
            </a:r>
            <a:r>
              <a:rPr lang="en-US" dirty="0"/>
              <a:t> on diagonal line,</a:t>
            </a:r>
          </a:p>
          <a:p>
            <a:r>
              <a:rPr lang="en-US" dirty="0"/>
              <a:t> a vertical line through </a:t>
            </a:r>
            <a:r>
              <a:rPr lang="en-US" dirty="0" err="1"/>
              <a:t>x</a:t>
            </a:r>
            <a:r>
              <a:rPr lang="en-US" baseline="-25000" dirty="0" err="1"/>
              <a:t>W</a:t>
            </a:r>
            <a:r>
              <a:rPr lang="en-US" dirty="0"/>
              <a:t>=0.3 is extended to meet the equilibrium line at P(0.3, 0.517). Join the F(0.4,0.4) and P point. Find the slope of FP line which equals to –(W/D) </a:t>
            </a:r>
            <a:endParaRPr lang="en-IN" dirty="0"/>
          </a:p>
        </p:txBody>
      </p:sp>
      <p:sp>
        <p:nvSpPr>
          <p:cNvPr id="25" name="TextBox 24">
            <a:extLst>
              <a:ext uri="{FF2B5EF4-FFF2-40B4-BE49-F238E27FC236}">
                <a16:creationId xmlns:a16="http://schemas.microsoft.com/office/drawing/2014/main" id="{085525EB-0B76-27AE-704B-5869AA633247}"/>
              </a:ext>
            </a:extLst>
          </p:cNvPr>
          <p:cNvSpPr txBox="1"/>
          <p:nvPr/>
        </p:nvSpPr>
        <p:spPr>
          <a:xfrm>
            <a:off x="3639440" y="2461127"/>
            <a:ext cx="317716" cy="369332"/>
          </a:xfrm>
          <a:prstGeom prst="rect">
            <a:avLst/>
          </a:prstGeom>
          <a:noFill/>
        </p:spPr>
        <p:txBody>
          <a:bodyPr wrap="none" rtlCol="0">
            <a:spAutoFit/>
          </a:bodyPr>
          <a:lstStyle/>
          <a:p>
            <a:r>
              <a:rPr lang="en-US" dirty="0">
                <a:solidFill>
                  <a:srgbClr val="23A31D"/>
                </a:solidFill>
              </a:rPr>
              <a:t>P</a:t>
            </a:r>
            <a:endParaRPr lang="en-IN" dirty="0">
              <a:solidFill>
                <a:srgbClr val="23A31D"/>
              </a:solidFill>
            </a:endParaRPr>
          </a:p>
        </p:txBody>
      </p:sp>
      <p:sp>
        <p:nvSpPr>
          <p:cNvPr id="26" name="TextBox 25">
            <a:extLst>
              <a:ext uri="{FF2B5EF4-FFF2-40B4-BE49-F238E27FC236}">
                <a16:creationId xmlns:a16="http://schemas.microsoft.com/office/drawing/2014/main" id="{027AE609-7B5A-309C-4E42-F9EEC0CF2DA5}"/>
              </a:ext>
            </a:extLst>
          </p:cNvPr>
          <p:cNvSpPr txBox="1"/>
          <p:nvPr/>
        </p:nvSpPr>
        <p:spPr>
          <a:xfrm>
            <a:off x="1608799" y="1"/>
            <a:ext cx="3051602" cy="461665"/>
          </a:xfrm>
          <a:prstGeom prst="rect">
            <a:avLst/>
          </a:prstGeom>
          <a:noFill/>
        </p:spPr>
        <p:txBody>
          <a:bodyPr wrap="square" rtlCol="0">
            <a:spAutoFit/>
          </a:bodyPr>
          <a:lstStyle/>
          <a:p>
            <a:r>
              <a:rPr lang="en-US" sz="2400" b="1" dirty="0">
                <a:solidFill>
                  <a:srgbClr val="0233D0"/>
                </a:solidFill>
              </a:rPr>
              <a:t>Graphical solution</a:t>
            </a:r>
            <a:endParaRPr lang="en-IN" sz="2400" b="1" dirty="0">
              <a:solidFill>
                <a:srgbClr val="0233D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1">
            <a:extLst>
              <a:ext uri="{FF2B5EF4-FFF2-40B4-BE49-F238E27FC236}">
                <a16:creationId xmlns:a16="http://schemas.microsoft.com/office/drawing/2014/main" id="{C6A36C46-0592-861C-6F56-D3D70C528D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1251BE-831C-48AC-9BB2-C882BE4D29FF}" type="slidenum">
              <a:rPr lang="en-US" altLang="en-US" sz="1200">
                <a:solidFill>
                  <a:srgbClr val="898989"/>
                </a:solidFill>
              </a:rPr>
              <a:pPr>
                <a:spcBef>
                  <a:spcPct val="0"/>
                </a:spcBef>
                <a:buFontTx/>
                <a:buNone/>
              </a:pPr>
              <a:t>43</a:t>
            </a:fld>
            <a:endParaRPr lang="en-US" altLang="en-US" sz="1200">
              <a:solidFill>
                <a:srgbClr val="898989"/>
              </a:solidFill>
            </a:endParaRPr>
          </a:p>
        </p:txBody>
      </p:sp>
      <p:pic>
        <p:nvPicPr>
          <p:cNvPr id="203779" name="Picture 2">
            <a:extLst>
              <a:ext uri="{FF2B5EF4-FFF2-40B4-BE49-F238E27FC236}">
                <a16:creationId xmlns:a16="http://schemas.microsoft.com/office/drawing/2014/main" id="{6E053F05-1C29-145F-4EF0-AB643B896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609600"/>
            <a:ext cx="28860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3">
            <a:extLst>
              <a:ext uri="{FF2B5EF4-FFF2-40B4-BE49-F238E27FC236}">
                <a16:creationId xmlns:a16="http://schemas.microsoft.com/office/drawing/2014/main" id="{DAF6C17C-4229-2B75-BB5F-808EB7DE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143000"/>
            <a:ext cx="3559175"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4">
            <a:extLst>
              <a:ext uri="{FF2B5EF4-FFF2-40B4-BE49-F238E27FC236}">
                <a16:creationId xmlns:a16="http://schemas.microsoft.com/office/drawing/2014/main" id="{CF6B37DD-EACE-EB5B-0A55-760B7A8A5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953000"/>
            <a:ext cx="76644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5">
            <a:extLst>
              <a:ext uri="{FF2B5EF4-FFF2-40B4-BE49-F238E27FC236}">
                <a16:creationId xmlns:a16="http://schemas.microsoft.com/office/drawing/2014/main" id="{136C0359-ADD2-91AD-093E-9F5C6E456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6019800"/>
            <a:ext cx="7961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1">
            <a:extLst>
              <a:ext uri="{FF2B5EF4-FFF2-40B4-BE49-F238E27FC236}">
                <a16:creationId xmlns:a16="http://schemas.microsoft.com/office/drawing/2014/main" id="{D5D2EB14-890E-CD55-14A7-88046F1598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1427AED-B2D9-4E92-B7E1-DC23413224E0}" type="slidenum">
              <a:rPr lang="en-US" altLang="en-US" sz="1200">
                <a:solidFill>
                  <a:srgbClr val="898989"/>
                </a:solidFill>
              </a:rPr>
              <a:pPr>
                <a:spcBef>
                  <a:spcPct val="0"/>
                </a:spcBef>
                <a:buFontTx/>
                <a:buNone/>
              </a:pPr>
              <a:t>44</a:t>
            </a:fld>
            <a:endParaRPr lang="en-US" altLang="en-US" sz="1200">
              <a:solidFill>
                <a:srgbClr val="898989"/>
              </a:solidFill>
            </a:endParaRPr>
          </a:p>
        </p:txBody>
      </p:sp>
      <p:pic>
        <p:nvPicPr>
          <p:cNvPr id="204803" name="Picture 2">
            <a:extLst>
              <a:ext uri="{FF2B5EF4-FFF2-40B4-BE49-F238E27FC236}">
                <a16:creationId xmlns:a16="http://schemas.microsoft.com/office/drawing/2014/main" id="{72460F36-E261-D688-1632-B3F88748B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685800"/>
            <a:ext cx="271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3">
            <a:extLst>
              <a:ext uri="{FF2B5EF4-FFF2-40B4-BE49-F238E27FC236}">
                <a16:creationId xmlns:a16="http://schemas.microsoft.com/office/drawing/2014/main" id="{5DEB1B2A-2B9A-EA1A-9C36-1A71CFA7B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1"/>
            <a:ext cx="78486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4">
            <a:extLst>
              <a:ext uri="{FF2B5EF4-FFF2-40B4-BE49-F238E27FC236}">
                <a16:creationId xmlns:a16="http://schemas.microsoft.com/office/drawing/2014/main" id="{A94AD0A4-4AFA-827E-DB98-E6BF69BC1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00200"/>
            <a:ext cx="28194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5">
            <a:extLst>
              <a:ext uri="{FF2B5EF4-FFF2-40B4-BE49-F238E27FC236}">
                <a16:creationId xmlns:a16="http://schemas.microsoft.com/office/drawing/2014/main" id="{BFFC377A-B7DD-9B50-9577-14B4DE482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057400"/>
            <a:ext cx="485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7" name="Picture 6">
            <a:extLst>
              <a:ext uri="{FF2B5EF4-FFF2-40B4-BE49-F238E27FC236}">
                <a16:creationId xmlns:a16="http://schemas.microsoft.com/office/drawing/2014/main" id="{6AB98C79-B171-9F9A-2707-0E01F0BB9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3966550"/>
            <a:ext cx="1881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72C159E-E2AB-7DB1-8E2D-C071E0EC0E4E}"/>
              </a:ext>
            </a:extLst>
          </p:cNvPr>
          <p:cNvPicPr>
            <a:picLocks noChangeAspect="1"/>
          </p:cNvPicPr>
          <p:nvPr/>
        </p:nvPicPr>
        <p:blipFill>
          <a:blip r:embed="rId7"/>
          <a:stretch>
            <a:fillRect/>
          </a:stretch>
        </p:blipFill>
        <p:spPr>
          <a:xfrm>
            <a:off x="3937417" y="3009900"/>
            <a:ext cx="1153696" cy="277999"/>
          </a:xfrm>
          <a:prstGeom prst="rect">
            <a:avLst/>
          </a:prstGeom>
        </p:spPr>
      </p:pic>
      <p:pic>
        <p:nvPicPr>
          <p:cNvPr id="5" name="Picture 4">
            <a:extLst>
              <a:ext uri="{FF2B5EF4-FFF2-40B4-BE49-F238E27FC236}">
                <a16:creationId xmlns:a16="http://schemas.microsoft.com/office/drawing/2014/main" id="{4C69BCFC-1CD7-5751-0009-F90BFF062EF9}"/>
              </a:ext>
            </a:extLst>
          </p:cNvPr>
          <p:cNvPicPr>
            <a:picLocks noChangeAspect="1"/>
          </p:cNvPicPr>
          <p:nvPr/>
        </p:nvPicPr>
        <p:blipFill>
          <a:blip r:embed="rId8"/>
          <a:stretch>
            <a:fillRect/>
          </a:stretch>
        </p:blipFill>
        <p:spPr>
          <a:xfrm>
            <a:off x="5091112" y="2990850"/>
            <a:ext cx="1334673" cy="319161"/>
          </a:xfrm>
          <a:prstGeom prst="rect">
            <a:avLst/>
          </a:prstGeom>
        </p:spPr>
      </p:pic>
      <p:pic>
        <p:nvPicPr>
          <p:cNvPr id="7" name="Picture 6">
            <a:extLst>
              <a:ext uri="{FF2B5EF4-FFF2-40B4-BE49-F238E27FC236}">
                <a16:creationId xmlns:a16="http://schemas.microsoft.com/office/drawing/2014/main" id="{EBE02846-D2C4-E968-8503-5C8DD622F5D3}"/>
              </a:ext>
            </a:extLst>
          </p:cNvPr>
          <p:cNvPicPr>
            <a:picLocks noChangeAspect="1"/>
          </p:cNvPicPr>
          <p:nvPr/>
        </p:nvPicPr>
        <p:blipFill>
          <a:blip r:embed="rId9"/>
          <a:stretch>
            <a:fillRect/>
          </a:stretch>
        </p:blipFill>
        <p:spPr>
          <a:xfrm>
            <a:off x="4804907" y="3452525"/>
            <a:ext cx="1294216" cy="4202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1">
            <a:extLst>
              <a:ext uri="{FF2B5EF4-FFF2-40B4-BE49-F238E27FC236}">
                <a16:creationId xmlns:a16="http://schemas.microsoft.com/office/drawing/2014/main" id="{F5C3F7AB-E09C-6B87-A419-CD8B1D23C8D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3EC1193-D6A6-4C7E-8889-98857AEEE655}" type="slidenum">
              <a:rPr lang="en-US" altLang="en-US" sz="1200">
                <a:solidFill>
                  <a:srgbClr val="898989"/>
                </a:solidFill>
              </a:rPr>
              <a:pPr>
                <a:spcBef>
                  <a:spcPct val="0"/>
                </a:spcBef>
                <a:buFontTx/>
                <a:buNone/>
              </a:pPr>
              <a:t>45</a:t>
            </a:fld>
            <a:endParaRPr lang="en-US" altLang="en-US" sz="1200">
              <a:solidFill>
                <a:srgbClr val="898989"/>
              </a:solidFill>
            </a:endParaRPr>
          </a:p>
        </p:txBody>
      </p:sp>
      <p:pic>
        <p:nvPicPr>
          <p:cNvPr id="205831" name="Picture 9">
            <a:extLst>
              <a:ext uri="{FF2B5EF4-FFF2-40B4-BE49-F238E27FC236}">
                <a16:creationId xmlns:a16="http://schemas.microsoft.com/office/drawing/2014/main" id="{BD814269-97B4-D5C8-1964-D6827ECD9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9770" y="3866690"/>
            <a:ext cx="1336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10">
            <a:extLst>
              <a:ext uri="{FF2B5EF4-FFF2-40B4-BE49-F238E27FC236}">
                <a16:creationId xmlns:a16="http://schemas.microsoft.com/office/drawing/2014/main" id="{3C16E830-6D65-C02D-7283-93D927478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285" y="4464974"/>
            <a:ext cx="4473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11">
            <a:extLst>
              <a:ext uri="{FF2B5EF4-FFF2-40B4-BE49-F238E27FC236}">
                <a16:creationId xmlns:a16="http://schemas.microsoft.com/office/drawing/2014/main" id="{3F65E230-D250-4CEF-0C21-D78357316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303" y="5256366"/>
            <a:ext cx="56975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2">
            <a:extLst>
              <a:ext uri="{FF2B5EF4-FFF2-40B4-BE49-F238E27FC236}">
                <a16:creationId xmlns:a16="http://schemas.microsoft.com/office/drawing/2014/main" id="{5E12FF1A-3DD2-2153-47B8-E8D644CF2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948" y="3761698"/>
            <a:ext cx="2499672" cy="2832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35" name="TextBox 3">
            <a:extLst>
              <a:ext uri="{FF2B5EF4-FFF2-40B4-BE49-F238E27FC236}">
                <a16:creationId xmlns:a16="http://schemas.microsoft.com/office/drawing/2014/main" id="{BD2643E7-12EB-0871-4233-B56D197F93F5}"/>
              </a:ext>
            </a:extLst>
          </p:cNvPr>
          <p:cNvSpPr txBox="1">
            <a:spLocks noChangeArrowheads="1"/>
          </p:cNvSpPr>
          <p:nvPr/>
        </p:nvSpPr>
        <p:spPr bwMode="auto">
          <a:xfrm>
            <a:off x="1524001" y="1051079"/>
            <a:ext cx="4198938" cy="2585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Originally, a large amount of L1 mole is present in the still. With composition x</a:t>
            </a:r>
            <a:r>
              <a:rPr lang="en-US" altLang="en-US" sz="1800" baseline="-25000"/>
              <a:t>1</a:t>
            </a:r>
            <a:r>
              <a:rPr lang="en-US" altLang="en-US" sz="1800"/>
              <a:t>, Say at any time, there are L moles of liquid left in the still with composition x. Let small amount of  dL is vaporized. The composition of liquid changes from x  to x-dx and the  amount of liquid from L to L-dL. The vapor phase composition of vapor forms is y*. The material balance gives</a:t>
            </a:r>
          </a:p>
        </p:txBody>
      </p:sp>
      <p:pic>
        <p:nvPicPr>
          <p:cNvPr id="205836" name="Picture 9">
            <a:extLst>
              <a:ext uri="{FF2B5EF4-FFF2-40B4-BE49-F238E27FC236}">
                <a16:creationId xmlns:a16="http://schemas.microsoft.com/office/drawing/2014/main" id="{1978D979-E6A1-6360-E907-1692E1BF8C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961" y="3006009"/>
            <a:ext cx="26289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1">
            <a:extLst>
              <a:ext uri="{FF2B5EF4-FFF2-40B4-BE49-F238E27FC236}">
                <a16:creationId xmlns:a16="http://schemas.microsoft.com/office/drawing/2014/main" id="{D7C7FD5B-487B-6ACB-9B7E-AFA20CAA1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00" y="3409389"/>
            <a:ext cx="3814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14F2F8AD-A476-77A0-58FF-E820D8F5FBBE}"/>
              </a:ext>
            </a:extLst>
          </p:cNvPr>
          <p:cNvCxnSpPr/>
          <p:nvPr/>
        </p:nvCxnSpPr>
        <p:spPr>
          <a:xfrm flipV="1">
            <a:off x="8774905" y="3404214"/>
            <a:ext cx="457200" cy="6381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5839" name="TextBox 14">
            <a:extLst>
              <a:ext uri="{FF2B5EF4-FFF2-40B4-BE49-F238E27FC236}">
                <a16:creationId xmlns:a16="http://schemas.microsoft.com/office/drawing/2014/main" id="{569F67B0-862C-19EF-039B-C1550C86C84B}"/>
              </a:ext>
            </a:extLst>
          </p:cNvPr>
          <p:cNvSpPr txBox="1">
            <a:spLocks noChangeArrowheads="1"/>
          </p:cNvSpPr>
          <p:nvPr/>
        </p:nvSpPr>
        <p:spPr bwMode="auto">
          <a:xfrm>
            <a:off x="9144001" y="313605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rPr>
              <a:t>0</a:t>
            </a:r>
          </a:p>
        </p:txBody>
      </p:sp>
      <p:pic>
        <p:nvPicPr>
          <p:cNvPr id="205840" name="Picture 2">
            <a:extLst>
              <a:ext uri="{FF2B5EF4-FFF2-40B4-BE49-F238E27FC236}">
                <a16:creationId xmlns:a16="http://schemas.microsoft.com/office/drawing/2014/main" id="{4C9B5626-D53B-88AF-7EBF-5B351A32DB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6113156"/>
            <a:ext cx="26320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0B63CF-5E08-A2E5-7FB2-4F904FA27015}"/>
              </a:ext>
            </a:extLst>
          </p:cNvPr>
          <p:cNvPicPr>
            <a:picLocks noChangeAspect="1"/>
          </p:cNvPicPr>
          <p:nvPr/>
        </p:nvPicPr>
        <p:blipFill>
          <a:blip r:embed="rId9"/>
          <a:stretch>
            <a:fillRect/>
          </a:stretch>
        </p:blipFill>
        <p:spPr>
          <a:xfrm>
            <a:off x="7377905" y="718984"/>
            <a:ext cx="2794000" cy="2179220"/>
          </a:xfrm>
          <a:prstGeom prst="rect">
            <a:avLst/>
          </a:prstGeom>
          <a:ln>
            <a:solidFill>
              <a:schemeClr val="accent1"/>
            </a:solidFill>
          </a:ln>
        </p:spPr>
      </p:pic>
      <p:sp>
        <p:nvSpPr>
          <p:cNvPr id="2" name="TextBox 1">
            <a:extLst>
              <a:ext uri="{FF2B5EF4-FFF2-40B4-BE49-F238E27FC236}">
                <a16:creationId xmlns:a16="http://schemas.microsoft.com/office/drawing/2014/main" id="{0589728F-A956-1AAE-BAB9-2487DCE74749}"/>
              </a:ext>
            </a:extLst>
          </p:cNvPr>
          <p:cNvSpPr txBox="1"/>
          <p:nvPr/>
        </p:nvSpPr>
        <p:spPr>
          <a:xfrm>
            <a:off x="1437834" y="164014"/>
            <a:ext cx="10253833" cy="523220"/>
          </a:xfrm>
          <a:prstGeom prst="rect">
            <a:avLst/>
          </a:prstGeom>
          <a:noFill/>
        </p:spPr>
        <p:txBody>
          <a:bodyPr wrap="none" rtlCol="0">
            <a:spAutoFit/>
          </a:bodyPr>
          <a:lstStyle/>
          <a:p>
            <a:r>
              <a:rPr lang="en-US" sz="2800" b="1" dirty="0">
                <a:solidFill>
                  <a:schemeClr val="accent5">
                    <a:lumMod val="75000"/>
                  </a:schemeClr>
                </a:solidFill>
              </a:rPr>
              <a:t>Batch distillation, Rayleigh distillation, Differential distillation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1">
            <a:extLst>
              <a:ext uri="{FF2B5EF4-FFF2-40B4-BE49-F238E27FC236}">
                <a16:creationId xmlns:a16="http://schemas.microsoft.com/office/drawing/2014/main" id="{01B14BD7-4650-44A8-199D-C486B6B09E8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6AEEF1-09C0-4748-A269-65DCFFA35A93}" type="slidenum">
              <a:rPr lang="en-US" altLang="en-US" sz="1200">
                <a:solidFill>
                  <a:srgbClr val="898989"/>
                </a:solidFill>
              </a:rPr>
              <a:pPr>
                <a:spcBef>
                  <a:spcPct val="0"/>
                </a:spcBef>
                <a:buFontTx/>
                <a:buNone/>
              </a:pPr>
              <a:t>46</a:t>
            </a:fld>
            <a:endParaRPr lang="en-US" altLang="en-US" sz="1200">
              <a:solidFill>
                <a:srgbClr val="898989"/>
              </a:solidFill>
            </a:endParaRPr>
          </a:p>
        </p:txBody>
      </p:sp>
      <p:sp>
        <p:nvSpPr>
          <p:cNvPr id="206851" name="TextBox 4">
            <a:extLst>
              <a:ext uri="{FF2B5EF4-FFF2-40B4-BE49-F238E27FC236}">
                <a16:creationId xmlns:a16="http://schemas.microsoft.com/office/drawing/2014/main" id="{FB11DDBE-B4C5-9646-5DC1-59BF8E7B2A2A}"/>
              </a:ext>
            </a:extLst>
          </p:cNvPr>
          <p:cNvSpPr txBox="1">
            <a:spLocks noChangeArrowheads="1"/>
          </p:cNvSpPr>
          <p:nvPr/>
        </p:nvSpPr>
        <p:spPr bwMode="auto">
          <a:xfrm>
            <a:off x="1676400" y="45720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FF0000"/>
                </a:solidFill>
              </a:rPr>
              <a:t>PROBLEM: </a:t>
            </a:r>
            <a:r>
              <a:rPr lang="en-US" altLang="en-US" sz="2000"/>
              <a:t>A feed of 100 mol containing 50 mol% n-pentane and 50 mol% n-heptane is distilled under differential  conditions at 101.3 kPa until 40 mol% is distilled. What is the average composition of the total vapor distilled and the composition of the liquid left? The equilibrium data for n-pentane is given as</a:t>
            </a:r>
          </a:p>
        </p:txBody>
      </p:sp>
      <p:graphicFrame>
        <p:nvGraphicFramePr>
          <p:cNvPr id="6" name="Table 6">
            <a:extLst>
              <a:ext uri="{FF2B5EF4-FFF2-40B4-BE49-F238E27FC236}">
                <a16:creationId xmlns:a16="http://schemas.microsoft.com/office/drawing/2014/main" id="{C00362DB-EA68-8217-2D49-E48FAC375776}"/>
              </a:ext>
            </a:extLst>
          </p:cNvPr>
          <p:cNvGraphicFramePr>
            <a:graphicFrameLocks noGrp="1"/>
          </p:cNvGraphicFramePr>
          <p:nvPr/>
        </p:nvGraphicFramePr>
        <p:xfrm>
          <a:off x="2286001" y="1981200"/>
          <a:ext cx="6858001" cy="741364"/>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98071">
                  <a:extLst>
                    <a:ext uri="{9D8B030D-6E8A-4147-A177-3AD203B41FA5}">
                      <a16:colId xmlns:a16="http://schemas.microsoft.com/office/drawing/2014/main" val="20003"/>
                    </a:ext>
                  </a:extLst>
                </a:gridCol>
                <a:gridCol w="734786">
                  <a:extLst>
                    <a:ext uri="{9D8B030D-6E8A-4147-A177-3AD203B41FA5}">
                      <a16:colId xmlns:a16="http://schemas.microsoft.com/office/drawing/2014/main" val="20004"/>
                    </a:ext>
                  </a:extLst>
                </a:gridCol>
                <a:gridCol w="816429">
                  <a:extLst>
                    <a:ext uri="{9D8B030D-6E8A-4147-A177-3AD203B41FA5}">
                      <a16:colId xmlns:a16="http://schemas.microsoft.com/office/drawing/2014/main" val="20005"/>
                    </a:ext>
                  </a:extLst>
                </a:gridCol>
                <a:gridCol w="816429">
                  <a:extLst>
                    <a:ext uri="{9D8B030D-6E8A-4147-A177-3AD203B41FA5}">
                      <a16:colId xmlns:a16="http://schemas.microsoft.com/office/drawing/2014/main" val="20006"/>
                    </a:ext>
                  </a:extLst>
                </a:gridCol>
                <a:gridCol w="849085">
                  <a:extLst>
                    <a:ext uri="{9D8B030D-6E8A-4147-A177-3AD203B41FA5}">
                      <a16:colId xmlns:a16="http://schemas.microsoft.com/office/drawing/2014/main" val="20007"/>
                    </a:ext>
                  </a:extLst>
                </a:gridCol>
                <a:gridCol w="457201">
                  <a:extLst>
                    <a:ext uri="{9D8B030D-6E8A-4147-A177-3AD203B41FA5}">
                      <a16:colId xmlns:a16="http://schemas.microsoft.com/office/drawing/2014/main" val="20008"/>
                    </a:ext>
                  </a:extLst>
                </a:gridCol>
              </a:tblGrid>
              <a:tr h="370682">
                <a:tc>
                  <a:txBody>
                    <a:bodyPr/>
                    <a:lstStyle/>
                    <a:p>
                      <a:r>
                        <a:rPr lang="en-US" sz="1800" i="1"/>
                        <a:t>x</a:t>
                      </a:r>
                    </a:p>
                  </a:txBody>
                  <a:tcPr marT="45700" marB="45700"/>
                </a:tc>
                <a:tc>
                  <a:txBody>
                    <a:bodyPr/>
                    <a:lstStyle/>
                    <a:p>
                      <a:r>
                        <a:rPr lang="en-US" sz="1800"/>
                        <a:t>1.00</a:t>
                      </a:r>
                    </a:p>
                  </a:txBody>
                  <a:tcPr marT="45700" marB="45700"/>
                </a:tc>
                <a:tc>
                  <a:txBody>
                    <a:bodyPr/>
                    <a:lstStyle/>
                    <a:p>
                      <a:r>
                        <a:rPr lang="en-US" sz="1800"/>
                        <a:t>0.867</a:t>
                      </a:r>
                    </a:p>
                  </a:txBody>
                  <a:tcPr marT="45700" marB="45700"/>
                </a:tc>
                <a:tc>
                  <a:txBody>
                    <a:bodyPr/>
                    <a:lstStyle/>
                    <a:p>
                      <a:r>
                        <a:rPr lang="en-US" sz="1800"/>
                        <a:t>0.594</a:t>
                      </a:r>
                    </a:p>
                  </a:txBody>
                  <a:tcPr marT="45700" marB="45700"/>
                </a:tc>
                <a:tc>
                  <a:txBody>
                    <a:bodyPr/>
                    <a:lstStyle/>
                    <a:p>
                      <a:r>
                        <a:rPr lang="en-US" sz="1800"/>
                        <a:t>0.398</a:t>
                      </a:r>
                    </a:p>
                  </a:txBody>
                  <a:tcPr marT="45700" marB="45700"/>
                </a:tc>
                <a:tc>
                  <a:txBody>
                    <a:bodyPr/>
                    <a:lstStyle/>
                    <a:p>
                      <a:r>
                        <a:rPr lang="en-US" sz="1800"/>
                        <a:t>0.254</a:t>
                      </a:r>
                    </a:p>
                  </a:txBody>
                  <a:tcPr marT="45700" marB="45700"/>
                </a:tc>
                <a:tc>
                  <a:txBody>
                    <a:bodyPr/>
                    <a:lstStyle/>
                    <a:p>
                      <a:r>
                        <a:rPr lang="en-US" sz="1800"/>
                        <a:t>0.145</a:t>
                      </a:r>
                    </a:p>
                  </a:txBody>
                  <a:tcPr marT="45700" marB="45700"/>
                </a:tc>
                <a:tc>
                  <a:txBody>
                    <a:bodyPr/>
                    <a:lstStyle/>
                    <a:p>
                      <a:r>
                        <a:rPr lang="en-US" sz="1800"/>
                        <a:t>0.059</a:t>
                      </a:r>
                    </a:p>
                  </a:txBody>
                  <a:tcPr marT="45700" marB="45700"/>
                </a:tc>
                <a:tc>
                  <a:txBody>
                    <a:bodyPr/>
                    <a:lstStyle/>
                    <a:p>
                      <a:r>
                        <a:rPr lang="en-US" sz="1800"/>
                        <a:t>0</a:t>
                      </a:r>
                    </a:p>
                  </a:txBody>
                  <a:tcPr marT="45700" marB="45700"/>
                </a:tc>
                <a:extLst>
                  <a:ext uri="{0D108BD9-81ED-4DB2-BD59-A6C34878D82A}">
                    <a16:rowId xmlns:a16="http://schemas.microsoft.com/office/drawing/2014/main" val="10000"/>
                  </a:ext>
                </a:extLst>
              </a:tr>
              <a:tr h="370682">
                <a:tc>
                  <a:txBody>
                    <a:bodyPr/>
                    <a:lstStyle/>
                    <a:p>
                      <a:r>
                        <a:rPr lang="en-US" sz="1800" i="1"/>
                        <a:t>y</a:t>
                      </a:r>
                    </a:p>
                  </a:txBody>
                  <a:tcPr marT="45700" marB="45700"/>
                </a:tc>
                <a:tc>
                  <a:txBody>
                    <a:bodyPr/>
                    <a:lstStyle/>
                    <a:p>
                      <a:r>
                        <a:rPr lang="en-US" sz="1800"/>
                        <a:t>1.00</a:t>
                      </a:r>
                    </a:p>
                  </a:txBody>
                  <a:tcPr marT="45700" marB="45700"/>
                </a:tc>
                <a:tc>
                  <a:txBody>
                    <a:bodyPr/>
                    <a:lstStyle/>
                    <a:p>
                      <a:r>
                        <a:rPr lang="en-US" sz="1800"/>
                        <a:t>0.984</a:t>
                      </a:r>
                    </a:p>
                  </a:txBody>
                  <a:tcPr marT="45700" marB="45700"/>
                </a:tc>
                <a:tc>
                  <a:txBody>
                    <a:bodyPr/>
                    <a:lstStyle/>
                    <a:p>
                      <a:r>
                        <a:rPr lang="en-US" sz="1800"/>
                        <a:t>0.925</a:t>
                      </a:r>
                    </a:p>
                  </a:txBody>
                  <a:tcPr marT="45700" marB="45700"/>
                </a:tc>
                <a:tc>
                  <a:txBody>
                    <a:bodyPr/>
                    <a:lstStyle/>
                    <a:p>
                      <a:r>
                        <a:rPr lang="en-US" sz="1800"/>
                        <a:t>0.836</a:t>
                      </a:r>
                    </a:p>
                  </a:txBody>
                  <a:tcPr marT="45700" marB="45700"/>
                </a:tc>
                <a:tc>
                  <a:txBody>
                    <a:bodyPr/>
                    <a:lstStyle/>
                    <a:p>
                      <a:r>
                        <a:rPr lang="en-US" sz="1800"/>
                        <a:t>0.701</a:t>
                      </a:r>
                    </a:p>
                  </a:txBody>
                  <a:tcPr marT="45700" marB="45700"/>
                </a:tc>
                <a:tc>
                  <a:txBody>
                    <a:bodyPr/>
                    <a:lstStyle/>
                    <a:p>
                      <a:r>
                        <a:rPr lang="en-US" sz="1800"/>
                        <a:t>0.521</a:t>
                      </a:r>
                    </a:p>
                  </a:txBody>
                  <a:tcPr marT="45700" marB="45700"/>
                </a:tc>
                <a:tc>
                  <a:txBody>
                    <a:bodyPr/>
                    <a:lstStyle/>
                    <a:p>
                      <a:r>
                        <a:rPr lang="en-US" sz="1800"/>
                        <a:t>0.271</a:t>
                      </a:r>
                    </a:p>
                  </a:txBody>
                  <a:tcPr marT="45700" marB="45700"/>
                </a:tc>
                <a:tc>
                  <a:txBody>
                    <a:bodyPr/>
                    <a:lstStyle/>
                    <a:p>
                      <a:r>
                        <a:rPr lang="en-US" sz="1800"/>
                        <a:t>0</a:t>
                      </a:r>
                    </a:p>
                  </a:txBody>
                  <a:tcPr marT="45700" marB="45700"/>
                </a:tc>
                <a:extLst>
                  <a:ext uri="{0D108BD9-81ED-4DB2-BD59-A6C34878D82A}">
                    <a16:rowId xmlns:a16="http://schemas.microsoft.com/office/drawing/2014/main" val="10001"/>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1">
            <a:extLst>
              <a:ext uri="{FF2B5EF4-FFF2-40B4-BE49-F238E27FC236}">
                <a16:creationId xmlns:a16="http://schemas.microsoft.com/office/drawing/2014/main" id="{0F14AEDF-77E4-F7DD-23D9-1DC3105256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B65BDE-574A-4430-8AE3-B25B7B94D056}" type="slidenum">
              <a:rPr lang="en-US" altLang="en-US" sz="1200">
                <a:solidFill>
                  <a:srgbClr val="898989"/>
                </a:solidFill>
              </a:rPr>
              <a:pPr>
                <a:spcBef>
                  <a:spcPct val="0"/>
                </a:spcBef>
                <a:buFontTx/>
                <a:buNone/>
              </a:pPr>
              <a:t>47</a:t>
            </a:fld>
            <a:endParaRPr lang="en-US" altLang="en-US" sz="1200">
              <a:solidFill>
                <a:srgbClr val="898989"/>
              </a:solidFill>
            </a:endParaRPr>
          </a:p>
        </p:txBody>
      </p:sp>
      <p:pic>
        <p:nvPicPr>
          <p:cNvPr id="207875" name="Picture 3">
            <a:extLst>
              <a:ext uri="{FF2B5EF4-FFF2-40B4-BE49-F238E27FC236}">
                <a16:creationId xmlns:a16="http://schemas.microsoft.com/office/drawing/2014/main" id="{68A761A1-AE41-7E8F-4213-C54B33E31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6" y="609600"/>
            <a:ext cx="3692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5">
            <a:extLst>
              <a:ext uri="{FF2B5EF4-FFF2-40B4-BE49-F238E27FC236}">
                <a16:creationId xmlns:a16="http://schemas.microsoft.com/office/drawing/2014/main" id="{58725F09-7B7D-0552-66F1-1B9682245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32038"/>
            <a:ext cx="6934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1">
            <a:extLst>
              <a:ext uri="{FF2B5EF4-FFF2-40B4-BE49-F238E27FC236}">
                <a16:creationId xmlns:a16="http://schemas.microsoft.com/office/drawing/2014/main" id="{56ECEF1E-FFCA-29B8-4CB9-B41C1ED598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ABFAE6-6C18-401A-82A3-903F11ECDD45}" type="slidenum">
              <a:rPr lang="en-US" altLang="en-US" sz="1200">
                <a:solidFill>
                  <a:srgbClr val="898989"/>
                </a:solidFill>
              </a:rPr>
              <a:pPr>
                <a:spcBef>
                  <a:spcPct val="0"/>
                </a:spcBef>
                <a:buFontTx/>
                <a:buNone/>
              </a:pPr>
              <a:t>48</a:t>
            </a:fld>
            <a:endParaRPr lang="en-US" altLang="en-US" sz="1200">
              <a:solidFill>
                <a:srgbClr val="898989"/>
              </a:solidFill>
            </a:endParaRPr>
          </a:p>
        </p:txBody>
      </p:sp>
      <p:sp>
        <p:nvSpPr>
          <p:cNvPr id="208899" name="TextBox 3">
            <a:extLst>
              <a:ext uri="{FF2B5EF4-FFF2-40B4-BE49-F238E27FC236}">
                <a16:creationId xmlns:a16="http://schemas.microsoft.com/office/drawing/2014/main" id="{2DD73AD5-2B44-0B65-DA56-A19C54160567}"/>
              </a:ext>
            </a:extLst>
          </p:cNvPr>
          <p:cNvSpPr txBox="1">
            <a:spLocks noChangeArrowheads="1"/>
          </p:cNvSpPr>
          <p:nvPr/>
        </p:nvSpPr>
        <p:spPr bwMode="auto">
          <a:xfrm>
            <a:off x="1524000" y="2967039"/>
            <a:ext cx="86868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Narrow" panose="020B0606020202030204" pitchFamily="34" charset="0"/>
              </a:rPr>
              <a:t>This is the problem of determining L</a:t>
            </a:r>
            <a:r>
              <a:rPr lang="en-US" altLang="en-US" sz="2400" baseline="-25000">
                <a:latin typeface="Arial Narrow" panose="020B0606020202030204" pitchFamily="34" charset="0"/>
              </a:rPr>
              <a:t>2</a:t>
            </a:r>
            <a:r>
              <a:rPr lang="en-US" altLang="en-US" sz="1800">
                <a:latin typeface="Arial Narrow" panose="020B0606020202030204" pitchFamily="34" charset="0"/>
              </a:rPr>
              <a:t> from known values (either given in the problem statement or can be calculated from the information given) of L</a:t>
            </a:r>
            <a:r>
              <a:rPr lang="en-US" altLang="en-US" baseline="-25000">
                <a:latin typeface="Arial Narrow" panose="020B0606020202030204" pitchFamily="34" charset="0"/>
              </a:rPr>
              <a:t>1</a:t>
            </a:r>
            <a:r>
              <a:rPr lang="en-US" altLang="en-US" sz="1800">
                <a:latin typeface="Arial Narrow" panose="020B0606020202030204" pitchFamily="34" charset="0"/>
              </a:rPr>
              <a:t> , x</a:t>
            </a:r>
            <a:r>
              <a:rPr lang="en-US" altLang="en-US" sz="2400" baseline="-25000">
                <a:latin typeface="Arial Narrow" panose="020B0606020202030204" pitchFamily="34" charset="0"/>
              </a:rPr>
              <a:t>1</a:t>
            </a:r>
            <a:r>
              <a:rPr lang="en-US" altLang="en-US" sz="1800">
                <a:latin typeface="Arial Narrow" panose="020B0606020202030204" pitchFamily="34" charset="0"/>
              </a:rPr>
              <a:t> and x</a:t>
            </a:r>
            <a:r>
              <a:rPr lang="en-US" altLang="en-US" sz="2400" baseline="-25000">
                <a:latin typeface="Arial Narrow" panose="020B0606020202030204" pitchFamily="34" charset="0"/>
              </a:rPr>
              <a:t>2</a:t>
            </a:r>
            <a:r>
              <a:rPr lang="en-US" altLang="en-US" sz="1800">
                <a:latin typeface="Arial Narrow" panose="020B0606020202030204" pitchFamily="34" charset="0"/>
              </a:rPr>
              <a:t> .</a:t>
            </a:r>
          </a:p>
          <a:p>
            <a:pPr>
              <a:spcBef>
                <a:spcPct val="0"/>
              </a:spcBef>
              <a:buFontTx/>
              <a:buNone/>
            </a:pPr>
            <a:r>
              <a:rPr lang="en-US" altLang="en-US" sz="1800">
                <a:latin typeface="Arial Narrow" panose="020B0606020202030204" pitchFamily="34" charset="0"/>
              </a:rPr>
              <a:t>In this case, L</a:t>
            </a:r>
            <a:r>
              <a:rPr lang="en-US" altLang="en-US" sz="2400" baseline="-25000">
                <a:latin typeface="Arial Narrow" panose="020B0606020202030204" pitchFamily="34" charset="0"/>
              </a:rPr>
              <a:t>1</a:t>
            </a:r>
            <a:r>
              <a:rPr lang="en-US" altLang="en-US" sz="1800">
                <a:latin typeface="Arial Narrow" panose="020B0606020202030204" pitchFamily="34" charset="0"/>
              </a:rPr>
              <a:t> = 100 g-moles, x</a:t>
            </a:r>
            <a:r>
              <a:rPr lang="en-US" altLang="en-US" sz="2400" baseline="-25000">
                <a:latin typeface="Arial Narrow" panose="020B0606020202030204" pitchFamily="34" charset="0"/>
              </a:rPr>
              <a:t>1</a:t>
            </a:r>
            <a:r>
              <a:rPr lang="en-US" altLang="en-US" sz="1800">
                <a:latin typeface="Arial Narrow" panose="020B0606020202030204" pitchFamily="34" charset="0"/>
              </a:rPr>
              <a:t> = 0.50 (n-heptane, the MVC) and x</a:t>
            </a:r>
            <a:r>
              <a:rPr lang="en-US" altLang="en-US" sz="2000" baseline="-25000">
                <a:latin typeface="Arial Narrow" panose="020B0606020202030204" pitchFamily="34" charset="0"/>
              </a:rPr>
              <a:t>2</a:t>
            </a:r>
            <a:r>
              <a:rPr lang="en-US" altLang="en-US" sz="1800">
                <a:latin typeface="Arial Narrow" panose="020B0606020202030204" pitchFamily="34" charset="0"/>
              </a:rPr>
              <a:t> = 0.33</a:t>
            </a:r>
          </a:p>
        </p:txBody>
      </p:sp>
      <p:sp>
        <p:nvSpPr>
          <p:cNvPr id="208900" name="Rectangle 4">
            <a:extLst>
              <a:ext uri="{FF2B5EF4-FFF2-40B4-BE49-F238E27FC236}">
                <a16:creationId xmlns:a16="http://schemas.microsoft.com/office/drawing/2014/main" id="{356DF5D0-FC9F-E067-4649-11599628C151}"/>
              </a:ext>
            </a:extLst>
          </p:cNvPr>
          <p:cNvSpPr>
            <a:spLocks noChangeArrowheads="1"/>
          </p:cNvSpPr>
          <p:nvPr/>
        </p:nvSpPr>
        <p:spPr bwMode="auto">
          <a:xfrm>
            <a:off x="1524001" y="4184651"/>
            <a:ext cx="7108825"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Narrow" panose="020B0606020202030204" pitchFamily="34" charset="0"/>
              </a:rPr>
              <a:t>From the Rayleigh equation:</a:t>
            </a:r>
            <a:r>
              <a:rPr lang="en-US" altLang="en-US" sz="1800"/>
              <a:t> </a:t>
            </a:r>
            <a:r>
              <a:rPr lang="en-US" altLang="en-US" sz="1800">
                <a:latin typeface="Arial Narrow" panose="020B0606020202030204" pitchFamily="34" charset="0"/>
              </a:rPr>
              <a:t>  </a:t>
            </a:r>
            <a:r>
              <a:rPr lang="en-US" altLang="en-US" sz="7600"/>
              <a:t>               </a:t>
            </a:r>
            <a:endParaRPr lang="en-US" altLang="en-US" sz="1800"/>
          </a:p>
          <a:p>
            <a:pPr>
              <a:spcBef>
                <a:spcPct val="0"/>
              </a:spcBef>
              <a:buFontTx/>
              <a:buNone/>
            </a:pPr>
            <a:r>
              <a:rPr lang="en-US" altLang="en-US" sz="1800">
                <a:latin typeface="Arial Narrow" panose="020B0606020202030204" pitchFamily="34" charset="0"/>
              </a:rPr>
              <a:t>Putting in the known parameter, we have:</a:t>
            </a:r>
            <a:r>
              <a:rPr lang="en-US" altLang="en-US" sz="1800"/>
              <a:t> </a:t>
            </a:r>
            <a:r>
              <a:rPr lang="en-US" altLang="en-US" sz="1800">
                <a:latin typeface="Arial Narrow" panose="020B0606020202030204" pitchFamily="34" charset="0"/>
              </a:rPr>
              <a:t>  </a:t>
            </a:r>
            <a:r>
              <a:rPr lang="en-US" altLang="en-US" sz="7100"/>
              <a:t>                </a:t>
            </a:r>
            <a:endParaRPr lang="en-US" altLang="en-US" sz="1800"/>
          </a:p>
        </p:txBody>
      </p:sp>
      <p:pic>
        <p:nvPicPr>
          <p:cNvPr id="208901" name="Picture 5" descr="Rayleigh equation">
            <a:extLst>
              <a:ext uri="{FF2B5EF4-FFF2-40B4-BE49-F238E27FC236}">
                <a16:creationId xmlns:a16="http://schemas.microsoft.com/office/drawing/2014/main" id="{BEE2E9E4-0B1F-A2AC-69E8-C743BDCF0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314825"/>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6" descr="Rayleigh equation with numbers">
            <a:extLst>
              <a:ext uri="{FF2B5EF4-FFF2-40B4-BE49-F238E27FC236}">
                <a16:creationId xmlns:a16="http://schemas.microsoft.com/office/drawing/2014/main" id="{E51241F3-1BFC-3677-CC50-17511CB0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5621339"/>
            <a:ext cx="3238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Box 9">
            <a:extLst>
              <a:ext uri="{FF2B5EF4-FFF2-40B4-BE49-F238E27FC236}">
                <a16:creationId xmlns:a16="http://schemas.microsoft.com/office/drawing/2014/main" id="{B1066AA7-1D28-40ED-A8D8-8005887261A5}"/>
              </a:ext>
            </a:extLst>
          </p:cNvPr>
          <p:cNvSpPr txBox="1">
            <a:spLocks noChangeArrowheads="1"/>
          </p:cNvSpPr>
          <p:nvPr/>
        </p:nvSpPr>
        <p:spPr bwMode="auto">
          <a:xfrm>
            <a:off x="1722439" y="-4763"/>
            <a:ext cx="8524875" cy="14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solidFill>
                  <a:srgbClr val="7030A0"/>
                </a:solidFill>
                <a:latin typeface="Arial Narrow" panose="020B0606020202030204" pitchFamily="34" charset="0"/>
              </a:rPr>
              <a:t>A 100-g-mole liquid mixture containing 50 mole% n-heptane and 50 mole% n-octane at 30 </a:t>
            </a:r>
            <a:r>
              <a:rPr lang="en-US" altLang="en-US" baseline="30000">
                <a:solidFill>
                  <a:srgbClr val="7030A0"/>
                </a:solidFill>
                <a:latin typeface="Arial Narrow" panose="020B0606020202030204" pitchFamily="34" charset="0"/>
              </a:rPr>
              <a:t>o</a:t>
            </a:r>
            <a:r>
              <a:rPr lang="en-US" altLang="en-US" sz="2000">
                <a:solidFill>
                  <a:srgbClr val="7030A0"/>
                </a:solidFill>
                <a:latin typeface="Arial Narrow" panose="020B0606020202030204" pitchFamily="34" charset="0"/>
              </a:rPr>
              <a:t>C is to be subjected to a differential distillation at atmospheric pressure.</a:t>
            </a:r>
          </a:p>
          <a:p>
            <a:pPr>
              <a:spcBef>
                <a:spcPct val="0"/>
              </a:spcBef>
              <a:buFontTx/>
              <a:buNone/>
            </a:pPr>
            <a:r>
              <a:rPr lang="en-US" altLang="en-US" sz="2000">
                <a:solidFill>
                  <a:srgbClr val="7030A0"/>
                </a:solidFill>
                <a:latin typeface="Arial Narrow" panose="020B0606020202030204" pitchFamily="34" charset="0"/>
              </a:rPr>
              <a:t>The process is stopped when the mole fraction of MVC in the still reaches 0.33.</a:t>
            </a:r>
          </a:p>
          <a:p>
            <a:pPr>
              <a:spcBef>
                <a:spcPct val="0"/>
              </a:spcBef>
              <a:buFontTx/>
              <a:buNone/>
            </a:pPr>
            <a:r>
              <a:rPr lang="en-US" altLang="en-US" sz="2000">
                <a:solidFill>
                  <a:srgbClr val="7030A0"/>
                </a:solidFill>
                <a:latin typeface="Arial Narrow" panose="020B0606020202030204" pitchFamily="34" charset="0"/>
              </a:rPr>
              <a:t>Determine the amount of composited distillate collected and its mole fraction, (i.e. </a:t>
            </a:r>
            <a:r>
              <a:rPr lang="en-US" altLang="en-US" sz="2800">
                <a:solidFill>
                  <a:srgbClr val="7030A0"/>
                </a:solidFill>
                <a:latin typeface="Arial Narrow" panose="020B0606020202030204" pitchFamily="34" charset="0"/>
              </a:rPr>
              <a:t>y</a:t>
            </a:r>
            <a:r>
              <a:rPr lang="en-US" altLang="en-US" sz="2800" baseline="-25000">
                <a:solidFill>
                  <a:srgbClr val="7030A0"/>
                </a:solidFill>
                <a:latin typeface="Arial Narrow" panose="020B0606020202030204" pitchFamily="34" charset="0"/>
              </a:rPr>
              <a:t>ave</a:t>
            </a:r>
            <a:r>
              <a:rPr lang="en-US" altLang="en-US" sz="2000">
                <a:solidFill>
                  <a:srgbClr val="7030A0"/>
                </a:solidFill>
                <a:latin typeface="Arial Narrow" panose="020B0606020202030204" pitchFamily="34" charset="0"/>
              </a:rPr>
              <a:t>)</a:t>
            </a:r>
          </a:p>
        </p:txBody>
      </p:sp>
      <p:pic>
        <p:nvPicPr>
          <p:cNvPr id="208904" name="Picture 8" descr="VLE for heptane octane system">
            <a:extLst>
              <a:ext uri="{FF2B5EF4-FFF2-40B4-BE49-F238E27FC236}">
                <a16:creationId xmlns:a16="http://schemas.microsoft.com/office/drawing/2014/main" id="{D1039125-240A-C80C-0412-E5C02602A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264" y="1431925"/>
            <a:ext cx="68103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1">
            <a:extLst>
              <a:ext uri="{FF2B5EF4-FFF2-40B4-BE49-F238E27FC236}">
                <a16:creationId xmlns:a16="http://schemas.microsoft.com/office/drawing/2014/main" id="{5B6B04EA-B11C-D308-4AB5-67951BAD4C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0B8E80-479A-4EF6-AFB4-9A058F2CBE8D}" type="slidenum">
              <a:rPr lang="en-US" altLang="en-US" sz="1200">
                <a:solidFill>
                  <a:srgbClr val="898989"/>
                </a:solidFill>
              </a:rPr>
              <a:pPr>
                <a:spcBef>
                  <a:spcPct val="0"/>
                </a:spcBef>
                <a:buFontTx/>
                <a:buNone/>
              </a:pPr>
              <a:t>49</a:t>
            </a:fld>
            <a:endParaRPr lang="en-US" altLang="en-US" sz="1200">
              <a:solidFill>
                <a:srgbClr val="898989"/>
              </a:solidFill>
            </a:endParaRPr>
          </a:p>
        </p:txBody>
      </p:sp>
      <p:sp>
        <p:nvSpPr>
          <p:cNvPr id="209923" name="Rectangle 1">
            <a:extLst>
              <a:ext uri="{FF2B5EF4-FFF2-40B4-BE49-F238E27FC236}">
                <a16:creationId xmlns:a16="http://schemas.microsoft.com/office/drawing/2014/main" id="{A2C55BB5-2AB0-ADF7-6590-3A0E26F298F8}"/>
              </a:ext>
            </a:extLst>
          </p:cNvPr>
          <p:cNvSpPr>
            <a:spLocks noChangeArrowheads="1"/>
          </p:cNvSpPr>
          <p:nvPr/>
        </p:nvSpPr>
        <p:spPr bwMode="auto">
          <a:xfrm>
            <a:off x="2057400" y="579438"/>
            <a:ext cx="55324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Narrow" panose="020B0606020202030204" pitchFamily="34" charset="0"/>
              </a:rPr>
              <a:t>Plot the curve using the equilibrium data given: (see Note)</a:t>
            </a:r>
            <a:endParaRPr lang="en-US" altLang="en-US" sz="1800"/>
          </a:p>
          <a:p>
            <a:pPr>
              <a:spcBef>
                <a:spcPct val="0"/>
              </a:spcBef>
              <a:buFontTx/>
              <a:buNone/>
            </a:pPr>
            <a:r>
              <a:rPr lang="en-US" altLang="en-US" sz="1800">
                <a:latin typeface="Times New Roman" panose="02020603050405020304" pitchFamily="18" charset="0"/>
              </a:rPr>
              <a:t>  </a:t>
            </a:r>
            <a:r>
              <a:rPr lang="en-US" altLang="en-US" sz="7500"/>
              <a:t>                        </a:t>
            </a:r>
            <a:endParaRPr lang="en-US" altLang="en-US" sz="1800"/>
          </a:p>
        </p:txBody>
      </p:sp>
      <p:pic>
        <p:nvPicPr>
          <p:cNvPr id="209924" name="Picture 2" descr="Calculated values for plotting graph">
            <a:extLst>
              <a:ext uri="{FF2B5EF4-FFF2-40B4-BE49-F238E27FC236}">
                <a16:creationId xmlns:a16="http://schemas.microsoft.com/office/drawing/2014/main" id="{35891934-7DDA-F9B3-AF3A-8326CC847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996950"/>
            <a:ext cx="504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Rectangle 3">
            <a:extLst>
              <a:ext uri="{FF2B5EF4-FFF2-40B4-BE49-F238E27FC236}">
                <a16:creationId xmlns:a16="http://schemas.microsoft.com/office/drawing/2014/main" id="{31656741-2788-D4D1-E82B-B3A59ADB99A3}"/>
              </a:ext>
            </a:extLst>
          </p:cNvPr>
          <p:cNvSpPr>
            <a:spLocks noChangeArrowheads="1"/>
          </p:cNvSpPr>
          <p:nvPr/>
        </p:nvSpPr>
        <p:spPr bwMode="auto">
          <a:xfrm>
            <a:off x="1676400" y="2504986"/>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Narrow" panose="020B0606020202030204" pitchFamily="34" charset="0"/>
              </a:rPr>
              <a:t>The RHS = the area under the curve 1/(y-x) bounded between x</a:t>
            </a:r>
            <a:r>
              <a:rPr lang="en-US" altLang="en-US" sz="1500" baseline="-30000">
                <a:latin typeface="Arial Narrow" panose="020B0606020202030204" pitchFamily="34" charset="0"/>
              </a:rPr>
              <a:t>1</a:t>
            </a:r>
            <a:r>
              <a:rPr lang="en-US" altLang="en-US" sz="800"/>
              <a:t> </a:t>
            </a:r>
            <a:r>
              <a:rPr lang="en-US" altLang="en-US" sz="1800">
                <a:latin typeface="Arial Narrow" panose="020B0606020202030204" pitchFamily="34" charset="0"/>
              </a:rPr>
              <a:t>and x</a:t>
            </a:r>
            <a:r>
              <a:rPr lang="en-US" altLang="en-US" sz="1500" baseline="-30000">
                <a:latin typeface="Arial Narrow" panose="020B0606020202030204" pitchFamily="34" charset="0"/>
              </a:rPr>
              <a:t>2</a:t>
            </a:r>
            <a:r>
              <a:rPr lang="en-US" altLang="en-US" sz="800"/>
              <a:t> </a:t>
            </a:r>
            <a:r>
              <a:rPr lang="en-US" altLang="en-US" sz="1800">
                <a:latin typeface="Arial Narrow" panose="020B0606020202030204" pitchFamily="34" charset="0"/>
              </a:rPr>
              <a:t>is 0.916. Thus, the LHS = ln (100/L</a:t>
            </a:r>
            <a:r>
              <a:rPr lang="en-US" altLang="en-US" sz="1500" baseline="-30000">
                <a:latin typeface="Arial Narrow" panose="020B0606020202030204" pitchFamily="34" charset="0"/>
              </a:rPr>
              <a:t>2</a:t>
            </a:r>
            <a:r>
              <a:rPr lang="en-US" altLang="en-US" sz="1800">
                <a:latin typeface="Arial Narrow" panose="020B0606020202030204" pitchFamily="34" charset="0"/>
              </a:rPr>
              <a:t>) = 0.916.</a:t>
            </a:r>
            <a:endParaRPr lang="en-US" altLang="en-US" sz="4800"/>
          </a:p>
          <a:p>
            <a:pPr>
              <a:spcBef>
                <a:spcPct val="0"/>
              </a:spcBef>
              <a:buFontTx/>
              <a:buNone/>
            </a:pPr>
            <a:r>
              <a:rPr lang="en-US" altLang="en-US" sz="1800">
                <a:latin typeface="Arial Narrow" panose="020B0606020202030204" pitchFamily="34" charset="0"/>
              </a:rPr>
              <a:t>Solving for L</a:t>
            </a:r>
            <a:r>
              <a:rPr lang="en-US" altLang="en-US" sz="1500" baseline="-30000">
                <a:latin typeface="Arial Narrow" panose="020B0606020202030204" pitchFamily="34" charset="0"/>
              </a:rPr>
              <a:t>2</a:t>
            </a:r>
            <a:r>
              <a:rPr lang="en-US" altLang="en-US" sz="800">
                <a:latin typeface="Arial Narrow" panose="020B0606020202030204" pitchFamily="34" charset="0"/>
              </a:rPr>
              <a:t>:</a:t>
            </a:r>
            <a:endParaRPr lang="en-US" altLang="en-US" sz="1800"/>
          </a:p>
          <a:p>
            <a:pPr>
              <a:spcBef>
                <a:spcPct val="0"/>
              </a:spcBef>
              <a:buFontTx/>
              <a:buNone/>
            </a:pPr>
            <a:r>
              <a:rPr lang="en-US" altLang="en-US" sz="1800">
                <a:latin typeface="Arial Narrow" panose="020B0606020202030204" pitchFamily="34" charset="0"/>
              </a:rPr>
              <a:t>L</a:t>
            </a:r>
            <a:r>
              <a:rPr lang="en-US" altLang="en-US" sz="2000" baseline="-30000">
                <a:latin typeface="Arial Narrow" panose="020B0606020202030204" pitchFamily="34" charset="0"/>
              </a:rPr>
              <a:t>2</a:t>
            </a:r>
            <a:r>
              <a:rPr lang="en-US" altLang="en-US" sz="1800"/>
              <a:t> </a:t>
            </a:r>
            <a:r>
              <a:rPr lang="en-US" altLang="en-US" sz="1800">
                <a:latin typeface="Arial Narrow" panose="020B0606020202030204" pitchFamily="34" charset="0"/>
              </a:rPr>
              <a:t>= 40.0 g-mole</a:t>
            </a:r>
            <a:endParaRPr lang="en-US" altLang="en-US"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3">
            <a:extLst>
              <a:ext uri="{FF2B5EF4-FFF2-40B4-BE49-F238E27FC236}">
                <a16:creationId xmlns:a16="http://schemas.microsoft.com/office/drawing/2014/main" id="{5D6790C5-1F48-B563-B081-6C9C519F78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23C96B-6154-4CE0-B027-C3995BD01313}"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164867" name="Picture 2">
            <a:extLst>
              <a:ext uri="{FF2B5EF4-FFF2-40B4-BE49-F238E27FC236}">
                <a16:creationId xmlns:a16="http://schemas.microsoft.com/office/drawing/2014/main" id="{71FF6113-32A6-B2CE-A08C-43D815AAB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325439"/>
            <a:ext cx="36576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1">
            <a:extLst>
              <a:ext uri="{FF2B5EF4-FFF2-40B4-BE49-F238E27FC236}">
                <a16:creationId xmlns:a16="http://schemas.microsoft.com/office/drawing/2014/main" id="{6A5F01C6-DAA0-2D35-F862-566C66E593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CBC7EC-3512-432E-B98D-57EBFBD13DB7}" type="slidenum">
              <a:rPr lang="en-US" altLang="en-US" sz="1200">
                <a:solidFill>
                  <a:srgbClr val="898989"/>
                </a:solidFill>
              </a:rPr>
              <a:pPr>
                <a:spcBef>
                  <a:spcPct val="0"/>
                </a:spcBef>
                <a:buFontTx/>
                <a:buNone/>
              </a:pPr>
              <a:t>50</a:t>
            </a:fld>
            <a:endParaRPr lang="en-US" altLang="en-US" sz="1200">
              <a:solidFill>
                <a:srgbClr val="898989"/>
              </a:solidFill>
            </a:endParaRPr>
          </a:p>
        </p:txBody>
      </p:sp>
      <p:pic>
        <p:nvPicPr>
          <p:cNvPr id="210947" name="Picture 2" descr="Area udner the curve for Example 2">
            <a:extLst>
              <a:ext uri="{FF2B5EF4-FFF2-40B4-BE49-F238E27FC236}">
                <a16:creationId xmlns:a16="http://schemas.microsoft.com/office/drawing/2014/main" id="{F4D46966-CB1A-36FB-9938-974EC0D9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708026"/>
            <a:ext cx="58483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1">
            <a:extLst>
              <a:ext uri="{FF2B5EF4-FFF2-40B4-BE49-F238E27FC236}">
                <a16:creationId xmlns:a16="http://schemas.microsoft.com/office/drawing/2014/main" id="{5BD6EF0A-6219-3625-A84F-9E9200D561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81EBD60-D138-4CEF-A5BF-AF48A834B8FB}" type="slidenum">
              <a:rPr lang="en-US" altLang="en-US" sz="1200">
                <a:solidFill>
                  <a:srgbClr val="898989"/>
                </a:solidFill>
              </a:rPr>
              <a:pPr>
                <a:spcBef>
                  <a:spcPct val="0"/>
                </a:spcBef>
                <a:buFontTx/>
                <a:buNone/>
              </a:pPr>
              <a:t>51</a:t>
            </a:fld>
            <a:endParaRPr lang="en-US" altLang="en-US" sz="1200">
              <a:solidFill>
                <a:srgbClr val="898989"/>
              </a:solidFill>
            </a:endParaRPr>
          </a:p>
        </p:txBody>
      </p:sp>
      <p:sp>
        <p:nvSpPr>
          <p:cNvPr id="211971" name="Rectangle 1">
            <a:extLst>
              <a:ext uri="{FF2B5EF4-FFF2-40B4-BE49-F238E27FC236}">
                <a16:creationId xmlns:a16="http://schemas.microsoft.com/office/drawing/2014/main" id="{F5DBAF42-9C28-3EBD-0EA0-AB42993C4B24}"/>
              </a:ext>
            </a:extLst>
          </p:cNvPr>
          <p:cNvSpPr>
            <a:spLocks noChangeArrowheads="1"/>
          </p:cNvSpPr>
          <p:nvPr/>
        </p:nvSpPr>
        <p:spPr bwMode="auto">
          <a:xfrm>
            <a:off x="2105025" y="1419225"/>
            <a:ext cx="721995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Narrow" panose="020B0606020202030204" pitchFamily="34" charset="0"/>
              </a:rPr>
              <a:t>Average composition in the </a:t>
            </a:r>
            <a:r>
              <a:rPr lang="en-US" altLang="en-US" sz="1800" dirty="0" err="1">
                <a:latin typeface="Arial Narrow" panose="020B0606020202030204" pitchFamily="34" charset="0"/>
              </a:rPr>
              <a:t>vapour</a:t>
            </a:r>
            <a:r>
              <a:rPr lang="en-US" altLang="en-US" sz="1800" dirty="0">
                <a:latin typeface="Arial Narrow" panose="020B0606020202030204" pitchFamily="34" charset="0"/>
              </a:rPr>
              <a:t> distilled:</a:t>
            </a:r>
            <a:endParaRPr lang="en-US" altLang="en-US" sz="1800" dirty="0"/>
          </a:p>
          <a:p>
            <a:pPr>
              <a:spcBef>
                <a:spcPct val="0"/>
              </a:spcBef>
              <a:buFontTx/>
              <a:buNone/>
            </a:pPr>
            <a:r>
              <a:rPr lang="en-US" altLang="en-US" sz="1800" dirty="0">
                <a:solidFill>
                  <a:srgbClr val="99FF99"/>
                </a:solidFill>
                <a:latin typeface="Arial Narrow" panose="020B0606020202030204" pitchFamily="34" charset="0"/>
              </a:rPr>
              <a:t>  </a:t>
            </a:r>
            <a:r>
              <a:rPr lang="en-US" altLang="en-US" sz="3500" dirty="0">
                <a:solidFill>
                  <a:srgbClr val="99FF99"/>
                </a:solidFill>
              </a:rPr>
              <a:t>                                   </a:t>
            </a:r>
            <a:endParaRPr lang="en-US" altLang="en-US" sz="1800" dirty="0"/>
          </a:p>
          <a:p>
            <a:pPr>
              <a:spcBef>
                <a:spcPct val="0"/>
              </a:spcBef>
              <a:buFontTx/>
              <a:buNone/>
            </a:pPr>
            <a:r>
              <a:rPr lang="en-US" altLang="en-US" sz="1800" dirty="0">
                <a:latin typeface="Arial Narrow" panose="020B0606020202030204" pitchFamily="34" charset="0"/>
              </a:rPr>
              <a:t>Putting in the numbers:</a:t>
            </a:r>
            <a:r>
              <a:rPr lang="en-US" altLang="en-US" sz="1800" dirty="0"/>
              <a:t> </a:t>
            </a:r>
            <a:r>
              <a:rPr lang="en-US" altLang="en-US" sz="1800" dirty="0">
                <a:latin typeface="Arial Narrow" panose="020B0606020202030204" pitchFamily="34" charset="0"/>
              </a:rPr>
              <a:t>  </a:t>
            </a:r>
            <a:r>
              <a:rPr lang="en-US" altLang="en-US" sz="10600" dirty="0"/>
              <a:t>                </a:t>
            </a:r>
            <a:endParaRPr lang="en-US" altLang="en-US" sz="1800" dirty="0"/>
          </a:p>
        </p:txBody>
      </p:sp>
      <p:pic>
        <p:nvPicPr>
          <p:cNvPr id="211972" name="Picture 2" descr="Material balance equation for simple distillation">
            <a:extLst>
              <a:ext uri="{FF2B5EF4-FFF2-40B4-BE49-F238E27FC236}">
                <a16:creationId xmlns:a16="http://schemas.microsoft.com/office/drawing/2014/main" id="{D7A9D0F6-D46B-763F-9485-EDB199D89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05001"/>
            <a:ext cx="34956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3" descr="Average distillate mole fraction">
            <a:extLst>
              <a:ext uri="{FF2B5EF4-FFF2-40B4-BE49-F238E27FC236}">
                <a16:creationId xmlns:a16="http://schemas.microsoft.com/office/drawing/2014/main" id="{4D333755-1D0A-154D-E542-F3A2672FC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744914"/>
            <a:ext cx="4591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1">
            <a:extLst>
              <a:ext uri="{FF2B5EF4-FFF2-40B4-BE49-F238E27FC236}">
                <a16:creationId xmlns:a16="http://schemas.microsoft.com/office/drawing/2014/main" id="{6788B587-68A6-1D07-3F69-0886665BFE5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2C0C0BE-26DC-4454-8849-CC5D42BC9B10}" type="slidenum">
              <a:rPr lang="en-US" altLang="en-US" sz="1200">
                <a:solidFill>
                  <a:srgbClr val="898989"/>
                </a:solidFill>
              </a:rPr>
              <a:pPr>
                <a:spcBef>
                  <a:spcPct val="0"/>
                </a:spcBef>
                <a:buFontTx/>
                <a:buNone/>
              </a:pPr>
              <a:t>52</a:t>
            </a:fld>
            <a:endParaRPr lang="en-US" altLang="en-US" sz="1200">
              <a:solidFill>
                <a:srgbClr val="898989"/>
              </a:solidFill>
            </a:endParaRPr>
          </a:p>
        </p:txBody>
      </p:sp>
      <p:sp>
        <p:nvSpPr>
          <p:cNvPr id="212995" name="TextBox 1">
            <a:extLst>
              <a:ext uri="{FF2B5EF4-FFF2-40B4-BE49-F238E27FC236}">
                <a16:creationId xmlns:a16="http://schemas.microsoft.com/office/drawing/2014/main" id="{1BE4E127-8046-F266-CA4F-60AD3C25D113}"/>
              </a:ext>
            </a:extLst>
          </p:cNvPr>
          <p:cNvSpPr txBox="1">
            <a:spLocks noChangeArrowheads="1"/>
          </p:cNvSpPr>
          <p:nvPr/>
        </p:nvSpPr>
        <p:spPr bwMode="auto">
          <a:xfrm>
            <a:off x="1524000" y="0"/>
            <a:ext cx="89940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0070C0"/>
                </a:solidFill>
                <a:latin typeface="Aptos Display" panose="020B0004020202020204" pitchFamily="34" charset="0"/>
              </a:rPr>
              <a:t>Continuous Multi-stage Fractionation of Binary Mixture</a:t>
            </a:r>
          </a:p>
        </p:txBody>
      </p:sp>
      <p:pic>
        <p:nvPicPr>
          <p:cNvPr id="3" name="Picture 2">
            <a:extLst>
              <a:ext uri="{FF2B5EF4-FFF2-40B4-BE49-F238E27FC236}">
                <a16:creationId xmlns:a16="http://schemas.microsoft.com/office/drawing/2014/main" id="{EB5F2914-1338-C49C-8EC3-A56B20EDBDBF}"/>
              </a:ext>
            </a:extLst>
          </p:cNvPr>
          <p:cNvPicPr>
            <a:picLocks noChangeAspect="1"/>
          </p:cNvPicPr>
          <p:nvPr/>
        </p:nvPicPr>
        <p:blipFill>
          <a:blip r:embed="rId2"/>
          <a:stretch>
            <a:fillRect/>
          </a:stretch>
        </p:blipFill>
        <p:spPr>
          <a:xfrm>
            <a:off x="3048000" y="863601"/>
            <a:ext cx="6381750" cy="58578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1">
            <a:extLst>
              <a:ext uri="{FF2B5EF4-FFF2-40B4-BE49-F238E27FC236}">
                <a16:creationId xmlns:a16="http://schemas.microsoft.com/office/drawing/2014/main" id="{EE727FB2-CF36-F735-4B21-FBC7831E51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8AC061-7476-46CF-99FF-9EA66451CD52}" type="slidenum">
              <a:rPr lang="en-US" altLang="en-US" sz="1200">
                <a:solidFill>
                  <a:srgbClr val="898989"/>
                </a:solidFill>
              </a:rPr>
              <a:pPr>
                <a:spcBef>
                  <a:spcPct val="0"/>
                </a:spcBef>
                <a:buFontTx/>
                <a:buNone/>
              </a:pPr>
              <a:t>53</a:t>
            </a:fld>
            <a:endParaRPr lang="en-US" altLang="en-US" sz="1200">
              <a:solidFill>
                <a:srgbClr val="898989"/>
              </a:solidFill>
            </a:endParaRPr>
          </a:p>
        </p:txBody>
      </p:sp>
      <p:sp>
        <p:nvSpPr>
          <p:cNvPr id="214019" name="TextBox 1">
            <a:extLst>
              <a:ext uri="{FF2B5EF4-FFF2-40B4-BE49-F238E27FC236}">
                <a16:creationId xmlns:a16="http://schemas.microsoft.com/office/drawing/2014/main" id="{8C8F65BD-E07D-ACB8-9866-38EFBFDBD051}"/>
              </a:ext>
            </a:extLst>
          </p:cNvPr>
          <p:cNvSpPr txBox="1">
            <a:spLocks noChangeArrowheads="1"/>
          </p:cNvSpPr>
          <p:nvPr/>
        </p:nvSpPr>
        <p:spPr bwMode="auto">
          <a:xfrm>
            <a:off x="2133600" y="381000"/>
            <a:ext cx="80772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500" dirty="0">
                <a:solidFill>
                  <a:srgbClr val="7030A0"/>
                </a:solidFill>
              </a:rPr>
              <a:t>Enclosing the condenser and the reflux drum, Envelope 1</a:t>
            </a:r>
          </a:p>
        </p:txBody>
      </p:sp>
      <p:pic>
        <p:nvPicPr>
          <p:cNvPr id="3" name="Picture 2">
            <a:extLst>
              <a:ext uri="{FF2B5EF4-FFF2-40B4-BE49-F238E27FC236}">
                <a16:creationId xmlns:a16="http://schemas.microsoft.com/office/drawing/2014/main" id="{5867CAE3-A953-9B10-3C01-5F3E329AD148}"/>
              </a:ext>
            </a:extLst>
          </p:cNvPr>
          <p:cNvPicPr>
            <a:picLocks noChangeAspect="1"/>
          </p:cNvPicPr>
          <p:nvPr/>
        </p:nvPicPr>
        <p:blipFill>
          <a:blip r:embed="rId2"/>
          <a:stretch>
            <a:fillRect/>
          </a:stretch>
        </p:blipFill>
        <p:spPr>
          <a:xfrm>
            <a:off x="2181225" y="1590675"/>
            <a:ext cx="7829550" cy="36766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1">
            <a:extLst>
              <a:ext uri="{FF2B5EF4-FFF2-40B4-BE49-F238E27FC236}">
                <a16:creationId xmlns:a16="http://schemas.microsoft.com/office/drawing/2014/main" id="{A1D4430D-98A9-A2BC-B303-3FB76C58F8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A6D123C-65FE-4095-B568-946D158FE298}" type="slidenum">
              <a:rPr lang="en-US" altLang="en-US" sz="1200">
                <a:solidFill>
                  <a:srgbClr val="898989"/>
                </a:solidFill>
              </a:rPr>
              <a:pPr>
                <a:spcBef>
                  <a:spcPct val="0"/>
                </a:spcBef>
                <a:buFontTx/>
                <a:buNone/>
              </a:pPr>
              <a:t>54</a:t>
            </a:fld>
            <a:endParaRPr lang="en-US" altLang="en-US" sz="1200">
              <a:solidFill>
                <a:srgbClr val="898989"/>
              </a:solidFill>
            </a:endParaRPr>
          </a:p>
        </p:txBody>
      </p:sp>
      <p:pic>
        <p:nvPicPr>
          <p:cNvPr id="215043" name="Picture 3">
            <a:extLst>
              <a:ext uri="{FF2B5EF4-FFF2-40B4-BE49-F238E27FC236}">
                <a16:creationId xmlns:a16="http://schemas.microsoft.com/office/drawing/2014/main" id="{9FBB9156-23A6-E81F-278A-FE1DC95AA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964" y="1717418"/>
            <a:ext cx="7315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Box 1">
            <a:extLst>
              <a:ext uri="{FF2B5EF4-FFF2-40B4-BE49-F238E27FC236}">
                <a16:creationId xmlns:a16="http://schemas.microsoft.com/office/drawing/2014/main" id="{435E4C56-CB3C-3B02-E165-7069F5456247}"/>
              </a:ext>
            </a:extLst>
          </p:cNvPr>
          <p:cNvSpPr txBox="1">
            <a:spLocks noChangeArrowheads="1"/>
          </p:cNvSpPr>
          <p:nvPr/>
        </p:nvSpPr>
        <p:spPr bwMode="auto">
          <a:xfrm>
            <a:off x="1712628" y="518410"/>
            <a:ext cx="873553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300" dirty="0">
                <a:solidFill>
                  <a:srgbClr val="7030A0"/>
                </a:solidFill>
              </a:rPr>
              <a:t>Enclosing a part of the rectifying section and the condenser, Envelope 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1">
            <a:extLst>
              <a:ext uri="{FF2B5EF4-FFF2-40B4-BE49-F238E27FC236}">
                <a16:creationId xmlns:a16="http://schemas.microsoft.com/office/drawing/2014/main" id="{3E7D99E2-3DE8-DCB2-2EA7-80D7B0A075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932957-4F74-48D4-B41A-704968FB6BDE}" type="slidenum">
              <a:rPr lang="en-US" altLang="en-US" sz="1200">
                <a:solidFill>
                  <a:srgbClr val="898989"/>
                </a:solidFill>
              </a:rPr>
              <a:pPr>
                <a:spcBef>
                  <a:spcPct val="0"/>
                </a:spcBef>
                <a:buFontTx/>
                <a:buNone/>
              </a:pPr>
              <a:t>55</a:t>
            </a:fld>
            <a:endParaRPr lang="en-US" altLang="en-US" sz="1200">
              <a:solidFill>
                <a:srgbClr val="898989"/>
              </a:solidFill>
            </a:endParaRPr>
          </a:p>
        </p:txBody>
      </p:sp>
      <p:pic>
        <p:nvPicPr>
          <p:cNvPr id="216067" name="Picture 3">
            <a:extLst>
              <a:ext uri="{FF2B5EF4-FFF2-40B4-BE49-F238E27FC236}">
                <a16:creationId xmlns:a16="http://schemas.microsoft.com/office/drawing/2014/main" id="{F851A4AB-3AEC-76B8-B4BE-2B93211B4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6" y="1445770"/>
            <a:ext cx="7102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Box 1">
            <a:extLst>
              <a:ext uri="{FF2B5EF4-FFF2-40B4-BE49-F238E27FC236}">
                <a16:creationId xmlns:a16="http://schemas.microsoft.com/office/drawing/2014/main" id="{093CB2F3-F6A2-CDDD-243D-F0FEA487DD4B}"/>
              </a:ext>
            </a:extLst>
          </p:cNvPr>
          <p:cNvSpPr txBox="1">
            <a:spLocks noChangeArrowheads="1"/>
          </p:cNvSpPr>
          <p:nvPr/>
        </p:nvSpPr>
        <p:spPr bwMode="auto">
          <a:xfrm>
            <a:off x="1755934" y="331503"/>
            <a:ext cx="8680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rgbClr val="7030A0"/>
                </a:solidFill>
              </a:rPr>
              <a:t>Enclosing a part of the stripping section and the reboiler, Envelope 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1">
            <a:extLst>
              <a:ext uri="{FF2B5EF4-FFF2-40B4-BE49-F238E27FC236}">
                <a16:creationId xmlns:a16="http://schemas.microsoft.com/office/drawing/2014/main" id="{0DA262DE-7F8F-38E4-AC20-A48F0810C2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6939D0-7735-4467-898F-C7A97E897228}" type="slidenum">
              <a:rPr lang="en-US" altLang="en-US" sz="1200">
                <a:solidFill>
                  <a:srgbClr val="898989"/>
                </a:solidFill>
              </a:rPr>
              <a:pPr>
                <a:spcBef>
                  <a:spcPct val="0"/>
                </a:spcBef>
                <a:buFontTx/>
                <a:buNone/>
              </a:pPr>
              <a:t>56</a:t>
            </a:fld>
            <a:endParaRPr lang="en-US" altLang="en-US" sz="1200">
              <a:solidFill>
                <a:srgbClr val="898989"/>
              </a:solidFill>
            </a:endParaRPr>
          </a:p>
        </p:txBody>
      </p:sp>
      <p:sp>
        <p:nvSpPr>
          <p:cNvPr id="217091" name="TextBox 1">
            <a:extLst>
              <a:ext uri="{FF2B5EF4-FFF2-40B4-BE49-F238E27FC236}">
                <a16:creationId xmlns:a16="http://schemas.microsoft.com/office/drawing/2014/main" id="{A00073BB-F784-F934-B668-A179109B3CE5}"/>
              </a:ext>
            </a:extLst>
          </p:cNvPr>
          <p:cNvSpPr txBox="1">
            <a:spLocks noChangeArrowheads="1"/>
          </p:cNvSpPr>
          <p:nvPr/>
        </p:nvSpPr>
        <p:spPr bwMode="auto">
          <a:xfrm>
            <a:off x="1796766" y="383499"/>
            <a:ext cx="841403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300" dirty="0">
                <a:solidFill>
                  <a:srgbClr val="7030A0"/>
                </a:solidFill>
              </a:rPr>
              <a:t>Enclosing the entire column, the condenser and reboiler,  Envelope 4</a:t>
            </a:r>
          </a:p>
        </p:txBody>
      </p:sp>
      <p:pic>
        <p:nvPicPr>
          <p:cNvPr id="217092" name="Picture 3">
            <a:extLst>
              <a:ext uri="{FF2B5EF4-FFF2-40B4-BE49-F238E27FC236}">
                <a16:creationId xmlns:a16="http://schemas.microsoft.com/office/drawing/2014/main" id="{33C53A66-C5D6-3A1B-95C6-5B321A386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187" y="1389089"/>
            <a:ext cx="7781836" cy="144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4">
            <a:extLst>
              <a:ext uri="{FF2B5EF4-FFF2-40B4-BE49-F238E27FC236}">
                <a16:creationId xmlns:a16="http://schemas.microsoft.com/office/drawing/2014/main" id="{F7CB2340-B753-D042-1AA2-54D2373826F6}"/>
              </a:ext>
            </a:extLst>
          </p:cNvPr>
          <p:cNvSpPr>
            <a:spLocks noGrp="1"/>
          </p:cNvSpPr>
          <p:nvPr>
            <p:ph type="title"/>
          </p:nvPr>
        </p:nvSpPr>
        <p:spPr/>
        <p:txBody>
          <a:bodyPr/>
          <a:lstStyle/>
          <a:p>
            <a:r>
              <a:rPr lang="en-US" altLang="en-US" sz="3200" dirty="0">
                <a:solidFill>
                  <a:srgbClr val="0070C0"/>
                </a:solidFill>
              </a:rPr>
              <a:t>Determination of no of ideal stages</a:t>
            </a:r>
            <a:r>
              <a:rPr lang="en-US" altLang="en-US" sz="3600" dirty="0">
                <a:solidFill>
                  <a:srgbClr val="0070C0"/>
                </a:solidFill>
              </a:rPr>
              <a:t>:</a:t>
            </a:r>
            <a:br>
              <a:rPr lang="en-US" altLang="en-US" sz="3600" dirty="0">
                <a:solidFill>
                  <a:srgbClr val="0070C0"/>
                </a:solidFill>
              </a:rPr>
            </a:br>
            <a:r>
              <a:rPr lang="en-US" altLang="en-US" sz="3600" dirty="0">
                <a:solidFill>
                  <a:srgbClr val="23A31D"/>
                </a:solidFill>
              </a:rPr>
              <a:t>McCabe Thiele assumptions</a:t>
            </a:r>
          </a:p>
        </p:txBody>
      </p:sp>
      <p:sp>
        <p:nvSpPr>
          <p:cNvPr id="218115" name="Slide Number Placeholder 1">
            <a:extLst>
              <a:ext uri="{FF2B5EF4-FFF2-40B4-BE49-F238E27FC236}">
                <a16:creationId xmlns:a16="http://schemas.microsoft.com/office/drawing/2014/main" id="{D519A586-0090-F3A8-68F6-0A84C4EC76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46C3AC-3326-4C85-8B38-AE14C86BE49E}" type="slidenum">
              <a:rPr lang="en-US" altLang="en-US" sz="1200">
                <a:solidFill>
                  <a:srgbClr val="898989"/>
                </a:solidFill>
              </a:rPr>
              <a:pPr>
                <a:spcBef>
                  <a:spcPct val="0"/>
                </a:spcBef>
                <a:buFontTx/>
                <a:buNone/>
              </a:pPr>
              <a:t>57</a:t>
            </a:fld>
            <a:endParaRPr lang="en-US" altLang="en-US" sz="1200">
              <a:solidFill>
                <a:srgbClr val="898989"/>
              </a:solidFill>
            </a:endParaRPr>
          </a:p>
        </p:txBody>
      </p:sp>
      <p:pic>
        <p:nvPicPr>
          <p:cNvPr id="218116" name="Picture 2">
            <a:extLst>
              <a:ext uri="{FF2B5EF4-FFF2-40B4-BE49-F238E27FC236}">
                <a16:creationId xmlns:a16="http://schemas.microsoft.com/office/drawing/2014/main" id="{493F8AFF-BA20-F465-D6FF-D0B798621D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6589" y="4983163"/>
            <a:ext cx="8378825" cy="1543050"/>
          </a:xfrm>
          <a:noFill/>
        </p:spPr>
      </p:pic>
      <p:pic>
        <p:nvPicPr>
          <p:cNvPr id="218117" name="Picture 5">
            <a:extLst>
              <a:ext uri="{FF2B5EF4-FFF2-40B4-BE49-F238E27FC236}">
                <a16:creationId xmlns:a16="http://schemas.microsoft.com/office/drawing/2014/main" id="{3E4B314F-D9BD-5D0D-7099-298D08A33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6" y="2701925"/>
            <a:ext cx="7300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6">
            <a:extLst>
              <a:ext uri="{FF2B5EF4-FFF2-40B4-BE49-F238E27FC236}">
                <a16:creationId xmlns:a16="http://schemas.microsoft.com/office/drawing/2014/main" id="{861E2306-DC35-F597-7CE8-EF2AD0B7D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426" y="3178175"/>
            <a:ext cx="282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9" name="Picture 7">
            <a:extLst>
              <a:ext uri="{FF2B5EF4-FFF2-40B4-BE49-F238E27FC236}">
                <a16:creationId xmlns:a16="http://schemas.microsoft.com/office/drawing/2014/main" id="{459C7C17-49A4-3534-95DB-E78819F37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776" y="3249614"/>
            <a:ext cx="46529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0" name="TextBox 1">
            <a:extLst>
              <a:ext uri="{FF2B5EF4-FFF2-40B4-BE49-F238E27FC236}">
                <a16:creationId xmlns:a16="http://schemas.microsoft.com/office/drawing/2014/main" id="{99102712-5382-7239-62E1-16A3AA1F42EC}"/>
              </a:ext>
            </a:extLst>
          </p:cNvPr>
          <p:cNvSpPr txBox="1">
            <a:spLocks noChangeArrowheads="1"/>
          </p:cNvSpPr>
          <p:nvPr/>
        </p:nvSpPr>
        <p:spPr bwMode="auto">
          <a:xfrm>
            <a:off x="1604962" y="1650544"/>
            <a:ext cx="8859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i="1" u="sng" dirty="0">
                <a:solidFill>
                  <a:srgbClr val="FF5050"/>
                </a:solidFill>
              </a:rPr>
              <a:t>Molar rate of overflow of liquid from one tray to another is constant in each section</a:t>
            </a:r>
            <a:r>
              <a:rPr lang="en-US" altLang="en-US" sz="2000" dirty="0">
                <a:solidFill>
                  <a:srgbClr val="0070C0"/>
                </a:solidFill>
              </a:rPr>
              <a:t>. By virtue of that the vapor flow rate from tray to tray will also be constant for each section</a:t>
            </a:r>
          </a:p>
        </p:txBody>
      </p:sp>
      <p:pic>
        <p:nvPicPr>
          <p:cNvPr id="218121" name="Picture 4">
            <a:extLst>
              <a:ext uri="{FF2B5EF4-FFF2-40B4-BE49-F238E27FC236}">
                <a16:creationId xmlns:a16="http://schemas.microsoft.com/office/drawing/2014/main" id="{3A0B2F07-2254-772E-E275-89C976A8BD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25" y="3759201"/>
            <a:ext cx="26479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50AE61AE-D3F0-0039-D978-C6F0CB2B350F}"/>
              </a:ext>
            </a:extLst>
          </p:cNvPr>
          <p:cNvSpPr>
            <a:spLocks noGrp="1"/>
          </p:cNvSpPr>
          <p:nvPr>
            <p:ph type="title"/>
          </p:nvPr>
        </p:nvSpPr>
        <p:spPr>
          <a:xfrm>
            <a:off x="1981200" y="274638"/>
            <a:ext cx="8229600" cy="715962"/>
          </a:xfrm>
        </p:spPr>
        <p:txBody>
          <a:bodyPr/>
          <a:lstStyle/>
          <a:p>
            <a:r>
              <a:rPr lang="en-US" altLang="en-US" sz="4000">
                <a:solidFill>
                  <a:srgbClr val="0070C0"/>
                </a:solidFill>
              </a:rPr>
              <a:t>The Rectifying section</a:t>
            </a:r>
          </a:p>
        </p:txBody>
      </p:sp>
      <p:sp>
        <p:nvSpPr>
          <p:cNvPr id="219139" name="Slide Number Placeholder 3">
            <a:extLst>
              <a:ext uri="{FF2B5EF4-FFF2-40B4-BE49-F238E27FC236}">
                <a16:creationId xmlns:a16="http://schemas.microsoft.com/office/drawing/2014/main" id="{03E50A70-B1A6-766B-AA86-7A0D0488CE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0738E1-D5C1-46CF-9BC6-0B2ACAD62521}" type="slidenum">
              <a:rPr lang="en-US" altLang="en-US" sz="1200">
                <a:solidFill>
                  <a:srgbClr val="898989"/>
                </a:solidFill>
              </a:rPr>
              <a:pPr>
                <a:spcBef>
                  <a:spcPct val="0"/>
                </a:spcBef>
                <a:buFontTx/>
                <a:buNone/>
              </a:pPr>
              <a:t>58</a:t>
            </a:fld>
            <a:endParaRPr lang="en-US" altLang="en-US" sz="1200">
              <a:solidFill>
                <a:srgbClr val="898989"/>
              </a:solidFill>
            </a:endParaRPr>
          </a:p>
        </p:txBody>
      </p:sp>
      <p:pic>
        <p:nvPicPr>
          <p:cNvPr id="219140" name="Picture 5">
            <a:extLst>
              <a:ext uri="{FF2B5EF4-FFF2-40B4-BE49-F238E27FC236}">
                <a16:creationId xmlns:a16="http://schemas.microsoft.com/office/drawing/2014/main" id="{8B578322-1E24-1DBD-06BE-0E5F2DCD9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929" y="1902117"/>
            <a:ext cx="22860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9141" name="Picture 2">
            <a:extLst>
              <a:ext uri="{FF2B5EF4-FFF2-40B4-BE49-F238E27FC236}">
                <a16:creationId xmlns:a16="http://schemas.microsoft.com/office/drawing/2014/main" id="{0934A3A0-E271-DD07-A96B-81BEE4CC1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3354487"/>
            <a:ext cx="1524000" cy="385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9142" name="Picture 5">
            <a:extLst>
              <a:ext uri="{FF2B5EF4-FFF2-40B4-BE49-F238E27FC236}">
                <a16:creationId xmlns:a16="http://schemas.microsoft.com/office/drawing/2014/main" id="{952D6E5B-CDAD-0747-4F6F-AEFD8AE68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2930" y="2460821"/>
            <a:ext cx="3971925" cy="715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9144" name="Picture 9">
            <a:extLst>
              <a:ext uri="{FF2B5EF4-FFF2-40B4-BE49-F238E27FC236}">
                <a16:creationId xmlns:a16="http://schemas.microsoft.com/office/drawing/2014/main" id="{066856E8-BDA9-882C-F521-2C860147C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711" y="3429000"/>
            <a:ext cx="1472157" cy="2940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AA3F1E-EE79-5AEB-D22D-EC5C8B4587F7}"/>
              </a:ext>
            </a:extLst>
          </p:cNvPr>
          <p:cNvPicPr>
            <a:picLocks noChangeAspect="1"/>
          </p:cNvPicPr>
          <p:nvPr/>
        </p:nvPicPr>
        <p:blipFill>
          <a:blip r:embed="rId6"/>
          <a:stretch>
            <a:fillRect/>
          </a:stretch>
        </p:blipFill>
        <p:spPr>
          <a:xfrm>
            <a:off x="2936876" y="4071145"/>
            <a:ext cx="3240405" cy="1036639"/>
          </a:xfrm>
          <a:prstGeom prst="rect">
            <a:avLst/>
          </a:prstGeom>
          <a:ln w="38100">
            <a:solidFill>
              <a:srgbClr val="FF00FF"/>
            </a:solidFill>
            <a:prstDash val="dash"/>
            <a:extLst>
              <a:ext uri="{C807C97D-BFC1-408E-A445-0C87EB9F89A2}">
                <ask:lineSketchStyleProps xmlns:ask="http://schemas.microsoft.com/office/drawing/2018/sketchyshapes">
                  <ask:type>
                    <ask:lineSketchNone/>
                  </ask:type>
                </ask:lineSketchStyleProps>
              </a:ext>
            </a:extLst>
          </a:ln>
        </p:spPr>
      </p:pic>
      <p:sp>
        <p:nvSpPr>
          <p:cNvPr id="4" name="TextBox 3">
            <a:extLst>
              <a:ext uri="{FF2B5EF4-FFF2-40B4-BE49-F238E27FC236}">
                <a16:creationId xmlns:a16="http://schemas.microsoft.com/office/drawing/2014/main" id="{93B02C34-4486-A3C2-AFD6-A05A17C502DF}"/>
              </a:ext>
            </a:extLst>
          </p:cNvPr>
          <p:cNvSpPr txBox="1"/>
          <p:nvPr/>
        </p:nvSpPr>
        <p:spPr>
          <a:xfrm>
            <a:off x="6562436" y="4266298"/>
            <a:ext cx="3971925" cy="646331"/>
          </a:xfrm>
          <a:prstGeom prst="rect">
            <a:avLst/>
          </a:prstGeom>
          <a:noFill/>
        </p:spPr>
        <p:txBody>
          <a:bodyPr wrap="square" rtlCol="0">
            <a:spAutoFit/>
          </a:bodyPr>
          <a:lstStyle/>
          <a:p>
            <a:r>
              <a:rPr lang="en-IN" dirty="0">
                <a:solidFill>
                  <a:srgbClr val="0070C0"/>
                </a:solidFill>
              </a:rPr>
              <a:t>This is the operating line equation of rectifying or enriching section</a:t>
            </a:r>
          </a:p>
        </p:txBody>
      </p:sp>
      <p:pic>
        <p:nvPicPr>
          <p:cNvPr id="6" name="Picture 5">
            <a:extLst>
              <a:ext uri="{FF2B5EF4-FFF2-40B4-BE49-F238E27FC236}">
                <a16:creationId xmlns:a16="http://schemas.microsoft.com/office/drawing/2014/main" id="{B440050F-2D4F-2EE1-5828-3F6B33487A18}"/>
              </a:ext>
            </a:extLst>
          </p:cNvPr>
          <p:cNvPicPr>
            <a:picLocks noChangeAspect="1"/>
          </p:cNvPicPr>
          <p:nvPr/>
        </p:nvPicPr>
        <p:blipFill>
          <a:blip r:embed="rId7"/>
          <a:stretch>
            <a:fillRect/>
          </a:stretch>
        </p:blipFill>
        <p:spPr>
          <a:xfrm>
            <a:off x="2842930" y="1191077"/>
            <a:ext cx="5229225" cy="400050"/>
          </a:xfrm>
          <a:prstGeom prst="rect">
            <a:avLst/>
          </a:prstGeom>
          <a:ln>
            <a:solidFill>
              <a:schemeClr val="tx1"/>
            </a:solidFill>
          </a:ln>
        </p:spPr>
      </p:pic>
      <p:sp>
        <p:nvSpPr>
          <p:cNvPr id="7" name="TextBox 6">
            <a:extLst>
              <a:ext uri="{FF2B5EF4-FFF2-40B4-BE49-F238E27FC236}">
                <a16:creationId xmlns:a16="http://schemas.microsoft.com/office/drawing/2014/main" id="{E5C58462-878B-D252-7285-5CB54070E4E3}"/>
              </a:ext>
            </a:extLst>
          </p:cNvPr>
          <p:cNvSpPr txBox="1"/>
          <p:nvPr/>
        </p:nvSpPr>
        <p:spPr>
          <a:xfrm>
            <a:off x="6096000" y="1867769"/>
            <a:ext cx="2917850" cy="369332"/>
          </a:xfrm>
          <a:prstGeom prst="rect">
            <a:avLst/>
          </a:prstGeom>
          <a:noFill/>
        </p:spPr>
        <p:txBody>
          <a:bodyPr wrap="none" rtlCol="0">
            <a:spAutoFit/>
          </a:bodyPr>
          <a:lstStyle/>
          <a:p>
            <a:r>
              <a:rPr lang="en-US" dirty="0"/>
              <a:t>McCabe-Thiele assumption</a:t>
            </a:r>
            <a:endParaRPr lang="en-IN"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Content Placeholder 2">
            <a:extLst>
              <a:ext uri="{FF2B5EF4-FFF2-40B4-BE49-F238E27FC236}">
                <a16:creationId xmlns:a16="http://schemas.microsoft.com/office/drawing/2014/main" id="{8BC2AA4B-5C6F-50F7-7B12-D90B25C55181}"/>
              </a:ext>
            </a:extLst>
          </p:cNvPr>
          <p:cNvSpPr>
            <a:spLocks noGrp="1"/>
          </p:cNvSpPr>
          <p:nvPr>
            <p:ph idx="1"/>
          </p:nvPr>
        </p:nvSpPr>
        <p:spPr>
          <a:xfrm>
            <a:off x="1981200" y="1409701"/>
            <a:ext cx="8229600" cy="4525963"/>
          </a:xfrm>
        </p:spPr>
        <p:txBody>
          <a:bodyPr/>
          <a:lstStyle/>
          <a:p>
            <a:pPr marL="0" indent="0">
              <a:buNone/>
            </a:pPr>
            <a:r>
              <a:rPr lang="en-US" altLang="en-US" i="1" dirty="0"/>
              <a:t>For envelope 3</a:t>
            </a:r>
          </a:p>
        </p:txBody>
      </p:sp>
      <p:sp>
        <p:nvSpPr>
          <p:cNvPr id="220163" name="Slide Number Placeholder 3">
            <a:extLst>
              <a:ext uri="{FF2B5EF4-FFF2-40B4-BE49-F238E27FC236}">
                <a16:creationId xmlns:a16="http://schemas.microsoft.com/office/drawing/2014/main" id="{4862AC11-05AA-12D7-4C6A-4B05B59C81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44A67E3-31CD-4B9B-9141-6E118652FA25}" type="slidenum">
              <a:rPr lang="en-US" altLang="en-US" sz="1200">
                <a:solidFill>
                  <a:srgbClr val="898989"/>
                </a:solidFill>
              </a:rPr>
              <a:pPr>
                <a:spcBef>
                  <a:spcPct val="0"/>
                </a:spcBef>
                <a:buFontTx/>
                <a:buNone/>
              </a:pPr>
              <a:t>59</a:t>
            </a:fld>
            <a:endParaRPr lang="en-US" altLang="en-US" sz="1200">
              <a:solidFill>
                <a:srgbClr val="898989"/>
              </a:solidFill>
            </a:endParaRPr>
          </a:p>
        </p:txBody>
      </p:sp>
      <p:sp>
        <p:nvSpPr>
          <p:cNvPr id="220164" name="Title 1">
            <a:extLst>
              <a:ext uri="{FF2B5EF4-FFF2-40B4-BE49-F238E27FC236}">
                <a16:creationId xmlns:a16="http://schemas.microsoft.com/office/drawing/2014/main" id="{A73CACFF-64C8-0D4B-9CA0-F79CC308C202}"/>
              </a:ext>
            </a:extLst>
          </p:cNvPr>
          <p:cNvSpPr>
            <a:spLocks noGrp="1"/>
          </p:cNvSpPr>
          <p:nvPr>
            <p:ph type="title"/>
          </p:nvPr>
        </p:nvSpPr>
        <p:spPr>
          <a:xfrm>
            <a:off x="1981200" y="274638"/>
            <a:ext cx="8229600" cy="715962"/>
          </a:xfrm>
        </p:spPr>
        <p:txBody>
          <a:bodyPr/>
          <a:lstStyle/>
          <a:p>
            <a:r>
              <a:rPr lang="en-US" altLang="en-US" sz="4000">
                <a:solidFill>
                  <a:srgbClr val="0070C0"/>
                </a:solidFill>
              </a:rPr>
              <a:t>The Stripping section</a:t>
            </a:r>
          </a:p>
        </p:txBody>
      </p:sp>
      <p:pic>
        <p:nvPicPr>
          <p:cNvPr id="220165" name="Picture 6">
            <a:extLst>
              <a:ext uri="{FF2B5EF4-FFF2-40B4-BE49-F238E27FC236}">
                <a16:creationId xmlns:a16="http://schemas.microsoft.com/office/drawing/2014/main" id="{D948E106-BF18-0544-250E-39002C843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13" y="2028825"/>
            <a:ext cx="2609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a:extLst>
              <a:ext uri="{FF2B5EF4-FFF2-40B4-BE49-F238E27FC236}">
                <a16:creationId xmlns:a16="http://schemas.microsoft.com/office/drawing/2014/main" id="{C25FBE47-CB0C-8B55-964E-59FD0DBD8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519488"/>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7" name="TextBox 9">
            <a:extLst>
              <a:ext uri="{FF2B5EF4-FFF2-40B4-BE49-F238E27FC236}">
                <a16:creationId xmlns:a16="http://schemas.microsoft.com/office/drawing/2014/main" id="{4CB1E250-B337-1B22-B2AC-8CF8DB4BAB4B}"/>
              </a:ext>
            </a:extLst>
          </p:cNvPr>
          <p:cNvSpPr txBox="1">
            <a:spLocks noChangeArrowheads="1"/>
          </p:cNvSpPr>
          <p:nvPr/>
        </p:nvSpPr>
        <p:spPr bwMode="auto">
          <a:xfrm>
            <a:off x="2386013" y="3519488"/>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putting</a:t>
            </a:r>
          </a:p>
        </p:txBody>
      </p:sp>
      <p:pic>
        <p:nvPicPr>
          <p:cNvPr id="220168" name="Picture 11">
            <a:extLst>
              <a:ext uri="{FF2B5EF4-FFF2-40B4-BE49-F238E27FC236}">
                <a16:creationId xmlns:a16="http://schemas.microsoft.com/office/drawing/2014/main" id="{31E9A70E-E22E-273C-2531-B63003285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914" y="2655888"/>
            <a:ext cx="24399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9" name="Picture 13">
            <a:extLst>
              <a:ext uri="{FF2B5EF4-FFF2-40B4-BE49-F238E27FC236}">
                <a16:creationId xmlns:a16="http://schemas.microsoft.com/office/drawing/2014/main" id="{6749382A-4983-F835-4BD3-4C3872B4B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038" y="4121150"/>
            <a:ext cx="25844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70" name="Picture 15">
            <a:extLst>
              <a:ext uri="{FF2B5EF4-FFF2-40B4-BE49-F238E27FC236}">
                <a16:creationId xmlns:a16="http://schemas.microsoft.com/office/drawing/2014/main" id="{F0FB46E2-69CD-666D-E14B-16C54617EC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714" y="4083050"/>
            <a:ext cx="72548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71" name="TextBox 16">
            <a:extLst>
              <a:ext uri="{FF2B5EF4-FFF2-40B4-BE49-F238E27FC236}">
                <a16:creationId xmlns:a16="http://schemas.microsoft.com/office/drawing/2014/main" id="{C05E32CE-6451-1674-657E-7AA7CBED9DA9}"/>
              </a:ext>
            </a:extLst>
          </p:cNvPr>
          <p:cNvSpPr txBox="1">
            <a:spLocks noChangeArrowheads="1"/>
          </p:cNvSpPr>
          <p:nvPr/>
        </p:nvSpPr>
        <p:spPr bwMode="auto">
          <a:xfrm>
            <a:off x="2667001" y="5410200"/>
            <a:ext cx="1560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Boil-up ratio = </a:t>
            </a:r>
          </a:p>
        </p:txBody>
      </p:sp>
      <p:pic>
        <p:nvPicPr>
          <p:cNvPr id="220172" name="Picture 18">
            <a:extLst>
              <a:ext uri="{FF2B5EF4-FFF2-40B4-BE49-F238E27FC236}">
                <a16:creationId xmlns:a16="http://schemas.microsoft.com/office/drawing/2014/main" id="{6D1D00F3-0021-39A2-0A74-8CE53433EC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5222876"/>
            <a:ext cx="10874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0CAAA5C-0D85-32A8-1C32-A6F605BAACCA}"/>
              </a:ext>
            </a:extLst>
          </p:cNvPr>
          <p:cNvSpPr/>
          <p:nvPr/>
        </p:nvSpPr>
        <p:spPr>
          <a:xfrm>
            <a:off x="3249614" y="2028825"/>
            <a:ext cx="3074987" cy="590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C06DC3D8-669F-C4B2-1AC3-78958C3A8635}"/>
              </a:ext>
            </a:extLst>
          </p:cNvPr>
          <p:cNvSpPr/>
          <p:nvPr/>
        </p:nvSpPr>
        <p:spPr>
          <a:xfrm>
            <a:off x="3414714" y="4083051"/>
            <a:ext cx="3406775" cy="741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3E141200-D534-591C-E4C6-3A8C10A61788}"/>
              </a:ext>
            </a:extLst>
          </p:cNvPr>
          <p:cNvSpPr txBox="1"/>
          <p:nvPr/>
        </p:nvSpPr>
        <p:spPr>
          <a:xfrm>
            <a:off x="6988494" y="4121151"/>
            <a:ext cx="3971925" cy="646331"/>
          </a:xfrm>
          <a:prstGeom prst="rect">
            <a:avLst/>
          </a:prstGeom>
          <a:noFill/>
        </p:spPr>
        <p:txBody>
          <a:bodyPr wrap="square" rtlCol="0">
            <a:spAutoFit/>
          </a:bodyPr>
          <a:lstStyle/>
          <a:p>
            <a:r>
              <a:rPr lang="en-IN" dirty="0">
                <a:solidFill>
                  <a:srgbClr val="0070C0"/>
                </a:solidFill>
              </a:rPr>
              <a:t>This is the operating line equation of stripping section</a:t>
            </a:r>
          </a:p>
        </p:txBody>
      </p:sp>
      <p:pic>
        <p:nvPicPr>
          <p:cNvPr id="4" name="Picture 3">
            <a:extLst>
              <a:ext uri="{FF2B5EF4-FFF2-40B4-BE49-F238E27FC236}">
                <a16:creationId xmlns:a16="http://schemas.microsoft.com/office/drawing/2014/main" id="{BF785C8B-1544-25CE-9EAB-0D2DED707F77}"/>
              </a:ext>
            </a:extLst>
          </p:cNvPr>
          <p:cNvPicPr>
            <a:picLocks noChangeAspect="1"/>
          </p:cNvPicPr>
          <p:nvPr/>
        </p:nvPicPr>
        <p:blipFill>
          <a:blip r:embed="rId8"/>
          <a:stretch>
            <a:fillRect/>
          </a:stretch>
        </p:blipFill>
        <p:spPr>
          <a:xfrm>
            <a:off x="3130524" y="6072872"/>
            <a:ext cx="6044242" cy="6057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1">
            <a:extLst>
              <a:ext uri="{FF2B5EF4-FFF2-40B4-BE49-F238E27FC236}">
                <a16:creationId xmlns:a16="http://schemas.microsoft.com/office/drawing/2014/main" id="{9726A76B-D0B3-B5C2-037E-EBE394879D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05F00E-A003-4228-84F3-1821A26B77F1}" type="slidenum">
              <a:rPr lang="en-US" altLang="en-US" sz="1200">
                <a:solidFill>
                  <a:srgbClr val="898989"/>
                </a:solidFill>
              </a:rPr>
              <a:pPr>
                <a:spcBef>
                  <a:spcPct val="0"/>
                </a:spcBef>
                <a:buFontTx/>
                <a:buNone/>
              </a:pPr>
              <a:t>6</a:t>
            </a:fld>
            <a:endParaRPr lang="en-US" altLang="en-US" sz="1200">
              <a:solidFill>
                <a:srgbClr val="898989"/>
              </a:solidFill>
            </a:endParaRPr>
          </a:p>
        </p:txBody>
      </p:sp>
      <p:pic>
        <p:nvPicPr>
          <p:cNvPr id="165891" name="Picture 2">
            <a:extLst>
              <a:ext uri="{FF2B5EF4-FFF2-40B4-BE49-F238E27FC236}">
                <a16:creationId xmlns:a16="http://schemas.microsoft.com/office/drawing/2014/main" id="{ED436C48-373B-99A7-1ACC-FB57FDCD9D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6713" y="3200401"/>
            <a:ext cx="5143500" cy="24860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3">
            <a:extLst>
              <a:ext uri="{FF2B5EF4-FFF2-40B4-BE49-F238E27FC236}">
                <a16:creationId xmlns:a16="http://schemas.microsoft.com/office/drawing/2014/main" id="{4DA8D018-BF40-C640-C4C9-9A1707DFD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512763"/>
            <a:ext cx="3657600" cy="21510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a:extLst>
              <a:ext uri="{FF2B5EF4-FFF2-40B4-BE49-F238E27FC236}">
                <a16:creationId xmlns:a16="http://schemas.microsoft.com/office/drawing/2014/main" id="{E77EC561-811B-84F3-1F27-9A732C6C0E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0988" y="333375"/>
            <a:ext cx="3922712" cy="57340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AEB44-C003-98BE-F407-34E4DBCAFC2F}"/>
              </a:ext>
            </a:extLst>
          </p:cNvPr>
          <p:cNvSpPr>
            <a:spLocks noGrp="1"/>
          </p:cNvSpPr>
          <p:nvPr>
            <p:ph idx="1"/>
          </p:nvPr>
        </p:nvSpPr>
        <p:spPr>
          <a:xfrm>
            <a:off x="1524000" y="1"/>
            <a:ext cx="9144000" cy="6858000"/>
          </a:xfrm>
        </p:spPr>
        <p:txBody>
          <a:bodyPr/>
          <a:lstStyle/>
          <a:p>
            <a:pPr algn="l">
              <a:buNone/>
            </a:pPr>
            <a:r>
              <a:rPr lang="en-US" sz="2200" dirty="0">
                <a:solidFill>
                  <a:srgbClr val="0070C0"/>
                </a:solidFill>
              </a:rPr>
              <a:t>The </a:t>
            </a:r>
            <a:r>
              <a:rPr lang="en-US" sz="2200" b="1" dirty="0">
                <a:solidFill>
                  <a:srgbClr val="0070C0"/>
                </a:solidFill>
              </a:rPr>
              <a:t>top section of a distillation column</a:t>
            </a:r>
            <a:r>
              <a:rPr lang="en-US" sz="2200" dirty="0">
                <a:solidFill>
                  <a:srgbClr val="0070C0"/>
                </a:solidFill>
              </a:rPr>
              <a:t> is called the </a:t>
            </a:r>
            <a:r>
              <a:rPr lang="en-US" sz="2200" b="1" dirty="0">
                <a:solidFill>
                  <a:srgbClr val="0070C0"/>
                </a:solidFill>
              </a:rPr>
              <a:t>rectifying section</a:t>
            </a:r>
            <a:r>
              <a:rPr lang="en-US" sz="2200" dirty="0">
                <a:solidFill>
                  <a:srgbClr val="0070C0"/>
                </a:solidFill>
              </a:rPr>
              <a:t> (or </a:t>
            </a:r>
            <a:r>
              <a:rPr lang="en-US" sz="2200" b="1" dirty="0">
                <a:solidFill>
                  <a:srgbClr val="0070C0"/>
                </a:solidFill>
              </a:rPr>
              <a:t>enriching section</a:t>
            </a:r>
            <a:r>
              <a:rPr lang="en-US" sz="2200" dirty="0">
                <a:solidFill>
                  <a:srgbClr val="0070C0"/>
                </a:solidFill>
              </a:rPr>
              <a:t>) </a:t>
            </a:r>
            <a:r>
              <a:rPr lang="en-US" sz="2200" dirty="0">
                <a:solidFill>
                  <a:srgbClr val="404040"/>
                </a:solidFill>
              </a:rPr>
              <a:t>because its primary function is to </a:t>
            </a:r>
            <a:r>
              <a:rPr lang="en-US" sz="2200" b="1" dirty="0">
                <a:solidFill>
                  <a:srgbClr val="404040"/>
                </a:solidFill>
              </a:rPr>
              <a:t>purify and enrich the more volatile (lighter) component</a:t>
            </a:r>
            <a:r>
              <a:rPr lang="en-US" sz="2200" dirty="0">
                <a:solidFill>
                  <a:srgbClr val="404040"/>
                </a:solidFill>
              </a:rPr>
              <a:t> in the vapor phase as it moves upward. </a:t>
            </a:r>
            <a:endParaRPr lang="en-US" sz="2200" b="1" dirty="0">
              <a:solidFill>
                <a:srgbClr val="404040"/>
              </a:solidFill>
            </a:endParaRPr>
          </a:p>
          <a:p>
            <a:pPr>
              <a:spcAft>
                <a:spcPts val="300"/>
              </a:spcAft>
              <a:buFont typeface="+mj-lt"/>
              <a:buAutoNum type="arabicPeriod"/>
            </a:pPr>
            <a:r>
              <a:rPr lang="en-US" sz="2200" b="1" dirty="0">
                <a:solidFill>
                  <a:srgbClr val="404040"/>
                </a:solidFill>
              </a:rPr>
              <a:t>Vapor Enrichment in Light Component</a:t>
            </a:r>
            <a:endParaRPr lang="en-US" sz="2200" dirty="0">
              <a:solidFill>
                <a:srgbClr val="404040"/>
              </a:solidFill>
            </a:endParaRPr>
          </a:p>
          <a:p>
            <a:pPr marL="742950" lvl="1" indent="-285750">
              <a:spcBef>
                <a:spcPts val="300"/>
              </a:spcBef>
              <a:buFont typeface="+mj-lt"/>
              <a:buAutoNum type="arabicPeriod"/>
            </a:pPr>
            <a:r>
              <a:rPr lang="en-US" sz="2200" dirty="0">
                <a:solidFill>
                  <a:srgbClr val="404040"/>
                </a:solidFill>
              </a:rPr>
              <a:t>In the rectifying section, rising vapor interacts with descending liquid (reflux) in a series of </a:t>
            </a:r>
            <a:r>
              <a:rPr lang="en-US" sz="2200" b="1" dirty="0">
                <a:solidFill>
                  <a:srgbClr val="404040"/>
                </a:solidFill>
              </a:rPr>
              <a:t>equilibrium stages</a:t>
            </a:r>
            <a:r>
              <a:rPr lang="en-US" sz="2200" dirty="0">
                <a:solidFill>
                  <a:srgbClr val="404040"/>
                </a:solidFill>
              </a:rPr>
              <a:t>.</a:t>
            </a:r>
          </a:p>
          <a:p>
            <a:pPr marL="742950" lvl="1" indent="-285750">
              <a:spcBef>
                <a:spcPts val="300"/>
              </a:spcBef>
              <a:buFont typeface="+mj-lt"/>
              <a:buAutoNum type="arabicPeriod"/>
            </a:pPr>
            <a:r>
              <a:rPr lang="en-US" sz="2200" dirty="0">
                <a:solidFill>
                  <a:srgbClr val="404040"/>
                </a:solidFill>
              </a:rPr>
              <a:t>Each stage allows the </a:t>
            </a:r>
            <a:r>
              <a:rPr lang="en-US" sz="2200" b="1" dirty="0">
                <a:solidFill>
                  <a:srgbClr val="404040"/>
                </a:solidFill>
              </a:rPr>
              <a:t>more volatile (low-boiling) component</a:t>
            </a:r>
            <a:r>
              <a:rPr lang="en-US" sz="2200" dirty="0">
                <a:solidFill>
                  <a:srgbClr val="404040"/>
                </a:solidFill>
              </a:rPr>
              <a:t> to concentrate further in the vapor phase.</a:t>
            </a:r>
          </a:p>
          <a:p>
            <a:pPr>
              <a:spcBef>
                <a:spcPts val="300"/>
              </a:spcBef>
              <a:spcAft>
                <a:spcPts val="300"/>
              </a:spcAft>
              <a:buFont typeface="+mj-lt"/>
              <a:buAutoNum type="arabicPeriod"/>
            </a:pPr>
            <a:r>
              <a:rPr lang="en-US" sz="2200" b="1" dirty="0">
                <a:solidFill>
                  <a:srgbClr val="404040"/>
                </a:solidFill>
              </a:rPr>
              <a:t>Reflux Action</a:t>
            </a:r>
            <a:endParaRPr lang="en-US" sz="2200" dirty="0">
              <a:solidFill>
                <a:srgbClr val="404040"/>
              </a:solidFill>
            </a:endParaRPr>
          </a:p>
          <a:p>
            <a:pPr marL="742950" lvl="1" indent="-285750">
              <a:spcBef>
                <a:spcPts val="300"/>
              </a:spcBef>
              <a:buFont typeface="+mj-lt"/>
              <a:buAutoNum type="arabicPeriod"/>
            </a:pPr>
            <a:r>
              <a:rPr lang="en-US" sz="2200" dirty="0">
                <a:solidFill>
                  <a:srgbClr val="404040"/>
                </a:solidFill>
              </a:rPr>
              <a:t>A portion of the condensed overhead product is </a:t>
            </a:r>
            <a:r>
              <a:rPr lang="en-US" sz="2200" b="1" dirty="0">
                <a:solidFill>
                  <a:srgbClr val="404040"/>
                </a:solidFill>
              </a:rPr>
              <a:t>recycled back (reflux)</a:t>
            </a:r>
            <a:r>
              <a:rPr lang="en-US" sz="2200" dirty="0">
                <a:solidFill>
                  <a:srgbClr val="404040"/>
                </a:solidFill>
              </a:rPr>
              <a:t> into the column.</a:t>
            </a:r>
          </a:p>
          <a:p>
            <a:pPr marL="742950" lvl="1" indent="-285750">
              <a:spcBef>
                <a:spcPts val="300"/>
              </a:spcBef>
              <a:buFont typeface="+mj-lt"/>
              <a:buAutoNum type="arabicPeriod"/>
            </a:pPr>
            <a:r>
              <a:rPr lang="en-US" sz="2200" dirty="0">
                <a:solidFill>
                  <a:srgbClr val="404040"/>
                </a:solidFill>
              </a:rPr>
              <a:t>This reflux provides a liquid flow that strips away </a:t>
            </a:r>
            <a:r>
              <a:rPr lang="en-US" sz="2200" b="1" dirty="0">
                <a:solidFill>
                  <a:srgbClr val="404040"/>
                </a:solidFill>
              </a:rPr>
              <a:t>heavier components</a:t>
            </a:r>
            <a:r>
              <a:rPr lang="en-US" sz="2200" dirty="0">
                <a:solidFill>
                  <a:srgbClr val="404040"/>
                </a:solidFill>
              </a:rPr>
              <a:t> from the vapor, ensuring only the </a:t>
            </a:r>
            <a:r>
              <a:rPr lang="en-US" sz="2200" b="1" dirty="0">
                <a:solidFill>
                  <a:srgbClr val="404040"/>
                </a:solidFill>
              </a:rPr>
              <a:t>lightest components</a:t>
            </a:r>
            <a:r>
              <a:rPr lang="en-US" sz="2200" dirty="0">
                <a:solidFill>
                  <a:srgbClr val="404040"/>
                </a:solidFill>
              </a:rPr>
              <a:t> reach the top.</a:t>
            </a:r>
          </a:p>
          <a:p>
            <a:pPr>
              <a:spcBef>
                <a:spcPts val="300"/>
              </a:spcBef>
              <a:spcAft>
                <a:spcPts val="300"/>
              </a:spcAft>
              <a:buFont typeface="+mj-lt"/>
              <a:buAutoNum type="arabicPeriod"/>
            </a:pPr>
            <a:r>
              <a:rPr lang="en-US" sz="2200" b="1" dirty="0">
                <a:solidFill>
                  <a:srgbClr val="404040"/>
                </a:solidFill>
              </a:rPr>
              <a:t>Theoretical Plates Enhance Separation</a:t>
            </a:r>
            <a:endParaRPr lang="en-US" sz="2200" dirty="0">
              <a:solidFill>
                <a:srgbClr val="404040"/>
              </a:solidFill>
            </a:endParaRPr>
          </a:p>
          <a:p>
            <a:pPr marL="742950" lvl="1" indent="-285750">
              <a:spcBef>
                <a:spcPts val="300"/>
              </a:spcBef>
              <a:buFont typeface="+mj-lt"/>
              <a:buAutoNum type="arabicPeriod"/>
            </a:pPr>
            <a:r>
              <a:rPr lang="en-US" sz="2200" dirty="0">
                <a:solidFill>
                  <a:srgbClr val="404040"/>
                </a:solidFill>
              </a:rPr>
              <a:t>The trays/packing in this section act as </a:t>
            </a:r>
            <a:r>
              <a:rPr lang="en-US" sz="2200" b="1" dirty="0">
                <a:solidFill>
                  <a:srgbClr val="404040"/>
                </a:solidFill>
              </a:rPr>
              <a:t>equilibrium stages</a:t>
            </a:r>
            <a:r>
              <a:rPr lang="en-US" sz="2200" dirty="0">
                <a:solidFill>
                  <a:srgbClr val="404040"/>
                </a:solidFill>
              </a:rPr>
              <a:t>, progressively increasing the concentration of the desired light component.</a:t>
            </a:r>
            <a:endParaRPr lang="en-IN" sz="2200" dirty="0"/>
          </a:p>
        </p:txBody>
      </p:sp>
      <p:sp>
        <p:nvSpPr>
          <p:cNvPr id="4" name="Slide Number Placeholder 3">
            <a:extLst>
              <a:ext uri="{FF2B5EF4-FFF2-40B4-BE49-F238E27FC236}">
                <a16:creationId xmlns:a16="http://schemas.microsoft.com/office/drawing/2014/main" id="{FE8CAD10-6076-3123-8212-AC143BCE1B0B}"/>
              </a:ext>
            </a:extLst>
          </p:cNvPr>
          <p:cNvSpPr>
            <a:spLocks noGrp="1"/>
          </p:cNvSpPr>
          <p:nvPr>
            <p:ph type="sldNum" sz="quarter" idx="12"/>
          </p:nvPr>
        </p:nvSpPr>
        <p:spPr/>
        <p:txBody>
          <a:bodyPr/>
          <a:lstStyle/>
          <a:p>
            <a:pPr>
              <a:defRPr/>
            </a:pPr>
            <a:fld id="{DD2C1E9A-D4BC-49F6-BCAF-D0866D26C672}" type="slidenum">
              <a:rPr lang="en-US" altLang="en-US" smtClean="0"/>
              <a:pPr>
                <a:defRPr/>
              </a:pPr>
              <a:t>60</a:t>
            </a:fld>
            <a:endParaRPr lang="en-US" altLang="en-US"/>
          </a:p>
        </p:txBody>
      </p:sp>
      <p:sp>
        <p:nvSpPr>
          <p:cNvPr id="2" name="TextBox 1">
            <a:extLst>
              <a:ext uri="{FF2B5EF4-FFF2-40B4-BE49-F238E27FC236}">
                <a16:creationId xmlns:a16="http://schemas.microsoft.com/office/drawing/2014/main" id="{9E7D36F2-06FD-D489-1613-1C05698DACA7}"/>
              </a:ext>
            </a:extLst>
          </p:cNvPr>
          <p:cNvSpPr txBox="1"/>
          <p:nvPr/>
        </p:nvSpPr>
        <p:spPr>
          <a:xfrm>
            <a:off x="1981200" y="6538912"/>
            <a:ext cx="7390934" cy="338554"/>
          </a:xfrm>
          <a:prstGeom prst="rect">
            <a:avLst/>
          </a:prstGeom>
          <a:noFill/>
        </p:spPr>
        <p:txBody>
          <a:bodyPr wrap="none" rtlCol="0">
            <a:spAutoFit/>
          </a:bodyPr>
          <a:lstStyle/>
          <a:p>
            <a:r>
              <a:rPr lang="en-US" sz="1600" dirty="0">
                <a:solidFill>
                  <a:srgbClr val="FF0000"/>
                </a:solidFill>
              </a:rPr>
              <a:t>To rectify the vapor by partial condensation of vapor and partial vaporization liquid</a:t>
            </a:r>
            <a:endParaRPr lang="en-IN" sz="1600" dirty="0">
              <a:solidFill>
                <a:srgbClr val="FF0000"/>
              </a:solidFill>
            </a:endParaRPr>
          </a:p>
        </p:txBody>
      </p:sp>
    </p:spTree>
    <p:extLst>
      <p:ext uri="{BB962C8B-B14F-4D97-AF65-F5344CB8AC3E}">
        <p14:creationId xmlns:p14="http://schemas.microsoft.com/office/powerpoint/2010/main" val="4220453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AC416-B6DB-DC52-A50F-F3CB85B3E90C}"/>
              </a:ext>
            </a:extLst>
          </p:cNvPr>
          <p:cNvSpPr>
            <a:spLocks noGrp="1"/>
          </p:cNvSpPr>
          <p:nvPr>
            <p:ph idx="1"/>
          </p:nvPr>
        </p:nvSpPr>
        <p:spPr>
          <a:xfrm>
            <a:off x="1842977" y="228600"/>
            <a:ext cx="8229600" cy="4525963"/>
          </a:xfrm>
        </p:spPr>
        <p:txBody>
          <a:bodyPr>
            <a:normAutofit fontScale="92500" lnSpcReduction="20000"/>
          </a:bodyPr>
          <a:lstStyle/>
          <a:p>
            <a:pPr marL="742950" lvl="1" indent="-285750">
              <a:spcBef>
                <a:spcPts val="300"/>
              </a:spcBef>
              <a:buFont typeface="+mj-lt"/>
              <a:buAutoNum type="arabicPeriod"/>
            </a:pPr>
            <a:endParaRPr lang="en-US" dirty="0">
              <a:solidFill>
                <a:srgbClr val="404040"/>
              </a:solidFill>
            </a:endParaRPr>
          </a:p>
          <a:p>
            <a:pPr marL="0" indent="0">
              <a:spcBef>
                <a:spcPts val="300"/>
              </a:spcBef>
              <a:spcAft>
                <a:spcPts val="300"/>
              </a:spcAft>
              <a:buNone/>
            </a:pPr>
            <a:r>
              <a:rPr lang="en-US" sz="2400" b="1" dirty="0">
                <a:solidFill>
                  <a:srgbClr val="404040"/>
                </a:solidFill>
              </a:rPr>
              <a:t>4. Final Purification Before Product Withdrawal</a:t>
            </a:r>
            <a:endParaRPr lang="en-US" sz="2400" dirty="0">
              <a:solidFill>
                <a:srgbClr val="404040"/>
              </a:solidFill>
            </a:endParaRPr>
          </a:p>
          <a:p>
            <a:pPr marL="742950" lvl="1" indent="-285750">
              <a:spcBef>
                <a:spcPts val="300"/>
              </a:spcBef>
              <a:buFont typeface="+mj-lt"/>
              <a:buAutoNum type="arabicPeriod"/>
            </a:pPr>
            <a:r>
              <a:rPr lang="en-US" dirty="0">
                <a:solidFill>
                  <a:srgbClr val="404040"/>
                </a:solidFill>
              </a:rPr>
              <a:t>By the time vapor reaches the </a:t>
            </a:r>
            <a:r>
              <a:rPr lang="en-US" b="1" dirty="0">
                <a:solidFill>
                  <a:srgbClr val="404040"/>
                </a:solidFill>
              </a:rPr>
              <a:t>top</a:t>
            </a:r>
            <a:r>
              <a:rPr lang="en-US" dirty="0">
                <a:solidFill>
                  <a:srgbClr val="404040"/>
                </a:solidFill>
              </a:rPr>
              <a:t>, it is </a:t>
            </a:r>
            <a:r>
              <a:rPr lang="en-US" b="1" dirty="0">
                <a:solidFill>
                  <a:srgbClr val="404040"/>
                </a:solidFill>
              </a:rPr>
              <a:t>maximally enriched</a:t>
            </a:r>
            <a:r>
              <a:rPr lang="en-US" dirty="0">
                <a:solidFill>
                  <a:srgbClr val="404040"/>
                </a:solidFill>
              </a:rPr>
              <a:t> in the more volatile component, ready for condensation as the </a:t>
            </a:r>
            <a:r>
              <a:rPr lang="en-US" b="1" dirty="0">
                <a:solidFill>
                  <a:srgbClr val="404040"/>
                </a:solidFill>
              </a:rPr>
              <a:t>distillate product</a:t>
            </a:r>
            <a:r>
              <a:rPr lang="en-US" dirty="0">
                <a:solidFill>
                  <a:srgbClr val="404040"/>
                </a:solidFill>
              </a:rPr>
              <a:t>.</a:t>
            </a:r>
          </a:p>
          <a:p>
            <a:pPr algn="l">
              <a:buNone/>
            </a:pPr>
            <a:r>
              <a:rPr lang="en-US" sz="2400" b="1" dirty="0">
                <a:solidFill>
                  <a:srgbClr val="404040"/>
                </a:solidFill>
              </a:rPr>
              <a:t>Contrast with the Stripping Section (Bottom Part)</a:t>
            </a:r>
          </a:p>
          <a:p>
            <a:pPr algn="l">
              <a:buFont typeface="Arial" panose="020B0604020202020204" pitchFamily="34" charset="0"/>
              <a:buChar char="•"/>
            </a:pPr>
            <a:r>
              <a:rPr lang="en-US" sz="2400" dirty="0">
                <a:solidFill>
                  <a:srgbClr val="404040"/>
                </a:solidFill>
              </a:rPr>
              <a:t>The </a:t>
            </a:r>
            <a:r>
              <a:rPr lang="en-US" sz="2400" b="1" dirty="0">
                <a:solidFill>
                  <a:srgbClr val="404040"/>
                </a:solidFill>
              </a:rPr>
              <a:t>stripping section</a:t>
            </a:r>
            <a:r>
              <a:rPr lang="en-US" sz="2400" dirty="0">
                <a:solidFill>
                  <a:srgbClr val="404040"/>
                </a:solidFill>
              </a:rPr>
              <a:t> (below the feed point) does the opposite: it removes light components from the liquid to enrich the </a:t>
            </a:r>
            <a:r>
              <a:rPr lang="en-US" sz="2400" b="1" dirty="0">
                <a:solidFill>
                  <a:srgbClr val="404040"/>
                </a:solidFill>
              </a:rPr>
              <a:t>less volatile (heavier) product</a:t>
            </a:r>
            <a:r>
              <a:rPr lang="en-US" sz="2400" dirty="0">
                <a:solidFill>
                  <a:srgbClr val="404040"/>
                </a:solidFill>
              </a:rPr>
              <a:t> in the bottoms.</a:t>
            </a:r>
          </a:p>
          <a:p>
            <a:pPr algn="l">
              <a:buNone/>
            </a:pPr>
            <a:r>
              <a:rPr lang="en-US" sz="2400" b="1" dirty="0">
                <a:solidFill>
                  <a:srgbClr val="404040"/>
                </a:solidFill>
              </a:rPr>
              <a:t>Practical Example:</a:t>
            </a:r>
          </a:p>
          <a:p>
            <a:pPr algn="l"/>
            <a:r>
              <a:rPr lang="en-US" sz="2400" dirty="0">
                <a:solidFill>
                  <a:srgbClr val="404040"/>
                </a:solidFill>
              </a:rPr>
              <a:t>In a </a:t>
            </a:r>
            <a:r>
              <a:rPr lang="en-US" sz="2400" b="1" dirty="0">
                <a:solidFill>
                  <a:srgbClr val="404040"/>
                </a:solidFill>
              </a:rPr>
              <a:t>petroleum refinery</a:t>
            </a:r>
            <a:r>
              <a:rPr lang="en-US" sz="2400" dirty="0">
                <a:solidFill>
                  <a:srgbClr val="404040"/>
                </a:solidFill>
              </a:rPr>
              <a:t>, the rectifying section of a crude oil distillation column ensures that the </a:t>
            </a:r>
            <a:r>
              <a:rPr lang="en-US" sz="2400" b="1" dirty="0">
                <a:solidFill>
                  <a:srgbClr val="404040"/>
                </a:solidFill>
              </a:rPr>
              <a:t>lightest hydrocarbons (e.g., gasoline, naphtha)</a:t>
            </a:r>
            <a:r>
              <a:rPr lang="en-US" sz="2400" dirty="0">
                <a:solidFill>
                  <a:srgbClr val="404040"/>
                </a:solidFill>
              </a:rPr>
              <a:t> are separated and collected at the top, while heavier fractions (kerosene, diesel) are drawn from lower sections.</a:t>
            </a:r>
            <a:endParaRPr lang="en-IN" sz="2400" dirty="0"/>
          </a:p>
          <a:p>
            <a:pPr marL="0" indent="0">
              <a:buNone/>
            </a:pPr>
            <a:endParaRPr lang="en-IN" sz="4400" dirty="0"/>
          </a:p>
        </p:txBody>
      </p:sp>
      <p:sp>
        <p:nvSpPr>
          <p:cNvPr id="4" name="Slide Number Placeholder 3">
            <a:extLst>
              <a:ext uri="{FF2B5EF4-FFF2-40B4-BE49-F238E27FC236}">
                <a16:creationId xmlns:a16="http://schemas.microsoft.com/office/drawing/2014/main" id="{BD486C45-B2DC-D23F-D4C4-EA4BB5450D5E}"/>
              </a:ext>
            </a:extLst>
          </p:cNvPr>
          <p:cNvSpPr>
            <a:spLocks noGrp="1"/>
          </p:cNvSpPr>
          <p:nvPr>
            <p:ph type="sldNum" sz="quarter" idx="12"/>
          </p:nvPr>
        </p:nvSpPr>
        <p:spPr/>
        <p:txBody>
          <a:bodyPr/>
          <a:lstStyle/>
          <a:p>
            <a:pPr>
              <a:defRPr/>
            </a:pPr>
            <a:fld id="{DD2C1E9A-D4BC-49F6-BCAF-D0866D26C672}" type="slidenum">
              <a:rPr lang="en-US" altLang="en-US" smtClean="0"/>
              <a:pPr>
                <a:defRPr/>
              </a:pPr>
              <a:t>61</a:t>
            </a:fld>
            <a:endParaRPr lang="en-US" altLang="en-US"/>
          </a:p>
        </p:txBody>
      </p:sp>
    </p:spTree>
    <p:extLst>
      <p:ext uri="{BB962C8B-B14F-4D97-AF65-F5344CB8AC3E}">
        <p14:creationId xmlns:p14="http://schemas.microsoft.com/office/powerpoint/2010/main" val="1171350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1A7EE-B19A-778C-6E08-4AF3928E1C14}"/>
              </a:ext>
            </a:extLst>
          </p:cNvPr>
          <p:cNvSpPr>
            <a:spLocks noGrp="1"/>
          </p:cNvSpPr>
          <p:nvPr>
            <p:ph idx="1"/>
          </p:nvPr>
        </p:nvSpPr>
        <p:spPr>
          <a:xfrm>
            <a:off x="1524001" y="1"/>
            <a:ext cx="9039069" cy="6721475"/>
          </a:xfrm>
        </p:spPr>
        <p:txBody>
          <a:bodyPr/>
          <a:lstStyle/>
          <a:p>
            <a:pPr algn="l">
              <a:buNone/>
            </a:pPr>
            <a:r>
              <a:rPr lang="en-US" sz="1750" dirty="0">
                <a:solidFill>
                  <a:srgbClr val="0070C0"/>
                </a:solidFill>
              </a:rPr>
              <a:t>The </a:t>
            </a:r>
            <a:r>
              <a:rPr lang="en-US" sz="1750" b="1" dirty="0">
                <a:solidFill>
                  <a:srgbClr val="0070C0"/>
                </a:solidFill>
              </a:rPr>
              <a:t>bottom section of a distillation column</a:t>
            </a:r>
            <a:r>
              <a:rPr lang="en-US" sz="1750" dirty="0">
                <a:solidFill>
                  <a:srgbClr val="0070C0"/>
                </a:solidFill>
              </a:rPr>
              <a:t> is called the </a:t>
            </a:r>
            <a:r>
              <a:rPr lang="en-US" sz="1750" b="1" dirty="0">
                <a:solidFill>
                  <a:srgbClr val="0070C0"/>
                </a:solidFill>
              </a:rPr>
              <a:t>stripping section</a:t>
            </a:r>
            <a:r>
              <a:rPr lang="en-US" sz="1750" dirty="0">
                <a:solidFill>
                  <a:srgbClr val="0070C0"/>
                </a:solidFill>
              </a:rPr>
              <a:t> </a:t>
            </a:r>
            <a:r>
              <a:rPr lang="en-US" sz="1750" dirty="0">
                <a:solidFill>
                  <a:srgbClr val="404040"/>
                </a:solidFill>
              </a:rPr>
              <a:t>because its primary role is to </a:t>
            </a:r>
            <a:r>
              <a:rPr lang="en-US" sz="1750" b="1" dirty="0">
                <a:solidFill>
                  <a:srgbClr val="404040"/>
                </a:solidFill>
              </a:rPr>
              <a:t>"strip out" (remove)</a:t>
            </a:r>
            <a:r>
              <a:rPr lang="en-US" sz="1750" dirty="0">
                <a:solidFill>
                  <a:srgbClr val="404040"/>
                </a:solidFill>
              </a:rPr>
              <a:t> the remaining </a:t>
            </a:r>
            <a:r>
              <a:rPr lang="en-US" sz="1750" b="1" dirty="0">
                <a:solidFill>
                  <a:srgbClr val="404040"/>
                </a:solidFill>
              </a:rPr>
              <a:t>light (more volatile) components</a:t>
            </a:r>
            <a:r>
              <a:rPr lang="en-US" sz="1750" dirty="0">
                <a:solidFill>
                  <a:srgbClr val="404040"/>
                </a:solidFill>
              </a:rPr>
              <a:t> from the descending liquid, ensuring the </a:t>
            </a:r>
            <a:r>
              <a:rPr lang="en-US" sz="1750" b="1" dirty="0">
                <a:solidFill>
                  <a:srgbClr val="404040"/>
                </a:solidFill>
              </a:rPr>
              <a:t>bottom product</a:t>
            </a:r>
            <a:r>
              <a:rPr lang="en-US" sz="1750" dirty="0">
                <a:solidFill>
                  <a:srgbClr val="404040"/>
                </a:solidFill>
              </a:rPr>
              <a:t> is enriched in the </a:t>
            </a:r>
            <a:r>
              <a:rPr lang="en-US" sz="1750" b="1" dirty="0">
                <a:solidFill>
                  <a:srgbClr val="404040"/>
                </a:solidFill>
              </a:rPr>
              <a:t>heavy (less volatile) components</a:t>
            </a:r>
            <a:r>
              <a:rPr lang="en-US" sz="1750" dirty="0">
                <a:solidFill>
                  <a:srgbClr val="404040"/>
                </a:solidFill>
              </a:rPr>
              <a:t>.</a:t>
            </a:r>
            <a:endParaRPr lang="en-US" sz="1750" b="1" dirty="0">
              <a:solidFill>
                <a:srgbClr val="404040"/>
              </a:solidFill>
            </a:endParaRPr>
          </a:p>
          <a:p>
            <a:pPr>
              <a:spcAft>
                <a:spcPts val="300"/>
              </a:spcAft>
              <a:buFont typeface="+mj-lt"/>
              <a:buAutoNum type="arabicPeriod"/>
            </a:pPr>
            <a:r>
              <a:rPr lang="en-US" sz="1750" b="1" dirty="0">
                <a:solidFill>
                  <a:srgbClr val="404040"/>
                </a:solidFill>
              </a:rPr>
              <a:t>Purpose: Removal of Light Components</a:t>
            </a:r>
            <a:endParaRPr lang="en-US" sz="1750" dirty="0">
              <a:solidFill>
                <a:srgbClr val="404040"/>
              </a:solidFill>
            </a:endParaRPr>
          </a:p>
          <a:p>
            <a:pPr marL="742950" lvl="1" indent="-285750">
              <a:spcBef>
                <a:spcPts val="300"/>
              </a:spcBef>
              <a:buFont typeface="+mj-lt"/>
              <a:buAutoNum type="arabicPeriod"/>
            </a:pPr>
            <a:r>
              <a:rPr lang="en-US" sz="1750" dirty="0">
                <a:solidFill>
                  <a:srgbClr val="404040"/>
                </a:solidFill>
              </a:rPr>
              <a:t>As liquid flows down the column, it interacts with rising vapor (often steam or </a:t>
            </a:r>
            <a:r>
              <a:rPr lang="en-US" sz="1750" dirty="0" err="1">
                <a:solidFill>
                  <a:srgbClr val="404040"/>
                </a:solidFill>
              </a:rPr>
              <a:t>reboiled</a:t>
            </a:r>
            <a:r>
              <a:rPr lang="en-US" sz="1750" dirty="0">
                <a:solidFill>
                  <a:srgbClr val="404040"/>
                </a:solidFill>
              </a:rPr>
              <a:t> vapor).</a:t>
            </a:r>
          </a:p>
          <a:p>
            <a:pPr marL="742950" lvl="1" indent="-285750">
              <a:spcBef>
                <a:spcPts val="300"/>
              </a:spcBef>
              <a:buFont typeface="+mj-lt"/>
              <a:buAutoNum type="arabicPeriod"/>
            </a:pPr>
            <a:r>
              <a:rPr lang="en-US" sz="1750" dirty="0">
                <a:solidFill>
                  <a:srgbClr val="404040"/>
                </a:solidFill>
              </a:rPr>
              <a:t>Each </a:t>
            </a:r>
            <a:r>
              <a:rPr lang="en-US" sz="1750" b="1" dirty="0">
                <a:solidFill>
                  <a:srgbClr val="404040"/>
                </a:solidFill>
              </a:rPr>
              <a:t>tray or packing stage</a:t>
            </a:r>
            <a:r>
              <a:rPr lang="en-US" sz="1750" dirty="0">
                <a:solidFill>
                  <a:srgbClr val="404040"/>
                </a:solidFill>
              </a:rPr>
              <a:t> strips away traces of volatile components from the liquid, leaving behind a purer heavy product.</a:t>
            </a:r>
          </a:p>
          <a:p>
            <a:pPr>
              <a:spcBef>
                <a:spcPts val="300"/>
              </a:spcBef>
              <a:spcAft>
                <a:spcPts val="300"/>
              </a:spcAft>
              <a:buFont typeface="+mj-lt"/>
              <a:buAutoNum type="arabicPeriod"/>
            </a:pPr>
            <a:r>
              <a:rPr lang="en-US" sz="1750" b="1" dirty="0" err="1">
                <a:solidFill>
                  <a:srgbClr val="404040"/>
                </a:solidFill>
              </a:rPr>
              <a:t>Reboiler’s</a:t>
            </a:r>
            <a:r>
              <a:rPr lang="en-US" sz="1750" b="1" dirty="0">
                <a:solidFill>
                  <a:srgbClr val="404040"/>
                </a:solidFill>
              </a:rPr>
              <a:t> Role</a:t>
            </a:r>
            <a:endParaRPr lang="en-US" sz="1750" dirty="0">
              <a:solidFill>
                <a:srgbClr val="404040"/>
              </a:solidFill>
            </a:endParaRPr>
          </a:p>
          <a:p>
            <a:pPr marL="742950" lvl="1" indent="-285750">
              <a:spcBef>
                <a:spcPts val="300"/>
              </a:spcBef>
              <a:buFont typeface="+mj-lt"/>
              <a:buAutoNum type="arabicPeriod"/>
            </a:pPr>
            <a:r>
              <a:rPr lang="en-US" sz="1750" dirty="0">
                <a:solidFill>
                  <a:srgbClr val="404040"/>
                </a:solidFill>
              </a:rPr>
              <a:t>The </a:t>
            </a:r>
            <a:r>
              <a:rPr lang="en-US" sz="1750" b="1" dirty="0">
                <a:solidFill>
                  <a:srgbClr val="404040"/>
                </a:solidFill>
              </a:rPr>
              <a:t>reboiler</a:t>
            </a:r>
            <a:r>
              <a:rPr lang="en-US" sz="1750" dirty="0">
                <a:solidFill>
                  <a:srgbClr val="404040"/>
                </a:solidFill>
              </a:rPr>
              <a:t> at the bottom heats the liquid, generating vapor that rises back up.</a:t>
            </a:r>
          </a:p>
          <a:p>
            <a:pPr marL="742950" lvl="1" indent="-285750">
              <a:spcBef>
                <a:spcPts val="300"/>
              </a:spcBef>
              <a:buFont typeface="+mj-lt"/>
              <a:buAutoNum type="arabicPeriod"/>
            </a:pPr>
            <a:r>
              <a:rPr lang="en-US" sz="1750" dirty="0">
                <a:solidFill>
                  <a:srgbClr val="404040"/>
                </a:solidFill>
              </a:rPr>
              <a:t>This vapor carries away the last traces of light components, further purifying the bottom product.</a:t>
            </a:r>
          </a:p>
          <a:p>
            <a:pPr>
              <a:spcBef>
                <a:spcPts val="300"/>
              </a:spcBef>
              <a:spcAft>
                <a:spcPts val="300"/>
              </a:spcAft>
              <a:buFont typeface="+mj-lt"/>
              <a:buAutoNum type="arabicPeriod"/>
            </a:pPr>
            <a:r>
              <a:rPr lang="en-US" sz="1750" b="1" dirty="0">
                <a:solidFill>
                  <a:srgbClr val="404040"/>
                </a:solidFill>
              </a:rPr>
              <a:t>Contrast with the Rectifying Section</a:t>
            </a:r>
            <a:endParaRPr lang="en-US" sz="1750" dirty="0">
              <a:solidFill>
                <a:srgbClr val="404040"/>
              </a:solidFill>
            </a:endParaRPr>
          </a:p>
          <a:p>
            <a:pPr marL="742950" lvl="1" indent="-285750">
              <a:spcBef>
                <a:spcPts val="300"/>
              </a:spcBef>
              <a:buFont typeface="+mj-lt"/>
              <a:buAutoNum type="arabicPeriod"/>
            </a:pPr>
            <a:r>
              <a:rPr lang="en-US" sz="1750" b="1" dirty="0">
                <a:solidFill>
                  <a:srgbClr val="404040"/>
                </a:solidFill>
              </a:rPr>
              <a:t>Rectifying section (top)</a:t>
            </a:r>
            <a:r>
              <a:rPr lang="en-US" sz="1750" dirty="0">
                <a:solidFill>
                  <a:srgbClr val="404040"/>
                </a:solidFill>
              </a:rPr>
              <a:t>: Concentrates light components in the vapor.</a:t>
            </a:r>
          </a:p>
          <a:p>
            <a:pPr marL="742950" lvl="1" indent="-285750">
              <a:spcBef>
                <a:spcPts val="300"/>
              </a:spcBef>
              <a:buFont typeface="+mj-lt"/>
              <a:buAutoNum type="arabicPeriod"/>
            </a:pPr>
            <a:r>
              <a:rPr lang="en-US" sz="1750" b="1" dirty="0">
                <a:solidFill>
                  <a:srgbClr val="404040"/>
                </a:solidFill>
              </a:rPr>
              <a:t>Stripping section (bottom)</a:t>
            </a:r>
            <a:r>
              <a:rPr lang="en-US" sz="1750" dirty="0">
                <a:solidFill>
                  <a:srgbClr val="404040"/>
                </a:solidFill>
              </a:rPr>
              <a:t>: Concentrates heavy components in the liquid.</a:t>
            </a:r>
          </a:p>
          <a:p>
            <a:pPr>
              <a:spcBef>
                <a:spcPts val="300"/>
              </a:spcBef>
              <a:spcAft>
                <a:spcPts val="300"/>
              </a:spcAft>
              <a:buFont typeface="+mj-lt"/>
              <a:buAutoNum type="arabicPeriod"/>
            </a:pPr>
            <a:r>
              <a:rPr lang="en-US" sz="1750" b="1" dirty="0">
                <a:solidFill>
                  <a:srgbClr val="404040"/>
                </a:solidFill>
              </a:rPr>
              <a:t>Industrial Example</a:t>
            </a:r>
            <a:endParaRPr lang="en-US" sz="1750" dirty="0">
              <a:solidFill>
                <a:srgbClr val="404040"/>
              </a:solidFill>
            </a:endParaRPr>
          </a:p>
          <a:p>
            <a:pPr marL="742950" lvl="1" indent="-285750">
              <a:spcBef>
                <a:spcPts val="300"/>
              </a:spcBef>
              <a:buFont typeface="+mj-lt"/>
              <a:buAutoNum type="arabicPeriod"/>
            </a:pPr>
            <a:r>
              <a:rPr lang="en-US" sz="1750" dirty="0">
                <a:solidFill>
                  <a:srgbClr val="404040"/>
                </a:solidFill>
              </a:rPr>
              <a:t>In a </a:t>
            </a:r>
            <a:r>
              <a:rPr lang="en-US" sz="1750" b="1" dirty="0">
                <a:solidFill>
                  <a:srgbClr val="404040"/>
                </a:solidFill>
              </a:rPr>
              <a:t>crude oil distillation column</a:t>
            </a:r>
            <a:r>
              <a:rPr lang="en-US" sz="1750" dirty="0">
                <a:solidFill>
                  <a:srgbClr val="404040"/>
                </a:solidFill>
              </a:rPr>
              <a:t>, the stripping section ensures that heavy residues (e.g., bitumen) contain minimal light hydrocarbons (e.g., methane, naphtha).</a:t>
            </a:r>
          </a:p>
          <a:p>
            <a:pPr algn="l">
              <a:buNone/>
            </a:pPr>
            <a:r>
              <a:rPr lang="en-US" sz="1750" b="1" dirty="0">
                <a:solidFill>
                  <a:srgbClr val="404040"/>
                </a:solidFill>
              </a:rPr>
              <a:t>Why "Stripping"?</a:t>
            </a:r>
          </a:p>
          <a:p>
            <a:pPr algn="l"/>
            <a:r>
              <a:rPr lang="en-US" sz="1750" dirty="0">
                <a:solidFill>
                  <a:srgbClr val="404040"/>
                </a:solidFill>
              </a:rPr>
              <a:t>The term comes from the process of </a:t>
            </a:r>
            <a:r>
              <a:rPr lang="en-US" sz="1750" b="1" dirty="0">
                <a:solidFill>
                  <a:srgbClr val="404040"/>
                </a:solidFill>
              </a:rPr>
              <a:t>stripping away volatiles</a:t>
            </a:r>
            <a:r>
              <a:rPr lang="en-US" sz="1750" dirty="0">
                <a:solidFill>
                  <a:srgbClr val="404040"/>
                </a:solidFill>
              </a:rPr>
              <a:t>—like peeling off layers—until only the heaviest materials remain.</a:t>
            </a:r>
          </a:p>
          <a:p>
            <a:pPr marL="0" indent="0">
              <a:buNone/>
            </a:pPr>
            <a:endParaRPr lang="en-IN" sz="1750" dirty="0"/>
          </a:p>
        </p:txBody>
      </p:sp>
      <p:sp>
        <p:nvSpPr>
          <p:cNvPr id="4" name="Slide Number Placeholder 3">
            <a:extLst>
              <a:ext uri="{FF2B5EF4-FFF2-40B4-BE49-F238E27FC236}">
                <a16:creationId xmlns:a16="http://schemas.microsoft.com/office/drawing/2014/main" id="{2F8292B1-825E-C668-E1EF-FEDF3C3DC569}"/>
              </a:ext>
            </a:extLst>
          </p:cNvPr>
          <p:cNvSpPr>
            <a:spLocks noGrp="1"/>
          </p:cNvSpPr>
          <p:nvPr>
            <p:ph type="sldNum" sz="quarter" idx="12"/>
          </p:nvPr>
        </p:nvSpPr>
        <p:spPr/>
        <p:txBody>
          <a:bodyPr/>
          <a:lstStyle/>
          <a:p>
            <a:pPr>
              <a:defRPr/>
            </a:pPr>
            <a:fld id="{DD2C1E9A-D4BC-49F6-BCAF-D0866D26C672}" type="slidenum">
              <a:rPr lang="en-US" altLang="en-US" smtClean="0"/>
              <a:pPr>
                <a:defRPr/>
              </a:pPr>
              <a:t>62</a:t>
            </a:fld>
            <a:endParaRPr lang="en-US" altLang="en-US"/>
          </a:p>
        </p:txBody>
      </p:sp>
      <p:sp>
        <p:nvSpPr>
          <p:cNvPr id="2" name="TextBox 1">
            <a:extLst>
              <a:ext uri="{FF2B5EF4-FFF2-40B4-BE49-F238E27FC236}">
                <a16:creationId xmlns:a16="http://schemas.microsoft.com/office/drawing/2014/main" id="{7AC333B5-CF27-0258-4D59-610762D98914}"/>
              </a:ext>
            </a:extLst>
          </p:cNvPr>
          <p:cNvSpPr txBox="1"/>
          <p:nvPr/>
        </p:nvSpPr>
        <p:spPr>
          <a:xfrm>
            <a:off x="3127948" y="839451"/>
            <a:ext cx="8025017" cy="307777"/>
          </a:xfrm>
          <a:prstGeom prst="rect">
            <a:avLst/>
          </a:prstGeom>
          <a:noFill/>
        </p:spPr>
        <p:txBody>
          <a:bodyPr wrap="none" rtlCol="0">
            <a:spAutoFit/>
          </a:bodyPr>
          <a:lstStyle/>
          <a:p>
            <a:r>
              <a:rPr lang="en-US" sz="1400" dirty="0">
                <a:solidFill>
                  <a:srgbClr val="FF0000"/>
                </a:solidFill>
              </a:rPr>
              <a:t>The remaining MVC will be stripped off from the liquid by partial vaporization and partial condensation</a:t>
            </a:r>
            <a:endParaRPr lang="en-IN" sz="1400" dirty="0">
              <a:solidFill>
                <a:srgbClr val="FF0000"/>
              </a:solidFill>
            </a:endParaRPr>
          </a:p>
        </p:txBody>
      </p:sp>
    </p:spTree>
    <p:extLst>
      <p:ext uri="{BB962C8B-B14F-4D97-AF65-F5344CB8AC3E}">
        <p14:creationId xmlns:p14="http://schemas.microsoft.com/office/powerpoint/2010/main" val="233016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BBE0D-5A42-4CB9-8046-BF4277A91663}"/>
              </a:ext>
            </a:extLst>
          </p:cNvPr>
          <p:cNvSpPr>
            <a:spLocks noGrp="1"/>
          </p:cNvSpPr>
          <p:nvPr>
            <p:ph idx="1"/>
          </p:nvPr>
        </p:nvSpPr>
        <p:spPr>
          <a:xfrm>
            <a:off x="1524000" y="136525"/>
            <a:ext cx="9144001" cy="6584950"/>
          </a:xfrm>
        </p:spPr>
        <p:txBody>
          <a:bodyPr/>
          <a:lstStyle/>
          <a:p>
            <a:pPr marL="0" indent="0">
              <a:buNone/>
            </a:pPr>
            <a:r>
              <a:rPr lang="en-US" sz="2400" b="1" dirty="0">
                <a:solidFill>
                  <a:srgbClr val="0070C0"/>
                </a:solidFill>
              </a:rPr>
              <a:t>Role of Partial Condensation and Partial Vaporization in the Rectifying Section</a:t>
            </a:r>
          </a:p>
          <a:p>
            <a:pPr marL="0" indent="0">
              <a:buNone/>
            </a:pPr>
            <a:r>
              <a:rPr lang="en-US" sz="1800" dirty="0"/>
              <a:t>The rectifying section (top part) of a distillation column relies on partial condensation and partial vaporization to achieve high-purity separation of the more volatile (lighter) component. Here’s how these processes work together:</a:t>
            </a:r>
          </a:p>
          <a:p>
            <a:pPr marL="0" indent="0">
              <a:buNone/>
            </a:pPr>
            <a:endParaRPr lang="en-US" sz="1800" dirty="0"/>
          </a:p>
          <a:p>
            <a:pPr marL="0" indent="0">
              <a:buNone/>
            </a:pPr>
            <a:r>
              <a:rPr lang="en-US" sz="1800" dirty="0"/>
              <a:t>1. </a:t>
            </a:r>
            <a:r>
              <a:rPr lang="en-US" sz="1800" b="1" dirty="0"/>
              <a:t>Partial Condensation</a:t>
            </a:r>
          </a:p>
          <a:p>
            <a:pPr marL="0" indent="0">
              <a:buNone/>
            </a:pPr>
            <a:r>
              <a:rPr lang="en-US" sz="1800" dirty="0"/>
              <a:t>As vapor rises, it cools slightly (due to heat loss or deliberate cooling).  Some of the heavier components in the vapor condense into liquid.</a:t>
            </a:r>
          </a:p>
          <a:p>
            <a:pPr marL="0" indent="0">
              <a:buNone/>
            </a:pPr>
            <a:r>
              <a:rPr lang="en-US" sz="1800" dirty="0"/>
              <a:t>Purpose: Enriches the remaining vapor in light components (since heavier molecules are removed as liquid). Provides reflux liquid that flows back down the column.</a:t>
            </a:r>
          </a:p>
          <a:p>
            <a:pPr marL="0" indent="0">
              <a:buNone/>
            </a:pPr>
            <a:r>
              <a:rPr lang="en-US" sz="1800" dirty="0"/>
              <a:t>Example: In a methanol-water distillation, methanol (lighter) stays in the vapor phase, while water (heavier) partially condenses.</a:t>
            </a:r>
          </a:p>
          <a:p>
            <a:pPr marL="0" indent="0">
              <a:buNone/>
            </a:pPr>
            <a:r>
              <a:rPr lang="en-US" sz="1800" dirty="0"/>
              <a:t>2.</a:t>
            </a:r>
            <a:r>
              <a:rPr lang="en-US" sz="1800" b="1" dirty="0"/>
              <a:t> Partial Vaporization</a:t>
            </a:r>
            <a:endParaRPr lang="en-US" sz="1800" dirty="0"/>
          </a:p>
          <a:p>
            <a:pPr marL="0" indent="0">
              <a:buNone/>
            </a:pPr>
            <a:r>
              <a:rPr lang="en-US" sz="1800" dirty="0"/>
              <a:t>The reflux liquid (from partial condensation) flows downward, contacting hot rising vapor. Heat from the vapor causes partial re-vaporization of the lightest components in the liquid.</a:t>
            </a:r>
          </a:p>
          <a:p>
            <a:pPr marL="0" indent="0">
              <a:buNone/>
            </a:pPr>
            <a:r>
              <a:rPr lang="en-US" sz="1800" dirty="0"/>
              <a:t>Purpose: Strips residual heavy components from the liquid, further purifying it. Boosts the concentration of light components in the rising vapor.</a:t>
            </a:r>
          </a:p>
          <a:p>
            <a:pPr marL="0" indent="0">
              <a:buNone/>
            </a:pPr>
            <a:r>
              <a:rPr lang="en-US" sz="1800" dirty="0"/>
              <a:t>Example: If the reflux contains traces of ethanol, partial vaporization recycles ethanol back into the vapor phase.</a:t>
            </a:r>
          </a:p>
        </p:txBody>
      </p:sp>
      <p:sp>
        <p:nvSpPr>
          <p:cNvPr id="4" name="Slide Number Placeholder 3">
            <a:extLst>
              <a:ext uri="{FF2B5EF4-FFF2-40B4-BE49-F238E27FC236}">
                <a16:creationId xmlns:a16="http://schemas.microsoft.com/office/drawing/2014/main" id="{09F3F9FE-CE07-23D5-A092-DF38F12399AD}"/>
              </a:ext>
            </a:extLst>
          </p:cNvPr>
          <p:cNvSpPr>
            <a:spLocks noGrp="1"/>
          </p:cNvSpPr>
          <p:nvPr>
            <p:ph type="sldNum" sz="quarter" idx="12"/>
          </p:nvPr>
        </p:nvSpPr>
        <p:spPr/>
        <p:txBody>
          <a:bodyPr/>
          <a:lstStyle/>
          <a:p>
            <a:pPr>
              <a:defRPr/>
            </a:pPr>
            <a:fld id="{DD2C1E9A-D4BC-49F6-BCAF-D0866D26C672}" type="slidenum">
              <a:rPr lang="en-US" altLang="en-US" smtClean="0"/>
              <a:pPr>
                <a:defRPr/>
              </a:pPr>
              <a:t>63</a:t>
            </a:fld>
            <a:endParaRPr lang="en-US" altLang="en-US" dirty="0"/>
          </a:p>
        </p:txBody>
      </p:sp>
    </p:spTree>
    <p:extLst>
      <p:ext uri="{BB962C8B-B14F-4D97-AF65-F5344CB8AC3E}">
        <p14:creationId xmlns:p14="http://schemas.microsoft.com/office/powerpoint/2010/main" val="1811616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7C834-DC6B-D23B-2F56-F241071CFD99}"/>
              </a:ext>
            </a:extLst>
          </p:cNvPr>
          <p:cNvSpPr>
            <a:spLocks noGrp="1"/>
          </p:cNvSpPr>
          <p:nvPr>
            <p:ph idx="1"/>
          </p:nvPr>
        </p:nvSpPr>
        <p:spPr>
          <a:xfrm>
            <a:off x="1524000" y="136526"/>
            <a:ext cx="9144000" cy="6721475"/>
          </a:xfrm>
        </p:spPr>
        <p:txBody>
          <a:bodyPr/>
          <a:lstStyle/>
          <a:p>
            <a:pPr marL="0" indent="0">
              <a:buNone/>
            </a:pPr>
            <a:r>
              <a:rPr lang="en-US" sz="2400" dirty="0"/>
              <a:t>3.How They Work Together</a:t>
            </a:r>
          </a:p>
          <a:p>
            <a:pPr marL="0" indent="0">
              <a:buNone/>
            </a:pPr>
            <a:r>
              <a:rPr lang="en-US" sz="2400" dirty="0"/>
              <a:t>The rectifying section functions as a countercurrent equilibrium cascade: Vapor rises, losing heavy components via partial condensation. Liquid descends, losing light components via partial vaporization.</a:t>
            </a:r>
          </a:p>
          <a:p>
            <a:pPr algn="l">
              <a:buFont typeface="Arial" panose="020B0604020202020204" pitchFamily="34" charset="0"/>
              <a:buChar char="•"/>
            </a:pPr>
            <a:endParaRPr lang="en-US" sz="2400" b="1" dirty="0">
              <a:solidFill>
                <a:srgbClr val="404040"/>
              </a:solidFill>
              <a:latin typeface="DeepSeek-CJK-patch"/>
            </a:endParaRPr>
          </a:p>
          <a:p>
            <a:pPr algn="l">
              <a:buFont typeface="Arial" panose="020B0604020202020204" pitchFamily="34" charset="0"/>
              <a:buChar char="•"/>
            </a:pPr>
            <a:r>
              <a:rPr lang="en-US" sz="2400" b="1" dirty="0">
                <a:solidFill>
                  <a:srgbClr val="404040"/>
                </a:solidFill>
                <a:latin typeface="DeepSeek-CJK-patch"/>
              </a:rPr>
              <a:t>Partial condensation</a:t>
            </a:r>
            <a:r>
              <a:rPr lang="en-US" sz="2400" dirty="0">
                <a:solidFill>
                  <a:srgbClr val="404040"/>
                </a:solidFill>
                <a:latin typeface="DeepSeek-CJK-patch"/>
              </a:rPr>
              <a:t> removes heavies from vapor, enriching the distillate.</a:t>
            </a:r>
          </a:p>
          <a:p>
            <a:pPr>
              <a:spcBef>
                <a:spcPts val="300"/>
              </a:spcBef>
            </a:pPr>
            <a:r>
              <a:rPr lang="en-US" sz="2400" b="1" dirty="0">
                <a:solidFill>
                  <a:srgbClr val="404040"/>
                </a:solidFill>
                <a:latin typeface="DeepSeek-CJK-patch"/>
              </a:rPr>
              <a:t>Partial vaporization</a:t>
            </a:r>
            <a:r>
              <a:rPr lang="en-US" sz="2400" dirty="0">
                <a:solidFill>
                  <a:srgbClr val="404040"/>
                </a:solidFill>
                <a:latin typeface="DeepSeek-CJK-patch"/>
              </a:rPr>
              <a:t> removes lights from reflux, improving separation.</a:t>
            </a:r>
          </a:p>
          <a:p>
            <a:pPr>
              <a:spcBef>
                <a:spcPts val="300"/>
              </a:spcBef>
            </a:pPr>
            <a:r>
              <a:rPr lang="en-US" sz="2400" dirty="0">
                <a:solidFill>
                  <a:srgbClr val="404040"/>
                </a:solidFill>
                <a:latin typeface="DeepSeek-CJK-patch"/>
              </a:rPr>
              <a:t>Together, they create a </a:t>
            </a:r>
            <a:r>
              <a:rPr lang="en-US" sz="2400" b="1" dirty="0">
                <a:solidFill>
                  <a:srgbClr val="404040"/>
                </a:solidFill>
                <a:latin typeface="DeepSeek-CJK-patch"/>
              </a:rPr>
              <a:t>gradient of purity</a:t>
            </a:r>
            <a:r>
              <a:rPr lang="en-US" sz="2400" dirty="0">
                <a:solidFill>
                  <a:srgbClr val="404040"/>
                </a:solidFill>
                <a:latin typeface="DeepSeek-CJK-patch"/>
              </a:rPr>
              <a:t> in the rectifying section.</a:t>
            </a:r>
          </a:p>
          <a:p>
            <a:pPr marL="0" indent="0">
              <a:buNone/>
            </a:pPr>
            <a:endParaRPr lang="en-IN" sz="2400" dirty="0"/>
          </a:p>
        </p:txBody>
      </p:sp>
      <p:sp>
        <p:nvSpPr>
          <p:cNvPr id="4" name="Slide Number Placeholder 3">
            <a:extLst>
              <a:ext uri="{FF2B5EF4-FFF2-40B4-BE49-F238E27FC236}">
                <a16:creationId xmlns:a16="http://schemas.microsoft.com/office/drawing/2014/main" id="{CCCF3EC6-1ECE-8757-FCFB-494F58B6D630}"/>
              </a:ext>
            </a:extLst>
          </p:cNvPr>
          <p:cNvSpPr>
            <a:spLocks noGrp="1"/>
          </p:cNvSpPr>
          <p:nvPr>
            <p:ph type="sldNum" sz="quarter" idx="12"/>
          </p:nvPr>
        </p:nvSpPr>
        <p:spPr/>
        <p:txBody>
          <a:bodyPr/>
          <a:lstStyle/>
          <a:p>
            <a:pPr>
              <a:defRPr/>
            </a:pPr>
            <a:fld id="{DD2C1E9A-D4BC-49F6-BCAF-D0866D26C672}" type="slidenum">
              <a:rPr lang="en-US" altLang="en-US" smtClean="0"/>
              <a:pPr>
                <a:defRPr/>
              </a:pPr>
              <a:t>64</a:t>
            </a:fld>
            <a:endParaRPr lang="en-US" altLang="en-US"/>
          </a:p>
        </p:txBody>
      </p:sp>
    </p:spTree>
    <p:extLst>
      <p:ext uri="{BB962C8B-B14F-4D97-AF65-F5344CB8AC3E}">
        <p14:creationId xmlns:p14="http://schemas.microsoft.com/office/powerpoint/2010/main" val="2657278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D4611C-7817-3ECD-845C-9AB1757D1B27}"/>
              </a:ext>
            </a:extLst>
          </p:cNvPr>
          <p:cNvSpPr>
            <a:spLocks noGrp="1"/>
          </p:cNvSpPr>
          <p:nvPr>
            <p:ph idx="1"/>
          </p:nvPr>
        </p:nvSpPr>
        <p:spPr>
          <a:xfrm>
            <a:off x="1524000" y="-136526"/>
            <a:ext cx="9144000" cy="6994525"/>
          </a:xfrm>
        </p:spPr>
        <p:txBody>
          <a:bodyPr>
            <a:normAutofit lnSpcReduction="10000"/>
          </a:bodyPr>
          <a:lstStyle/>
          <a:p>
            <a:pPr marL="0" indent="0">
              <a:buNone/>
            </a:pPr>
            <a:r>
              <a:rPr lang="en-US" dirty="0">
                <a:solidFill>
                  <a:srgbClr val="0070C0"/>
                </a:solidFill>
              </a:rPr>
              <a:t>Role of Partial Condensation and Partial Vaporization in the Stripping Section</a:t>
            </a:r>
          </a:p>
          <a:p>
            <a:pPr marL="0" indent="0">
              <a:buNone/>
            </a:pPr>
            <a:r>
              <a:rPr lang="en-US" sz="2000" dirty="0"/>
              <a:t>The stripping section (bottom part) of a distillation column uses partial condensation and partial vaporization to remove residual light components from the liquid, ensuring the bottom product is enriched in the heavier components. Here's how these processes work:</a:t>
            </a:r>
          </a:p>
          <a:p>
            <a:pPr marL="0" indent="0">
              <a:buNone/>
            </a:pPr>
            <a:r>
              <a:rPr lang="en-US" sz="2000" dirty="0"/>
              <a:t>1</a:t>
            </a:r>
            <a:r>
              <a:rPr lang="en-US" sz="2000" b="1" dirty="0"/>
              <a:t>. Partial Vaporization (Primary Mechanism)</a:t>
            </a:r>
          </a:p>
          <a:p>
            <a:pPr marL="0" indent="0">
              <a:buNone/>
            </a:pPr>
            <a:r>
              <a:rPr lang="en-US" sz="2000" dirty="0"/>
              <a:t>Liquid flowing down the column contacts hot vapor (from the reboiler or injected steam). Heat transfer causes light components in the liquid to partially vaporize.</a:t>
            </a:r>
          </a:p>
          <a:p>
            <a:pPr marL="0" indent="0">
              <a:buNone/>
            </a:pPr>
            <a:r>
              <a:rPr lang="en-US" sz="2000" dirty="0"/>
              <a:t>Purpose: Removes traces of volatile components from the descending liquid. Ensures the bottom product contains mostly heavy components (e.g., water in ethanol-water distillation).</a:t>
            </a:r>
          </a:p>
          <a:p>
            <a:pPr marL="0" indent="0">
              <a:buNone/>
            </a:pPr>
            <a:r>
              <a:rPr lang="en-US" sz="2000" dirty="0"/>
              <a:t>Example: In a crude oil column, steam strips residual naphtha (light) from heavy diesel.</a:t>
            </a:r>
          </a:p>
          <a:p>
            <a:pPr marL="0" indent="0">
              <a:buNone/>
            </a:pPr>
            <a:r>
              <a:rPr lang="en-US" sz="2000" dirty="0"/>
              <a:t>2. </a:t>
            </a:r>
            <a:r>
              <a:rPr lang="en-US" sz="2000" b="1" dirty="0"/>
              <a:t>Partial Condensation (Secondary Effect)</a:t>
            </a:r>
            <a:endParaRPr lang="en-US" sz="2000" dirty="0"/>
          </a:p>
          <a:p>
            <a:pPr marL="0" indent="0">
              <a:buNone/>
            </a:pPr>
            <a:r>
              <a:rPr lang="en-US" sz="2000" dirty="0"/>
              <a:t>Rising vapor (from reboiler/steam) cools slightly as it moves up. Some heavy components in the vapor condense back into the liquid phase.</a:t>
            </a:r>
          </a:p>
          <a:p>
            <a:pPr marL="0" indent="0">
              <a:buNone/>
            </a:pPr>
            <a:r>
              <a:rPr lang="en-US" sz="2000" dirty="0"/>
              <a:t>Prevents heavy components from escaping upward. Returns condensed heavies to the bottom product.</a:t>
            </a:r>
          </a:p>
          <a:p>
            <a:pPr marL="0" indent="0">
              <a:buNone/>
            </a:pPr>
            <a:r>
              <a:rPr lang="en-US" sz="2000" dirty="0"/>
              <a:t>Example: In a methanol-water column, water vapor condenses back, ensuring only methanol rises to the rectifying section.</a:t>
            </a:r>
            <a:endParaRPr lang="en-IN" sz="2000" dirty="0"/>
          </a:p>
        </p:txBody>
      </p:sp>
      <p:sp>
        <p:nvSpPr>
          <p:cNvPr id="4" name="Slide Number Placeholder 3">
            <a:extLst>
              <a:ext uri="{FF2B5EF4-FFF2-40B4-BE49-F238E27FC236}">
                <a16:creationId xmlns:a16="http://schemas.microsoft.com/office/drawing/2014/main" id="{A20E13BC-488B-480B-A5E0-7668ACF2339E}"/>
              </a:ext>
            </a:extLst>
          </p:cNvPr>
          <p:cNvSpPr>
            <a:spLocks noGrp="1"/>
          </p:cNvSpPr>
          <p:nvPr>
            <p:ph type="sldNum" sz="quarter" idx="12"/>
          </p:nvPr>
        </p:nvSpPr>
        <p:spPr/>
        <p:txBody>
          <a:bodyPr/>
          <a:lstStyle/>
          <a:p>
            <a:pPr>
              <a:defRPr/>
            </a:pPr>
            <a:fld id="{DD2C1E9A-D4BC-49F6-BCAF-D0866D26C672}" type="slidenum">
              <a:rPr lang="en-US" altLang="en-US" smtClean="0"/>
              <a:pPr>
                <a:defRPr/>
              </a:pPr>
              <a:t>65</a:t>
            </a:fld>
            <a:endParaRPr lang="en-US" altLang="en-US"/>
          </a:p>
        </p:txBody>
      </p:sp>
    </p:spTree>
    <p:extLst>
      <p:ext uri="{BB962C8B-B14F-4D97-AF65-F5344CB8AC3E}">
        <p14:creationId xmlns:p14="http://schemas.microsoft.com/office/powerpoint/2010/main" val="2232364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D4CFA-FF65-25E0-5FB9-509F4DDE8855}"/>
              </a:ext>
            </a:extLst>
          </p:cNvPr>
          <p:cNvSpPr>
            <a:spLocks noGrp="1"/>
          </p:cNvSpPr>
          <p:nvPr>
            <p:ph idx="1"/>
          </p:nvPr>
        </p:nvSpPr>
        <p:spPr>
          <a:xfrm>
            <a:off x="1524000" y="1"/>
            <a:ext cx="9144000" cy="4525963"/>
          </a:xfrm>
        </p:spPr>
        <p:txBody>
          <a:bodyPr/>
          <a:lstStyle/>
          <a:p>
            <a:pPr algn="l">
              <a:buNone/>
            </a:pPr>
            <a:r>
              <a:rPr lang="en-US" sz="2400" b="1" dirty="0">
                <a:solidFill>
                  <a:srgbClr val="404040"/>
                </a:solidFill>
                <a:latin typeface="DeepSeek-CJK-patch"/>
              </a:rPr>
              <a:t>How They Work Together</a:t>
            </a:r>
          </a:p>
          <a:p>
            <a:pPr algn="l">
              <a:buNone/>
            </a:pPr>
            <a:r>
              <a:rPr lang="en-US" sz="2400" dirty="0">
                <a:solidFill>
                  <a:srgbClr val="404040"/>
                </a:solidFill>
                <a:latin typeface="DeepSeek-CJK-patch"/>
              </a:rPr>
              <a:t>The stripping section operates as a </a:t>
            </a:r>
            <a:r>
              <a:rPr lang="en-US" sz="2400" b="1" dirty="0">
                <a:solidFill>
                  <a:srgbClr val="404040"/>
                </a:solidFill>
                <a:latin typeface="DeepSeek-CJK-patch"/>
              </a:rPr>
              <a:t>countercurrent purification stage</a:t>
            </a:r>
            <a:r>
              <a:rPr lang="en-US" sz="2400" dirty="0">
                <a:solidFill>
                  <a:srgbClr val="404040"/>
                </a:solidFill>
                <a:latin typeface="DeepSeek-CJK-patch"/>
              </a:rPr>
              <a:t>:</a:t>
            </a:r>
          </a:p>
          <a:p>
            <a:pPr algn="l">
              <a:buFont typeface="+mj-lt"/>
              <a:buAutoNum type="arabicPeriod"/>
            </a:pPr>
            <a:r>
              <a:rPr lang="en-US" sz="2400" b="1" dirty="0">
                <a:solidFill>
                  <a:srgbClr val="404040"/>
                </a:solidFill>
                <a:latin typeface="DeepSeek-CJK-patch"/>
              </a:rPr>
              <a:t>Liquid descends</a:t>
            </a:r>
            <a:r>
              <a:rPr lang="en-US" sz="2400" dirty="0">
                <a:solidFill>
                  <a:srgbClr val="404040"/>
                </a:solidFill>
                <a:latin typeface="DeepSeek-CJK-patch"/>
              </a:rPr>
              <a:t>, losing light components via partial vaporization.</a:t>
            </a:r>
          </a:p>
          <a:p>
            <a:pPr>
              <a:spcBef>
                <a:spcPts val="300"/>
              </a:spcBef>
              <a:buFont typeface="+mj-lt"/>
              <a:buAutoNum type="arabicPeriod"/>
            </a:pPr>
            <a:r>
              <a:rPr lang="en-US" sz="2400" b="1" dirty="0">
                <a:solidFill>
                  <a:srgbClr val="404040"/>
                </a:solidFill>
                <a:latin typeface="DeepSeek-CJK-patch"/>
              </a:rPr>
              <a:t>Vapor rises</a:t>
            </a:r>
            <a:r>
              <a:rPr lang="en-US" sz="2400" dirty="0">
                <a:solidFill>
                  <a:srgbClr val="404040"/>
                </a:solidFill>
                <a:latin typeface="DeepSeek-CJK-patch"/>
              </a:rPr>
              <a:t>, losing heavy components via partial condensation.</a:t>
            </a:r>
          </a:p>
          <a:p>
            <a:pPr>
              <a:spcBef>
                <a:spcPts val="300"/>
              </a:spcBef>
              <a:spcAft>
                <a:spcPts val="300"/>
              </a:spcAft>
              <a:buFont typeface="+mj-lt"/>
              <a:buAutoNum type="arabicPeriod"/>
            </a:pPr>
            <a:r>
              <a:rPr lang="en-US" sz="2400" b="1" dirty="0">
                <a:solidFill>
                  <a:srgbClr val="404040"/>
                </a:solidFill>
                <a:latin typeface="DeepSeek-CJK-patch"/>
              </a:rPr>
              <a:t>Result:</a:t>
            </a:r>
            <a:endParaRPr lang="en-US" sz="2400" dirty="0">
              <a:solidFill>
                <a:srgbClr val="404040"/>
              </a:solidFill>
              <a:latin typeface="DeepSeek-CJK-patch"/>
            </a:endParaRPr>
          </a:p>
          <a:p>
            <a:pPr marL="742950" lvl="1" indent="-285750">
              <a:spcBef>
                <a:spcPts val="300"/>
              </a:spcBef>
              <a:buFont typeface="+mj-lt"/>
              <a:buAutoNum type="arabicPeriod"/>
            </a:pPr>
            <a:r>
              <a:rPr lang="en-US" sz="2000" dirty="0">
                <a:solidFill>
                  <a:srgbClr val="404040"/>
                </a:solidFill>
                <a:latin typeface="DeepSeek-CJK-patch"/>
              </a:rPr>
              <a:t>Bottom liquid becomes </a:t>
            </a:r>
            <a:r>
              <a:rPr lang="en-US" sz="2000" b="1" dirty="0">
                <a:solidFill>
                  <a:srgbClr val="404040"/>
                </a:solidFill>
                <a:latin typeface="DeepSeek-CJK-patch"/>
              </a:rPr>
              <a:t>pure in heavy components</a:t>
            </a:r>
            <a:r>
              <a:rPr lang="en-US" sz="2000" dirty="0">
                <a:solidFill>
                  <a:srgbClr val="404040"/>
                </a:solidFill>
                <a:latin typeface="DeepSeek-CJK-patch"/>
              </a:rPr>
              <a:t> (e.g., &gt;99% water).</a:t>
            </a:r>
          </a:p>
          <a:p>
            <a:pPr marL="742950" lvl="1" indent="-285750">
              <a:spcBef>
                <a:spcPts val="300"/>
              </a:spcBef>
              <a:buFont typeface="+mj-lt"/>
              <a:buAutoNum type="arabicPeriod"/>
            </a:pPr>
            <a:r>
              <a:rPr lang="en-US" sz="2000" dirty="0">
                <a:solidFill>
                  <a:srgbClr val="404040"/>
                </a:solidFill>
                <a:latin typeface="DeepSeek-CJK-patch"/>
              </a:rPr>
              <a:t>Vapor reaching the feed point is </a:t>
            </a:r>
            <a:r>
              <a:rPr lang="en-US" sz="2000" b="1" dirty="0">
                <a:solidFill>
                  <a:srgbClr val="404040"/>
                </a:solidFill>
                <a:latin typeface="DeepSeek-CJK-patch"/>
              </a:rPr>
              <a:t>enriched in lights</a:t>
            </a:r>
            <a:r>
              <a:rPr lang="en-US" sz="2000" dirty="0">
                <a:solidFill>
                  <a:srgbClr val="404040"/>
                </a:solidFill>
                <a:latin typeface="DeepSeek-CJK-patch"/>
              </a:rPr>
              <a:t>, ready for the rectifying section.</a:t>
            </a:r>
          </a:p>
          <a:p>
            <a:pPr algn="l">
              <a:buNone/>
            </a:pPr>
            <a:r>
              <a:rPr lang="en-US" sz="1800" b="1" dirty="0">
                <a:solidFill>
                  <a:srgbClr val="404040"/>
                </a:solidFill>
                <a:latin typeface="DeepSeek-CJK-patch"/>
              </a:rPr>
              <a:t>Key Parameters</a:t>
            </a:r>
          </a:p>
          <a:p>
            <a:pPr algn="l">
              <a:buFont typeface="Arial" panose="020B0604020202020204" pitchFamily="34" charset="0"/>
              <a:buChar char="•"/>
            </a:pPr>
            <a:r>
              <a:rPr lang="en-US" sz="1800" b="1" dirty="0">
                <a:solidFill>
                  <a:srgbClr val="404040"/>
                </a:solidFill>
                <a:latin typeface="DeepSeek-CJK-patch"/>
              </a:rPr>
              <a:t>Reboiler Duty:</a:t>
            </a:r>
            <a:r>
              <a:rPr lang="en-US" sz="1800" dirty="0">
                <a:solidFill>
                  <a:srgbClr val="404040"/>
                </a:solidFill>
                <a:latin typeface="DeepSeek-CJK-patch"/>
              </a:rPr>
              <a:t> More heat = more vaporization = better stripping.</a:t>
            </a:r>
          </a:p>
          <a:p>
            <a:pPr>
              <a:spcBef>
                <a:spcPts val="300"/>
              </a:spcBef>
            </a:pPr>
            <a:r>
              <a:rPr lang="en-US" sz="1800" b="1" dirty="0">
                <a:solidFill>
                  <a:srgbClr val="404040"/>
                </a:solidFill>
                <a:latin typeface="DeepSeek-CJK-patch"/>
              </a:rPr>
              <a:t>Steam Stripping:</a:t>
            </a:r>
            <a:r>
              <a:rPr lang="en-US" sz="1800" dirty="0">
                <a:solidFill>
                  <a:srgbClr val="404040"/>
                </a:solidFill>
                <a:latin typeface="DeepSeek-CJK-patch"/>
              </a:rPr>
              <a:t> Injected steam lowers partial pressure, enhancing light-component removal.</a:t>
            </a:r>
          </a:p>
          <a:p>
            <a:pPr>
              <a:spcBef>
                <a:spcPts val="300"/>
              </a:spcBef>
            </a:pPr>
            <a:r>
              <a:rPr lang="en-US" sz="1800" b="1" dirty="0">
                <a:solidFill>
                  <a:srgbClr val="404040"/>
                </a:solidFill>
                <a:latin typeface="DeepSeek-CJK-patch"/>
              </a:rPr>
              <a:t>Theoretical Trays:</a:t>
            </a:r>
            <a:r>
              <a:rPr lang="en-US" sz="1800" dirty="0">
                <a:solidFill>
                  <a:srgbClr val="404040"/>
                </a:solidFill>
                <a:latin typeface="DeepSeek-CJK-patch"/>
              </a:rPr>
              <a:t> More trays improve separation efficiency.</a:t>
            </a:r>
          </a:p>
          <a:p>
            <a:pPr marL="0" indent="0">
              <a:spcBef>
                <a:spcPts val="300"/>
              </a:spcBef>
              <a:buNone/>
            </a:pPr>
            <a:endParaRPr lang="en-US" sz="1400" dirty="0">
              <a:solidFill>
                <a:srgbClr val="404040"/>
              </a:solidFill>
              <a:latin typeface="DeepSeek-CJK-patch"/>
            </a:endParaRPr>
          </a:p>
          <a:p>
            <a:pPr marL="57150" indent="0">
              <a:spcBef>
                <a:spcPts val="300"/>
              </a:spcBef>
              <a:buNone/>
            </a:pPr>
            <a:endParaRPr lang="en-US" sz="2400" dirty="0">
              <a:solidFill>
                <a:srgbClr val="404040"/>
              </a:solidFill>
              <a:latin typeface="DeepSeek-CJK-patch"/>
            </a:endParaRPr>
          </a:p>
          <a:p>
            <a:pPr marL="0" indent="0">
              <a:buNone/>
            </a:pPr>
            <a:endParaRPr lang="en-IN" sz="2400" dirty="0"/>
          </a:p>
        </p:txBody>
      </p:sp>
      <p:sp>
        <p:nvSpPr>
          <p:cNvPr id="4" name="Slide Number Placeholder 3">
            <a:extLst>
              <a:ext uri="{FF2B5EF4-FFF2-40B4-BE49-F238E27FC236}">
                <a16:creationId xmlns:a16="http://schemas.microsoft.com/office/drawing/2014/main" id="{D3383AA7-DA16-AF01-C4C3-E9D9644F9B15}"/>
              </a:ext>
            </a:extLst>
          </p:cNvPr>
          <p:cNvSpPr>
            <a:spLocks noGrp="1"/>
          </p:cNvSpPr>
          <p:nvPr>
            <p:ph type="sldNum" sz="quarter" idx="12"/>
          </p:nvPr>
        </p:nvSpPr>
        <p:spPr/>
        <p:txBody>
          <a:bodyPr/>
          <a:lstStyle/>
          <a:p>
            <a:pPr>
              <a:defRPr/>
            </a:pPr>
            <a:fld id="{DD2C1E9A-D4BC-49F6-BCAF-D0866D26C672}" type="slidenum">
              <a:rPr lang="en-US" altLang="en-US" smtClean="0"/>
              <a:pPr>
                <a:defRPr/>
              </a:pPr>
              <a:t>66</a:t>
            </a:fld>
            <a:endParaRPr lang="en-US" altLang="en-US"/>
          </a:p>
        </p:txBody>
      </p:sp>
      <p:sp>
        <p:nvSpPr>
          <p:cNvPr id="6" name="TextBox 5">
            <a:extLst>
              <a:ext uri="{FF2B5EF4-FFF2-40B4-BE49-F238E27FC236}">
                <a16:creationId xmlns:a16="http://schemas.microsoft.com/office/drawing/2014/main" id="{CAF04D13-3A47-67D9-E143-F7D628C6475B}"/>
              </a:ext>
            </a:extLst>
          </p:cNvPr>
          <p:cNvSpPr txBox="1"/>
          <p:nvPr/>
        </p:nvSpPr>
        <p:spPr>
          <a:xfrm>
            <a:off x="1762596" y="5305544"/>
            <a:ext cx="7381405" cy="1400383"/>
          </a:xfrm>
          <a:prstGeom prst="rect">
            <a:avLst/>
          </a:prstGeom>
          <a:noFill/>
        </p:spPr>
        <p:txBody>
          <a:bodyPr wrap="square">
            <a:spAutoFit/>
          </a:bodyPr>
          <a:lstStyle/>
          <a:p>
            <a:pPr algn="l">
              <a:buNone/>
            </a:pPr>
            <a:r>
              <a:rPr lang="en-US" sz="2000" b="1" dirty="0">
                <a:solidFill>
                  <a:srgbClr val="404040"/>
                </a:solidFill>
                <a:latin typeface="DeepSeek-CJK-patch"/>
              </a:rPr>
              <a:t>Summary</a:t>
            </a:r>
          </a:p>
          <a:p>
            <a:pPr algn="l">
              <a:buFont typeface="Arial" panose="020B0604020202020204" pitchFamily="34" charset="0"/>
              <a:buChar char="•"/>
            </a:pPr>
            <a:r>
              <a:rPr lang="en-US" sz="2000" b="1" dirty="0">
                <a:solidFill>
                  <a:srgbClr val="404040"/>
                </a:solidFill>
                <a:latin typeface="DeepSeek-CJK-patch"/>
              </a:rPr>
              <a:t>Partial vaporization</a:t>
            </a:r>
            <a:r>
              <a:rPr lang="en-US" sz="2000" dirty="0">
                <a:solidFill>
                  <a:srgbClr val="404040"/>
                </a:solidFill>
                <a:latin typeface="DeepSeek-CJK-patch"/>
              </a:rPr>
              <a:t> strips lights from liquid.</a:t>
            </a:r>
          </a:p>
          <a:p>
            <a:pPr>
              <a:spcBef>
                <a:spcPts val="300"/>
              </a:spcBef>
              <a:buFont typeface="Arial" panose="020B0604020202020204" pitchFamily="34" charset="0"/>
              <a:buChar char="•"/>
            </a:pPr>
            <a:r>
              <a:rPr lang="en-US" sz="2000" b="1" dirty="0">
                <a:solidFill>
                  <a:srgbClr val="404040"/>
                </a:solidFill>
                <a:latin typeface="DeepSeek-CJK-patch"/>
              </a:rPr>
              <a:t>Partial condensation</a:t>
            </a:r>
            <a:r>
              <a:rPr lang="en-US" sz="2000" dirty="0">
                <a:solidFill>
                  <a:srgbClr val="404040"/>
                </a:solidFill>
                <a:latin typeface="DeepSeek-CJK-patch"/>
              </a:rPr>
              <a:t> prevents heavies from rising.</a:t>
            </a:r>
          </a:p>
          <a:p>
            <a:pPr>
              <a:spcBef>
                <a:spcPts val="300"/>
              </a:spcBef>
              <a:buFont typeface="Arial" panose="020B0604020202020204" pitchFamily="34" charset="0"/>
              <a:buChar char="•"/>
            </a:pPr>
            <a:r>
              <a:rPr lang="en-US" sz="2000" dirty="0">
                <a:solidFill>
                  <a:srgbClr val="404040"/>
                </a:solidFill>
                <a:latin typeface="DeepSeek-CJK-patch"/>
              </a:rPr>
              <a:t>Together, they ensure </a:t>
            </a:r>
            <a:r>
              <a:rPr lang="en-US" sz="2000" b="1" dirty="0">
                <a:solidFill>
                  <a:srgbClr val="404040"/>
                </a:solidFill>
                <a:latin typeface="DeepSeek-CJK-patch"/>
              </a:rPr>
              <a:t>high-purity bottoms product</a:t>
            </a:r>
            <a:r>
              <a:rPr lang="en-US" sz="2000" dirty="0">
                <a:solidFill>
                  <a:srgbClr val="404040"/>
                </a:solidFill>
                <a:latin typeface="DeepSeek-CJK-patch"/>
              </a:rPr>
              <a:t>.</a:t>
            </a:r>
          </a:p>
        </p:txBody>
      </p:sp>
    </p:spTree>
    <p:extLst>
      <p:ext uri="{BB962C8B-B14F-4D97-AF65-F5344CB8AC3E}">
        <p14:creationId xmlns:p14="http://schemas.microsoft.com/office/powerpoint/2010/main" val="185310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3DAD5C5-DF5B-A9A7-5D9A-55BB5A793557}"/>
              </a:ext>
            </a:extLst>
          </p:cNvPr>
          <p:cNvGraphicFramePr>
            <a:graphicFrameLocks noGrp="1"/>
          </p:cNvGraphicFramePr>
          <p:nvPr>
            <p:ph idx="1"/>
          </p:nvPr>
        </p:nvGraphicFramePr>
        <p:xfrm>
          <a:off x="1666406" y="1325881"/>
          <a:ext cx="8229600" cy="3755785"/>
        </p:xfrm>
        <a:graphic>
          <a:graphicData uri="http://schemas.openxmlformats.org/drawingml/2006/table">
            <a:tbl>
              <a:tblPr/>
              <a:tblGrid>
                <a:gridCol w="2743200">
                  <a:extLst>
                    <a:ext uri="{9D8B030D-6E8A-4147-A177-3AD203B41FA5}">
                      <a16:colId xmlns:a16="http://schemas.microsoft.com/office/drawing/2014/main" val="3235870076"/>
                    </a:ext>
                  </a:extLst>
                </a:gridCol>
                <a:gridCol w="2743200">
                  <a:extLst>
                    <a:ext uri="{9D8B030D-6E8A-4147-A177-3AD203B41FA5}">
                      <a16:colId xmlns:a16="http://schemas.microsoft.com/office/drawing/2014/main" val="252383055"/>
                    </a:ext>
                  </a:extLst>
                </a:gridCol>
                <a:gridCol w="2743200">
                  <a:extLst>
                    <a:ext uri="{9D8B030D-6E8A-4147-A177-3AD203B41FA5}">
                      <a16:colId xmlns:a16="http://schemas.microsoft.com/office/drawing/2014/main" val="4027093647"/>
                    </a:ext>
                  </a:extLst>
                </a:gridCol>
              </a:tblGrid>
              <a:tr h="653180">
                <a:tc>
                  <a:txBody>
                    <a:bodyPr/>
                    <a:lstStyle/>
                    <a:p>
                      <a:pPr algn="l"/>
                      <a:r>
                        <a:rPr lang="en-IN" b="1" i="1">
                          <a:effectLst/>
                        </a:rPr>
                        <a:t>Process</a:t>
                      </a:r>
                    </a:p>
                  </a:txBody>
                  <a:tcPr anchor="ctr">
                    <a:lnL>
                      <a:noFill/>
                    </a:lnL>
                    <a:lnR>
                      <a:noFill/>
                    </a:lnR>
                    <a:lnT>
                      <a:noFill/>
                    </a:lnT>
                    <a:lnB>
                      <a:noFill/>
                    </a:lnB>
                    <a:noFill/>
                  </a:tcPr>
                </a:tc>
                <a:tc>
                  <a:txBody>
                    <a:bodyPr/>
                    <a:lstStyle/>
                    <a:p>
                      <a:pPr algn="l"/>
                      <a:r>
                        <a:rPr lang="en-IN" b="1" i="1">
                          <a:effectLst/>
                        </a:rPr>
                        <a:t>Rectifying Section</a:t>
                      </a:r>
                    </a:p>
                  </a:txBody>
                  <a:tcPr anchor="ctr">
                    <a:lnL>
                      <a:noFill/>
                    </a:lnL>
                    <a:lnR>
                      <a:noFill/>
                    </a:lnR>
                    <a:lnT>
                      <a:noFill/>
                    </a:lnT>
                    <a:lnB>
                      <a:noFill/>
                    </a:lnB>
                    <a:noFill/>
                  </a:tcPr>
                </a:tc>
                <a:tc>
                  <a:txBody>
                    <a:bodyPr/>
                    <a:lstStyle/>
                    <a:p>
                      <a:pPr algn="l"/>
                      <a:r>
                        <a:rPr lang="en-IN" b="1" i="1" dirty="0">
                          <a:effectLst/>
                        </a:rPr>
                        <a:t>Stripping Section</a:t>
                      </a:r>
                    </a:p>
                  </a:txBody>
                  <a:tcPr anchor="ctr">
                    <a:lnL>
                      <a:noFill/>
                    </a:lnL>
                    <a:lnR>
                      <a:noFill/>
                    </a:lnR>
                    <a:lnT>
                      <a:noFill/>
                    </a:lnT>
                    <a:lnB>
                      <a:noFill/>
                    </a:lnB>
                    <a:noFill/>
                  </a:tcPr>
                </a:tc>
                <a:extLst>
                  <a:ext uri="{0D108BD9-81ED-4DB2-BD59-A6C34878D82A}">
                    <a16:rowId xmlns:a16="http://schemas.microsoft.com/office/drawing/2014/main" val="3244189006"/>
                  </a:ext>
                </a:extLst>
              </a:tr>
              <a:tr h="1143065">
                <a:tc>
                  <a:txBody>
                    <a:bodyPr/>
                    <a:lstStyle/>
                    <a:p>
                      <a:r>
                        <a:rPr lang="en-IN" b="1">
                          <a:effectLst/>
                        </a:rPr>
                        <a:t>Goal</a:t>
                      </a:r>
                      <a:endParaRPr lang="en-IN">
                        <a:effectLst/>
                      </a:endParaRPr>
                    </a:p>
                  </a:txBody>
                  <a:tcPr anchor="ctr">
                    <a:lnL>
                      <a:noFill/>
                    </a:lnL>
                    <a:lnR>
                      <a:noFill/>
                    </a:lnR>
                    <a:lnT>
                      <a:noFill/>
                    </a:lnT>
                    <a:lnB>
                      <a:noFill/>
                    </a:lnB>
                    <a:noFill/>
                  </a:tcPr>
                </a:tc>
                <a:tc>
                  <a:txBody>
                    <a:bodyPr/>
                    <a:lstStyle/>
                    <a:p>
                      <a:r>
                        <a:rPr lang="en-IN">
                          <a:effectLst/>
                        </a:rPr>
                        <a:t>Purify vapor (light product)</a:t>
                      </a:r>
                    </a:p>
                  </a:txBody>
                  <a:tcPr anchor="ctr">
                    <a:lnL>
                      <a:noFill/>
                    </a:lnL>
                    <a:lnR>
                      <a:noFill/>
                    </a:lnR>
                    <a:lnT>
                      <a:noFill/>
                    </a:lnT>
                    <a:lnB>
                      <a:noFill/>
                    </a:lnB>
                    <a:noFill/>
                  </a:tcPr>
                </a:tc>
                <a:tc>
                  <a:txBody>
                    <a:bodyPr/>
                    <a:lstStyle/>
                    <a:p>
                      <a:r>
                        <a:rPr lang="en-IN">
                          <a:effectLst/>
                        </a:rPr>
                        <a:t>Purify liquid (heavy product)</a:t>
                      </a:r>
                    </a:p>
                  </a:txBody>
                  <a:tcPr anchor="ctr">
                    <a:lnL>
                      <a:noFill/>
                    </a:lnL>
                    <a:lnR>
                      <a:noFill/>
                    </a:lnR>
                    <a:lnT>
                      <a:noFill/>
                    </a:lnT>
                    <a:lnB>
                      <a:noFill/>
                    </a:lnB>
                    <a:noFill/>
                  </a:tcPr>
                </a:tc>
                <a:extLst>
                  <a:ext uri="{0D108BD9-81ED-4DB2-BD59-A6C34878D82A}">
                    <a16:rowId xmlns:a16="http://schemas.microsoft.com/office/drawing/2014/main" val="1849264689"/>
                  </a:ext>
                </a:extLst>
              </a:tr>
              <a:tr h="653180">
                <a:tc>
                  <a:txBody>
                    <a:bodyPr/>
                    <a:lstStyle/>
                    <a:p>
                      <a:r>
                        <a:rPr lang="en-IN" b="1">
                          <a:effectLst/>
                        </a:rPr>
                        <a:t>Main Mechanism</a:t>
                      </a:r>
                      <a:endParaRPr lang="en-IN">
                        <a:effectLst/>
                      </a:endParaRPr>
                    </a:p>
                  </a:txBody>
                  <a:tcPr anchor="ctr">
                    <a:lnL>
                      <a:noFill/>
                    </a:lnL>
                    <a:lnR>
                      <a:noFill/>
                    </a:lnR>
                    <a:lnT>
                      <a:noFill/>
                    </a:lnT>
                    <a:lnB>
                      <a:noFill/>
                    </a:lnB>
                    <a:noFill/>
                  </a:tcPr>
                </a:tc>
                <a:tc>
                  <a:txBody>
                    <a:bodyPr/>
                    <a:lstStyle/>
                    <a:p>
                      <a:r>
                        <a:rPr lang="en-IN">
                          <a:effectLst/>
                        </a:rPr>
                        <a:t>Partial condensation</a:t>
                      </a:r>
                    </a:p>
                  </a:txBody>
                  <a:tcPr anchor="ctr">
                    <a:lnL>
                      <a:noFill/>
                    </a:lnL>
                    <a:lnR>
                      <a:noFill/>
                    </a:lnR>
                    <a:lnT>
                      <a:noFill/>
                    </a:lnT>
                    <a:lnB>
                      <a:noFill/>
                    </a:lnB>
                    <a:noFill/>
                  </a:tcPr>
                </a:tc>
                <a:tc>
                  <a:txBody>
                    <a:bodyPr/>
                    <a:lstStyle/>
                    <a:p>
                      <a:r>
                        <a:rPr lang="en-IN">
                          <a:effectLst/>
                        </a:rPr>
                        <a:t>Partial vaporization</a:t>
                      </a:r>
                    </a:p>
                  </a:txBody>
                  <a:tcPr anchor="ctr">
                    <a:lnL>
                      <a:noFill/>
                    </a:lnL>
                    <a:lnR>
                      <a:noFill/>
                    </a:lnR>
                    <a:lnT>
                      <a:noFill/>
                    </a:lnT>
                    <a:lnB>
                      <a:noFill/>
                    </a:lnB>
                    <a:noFill/>
                  </a:tcPr>
                </a:tc>
                <a:extLst>
                  <a:ext uri="{0D108BD9-81ED-4DB2-BD59-A6C34878D82A}">
                    <a16:rowId xmlns:a16="http://schemas.microsoft.com/office/drawing/2014/main" val="3239951591"/>
                  </a:ext>
                </a:extLst>
              </a:tr>
              <a:tr h="653180">
                <a:tc>
                  <a:txBody>
                    <a:bodyPr/>
                    <a:lstStyle/>
                    <a:p>
                      <a:r>
                        <a:rPr lang="en-IN" b="1">
                          <a:effectLst/>
                        </a:rPr>
                        <a:t>Heat Source</a:t>
                      </a:r>
                      <a:endParaRPr lang="en-IN">
                        <a:effectLst/>
                      </a:endParaRPr>
                    </a:p>
                  </a:txBody>
                  <a:tcPr anchor="ctr">
                    <a:lnL>
                      <a:noFill/>
                    </a:lnL>
                    <a:lnR>
                      <a:noFill/>
                    </a:lnR>
                    <a:lnT>
                      <a:noFill/>
                    </a:lnT>
                    <a:lnB>
                      <a:noFill/>
                    </a:lnB>
                    <a:noFill/>
                  </a:tcPr>
                </a:tc>
                <a:tc>
                  <a:txBody>
                    <a:bodyPr/>
                    <a:lstStyle/>
                    <a:p>
                      <a:r>
                        <a:rPr lang="en-IN">
                          <a:effectLst/>
                        </a:rPr>
                        <a:t>Condenser (reflux)</a:t>
                      </a:r>
                    </a:p>
                  </a:txBody>
                  <a:tcPr anchor="ctr">
                    <a:lnL>
                      <a:noFill/>
                    </a:lnL>
                    <a:lnR>
                      <a:noFill/>
                    </a:lnR>
                    <a:lnT>
                      <a:noFill/>
                    </a:lnT>
                    <a:lnB>
                      <a:noFill/>
                    </a:lnB>
                    <a:noFill/>
                  </a:tcPr>
                </a:tc>
                <a:tc>
                  <a:txBody>
                    <a:bodyPr/>
                    <a:lstStyle/>
                    <a:p>
                      <a:r>
                        <a:rPr lang="en-IN">
                          <a:effectLst/>
                        </a:rPr>
                        <a:t>Reboiler/steam</a:t>
                      </a:r>
                    </a:p>
                  </a:txBody>
                  <a:tcPr anchor="ctr">
                    <a:lnL>
                      <a:noFill/>
                    </a:lnL>
                    <a:lnR>
                      <a:noFill/>
                    </a:lnR>
                    <a:lnT>
                      <a:noFill/>
                    </a:lnT>
                    <a:lnB>
                      <a:noFill/>
                    </a:lnB>
                    <a:noFill/>
                  </a:tcPr>
                </a:tc>
                <a:extLst>
                  <a:ext uri="{0D108BD9-81ED-4DB2-BD59-A6C34878D82A}">
                    <a16:rowId xmlns:a16="http://schemas.microsoft.com/office/drawing/2014/main" val="1850128548"/>
                  </a:ext>
                </a:extLst>
              </a:tr>
              <a:tr h="653180">
                <a:tc>
                  <a:txBody>
                    <a:bodyPr/>
                    <a:lstStyle/>
                    <a:p>
                      <a:r>
                        <a:rPr lang="en-IN" b="1">
                          <a:effectLst/>
                        </a:rPr>
                        <a:t>Key Output</a:t>
                      </a:r>
                      <a:endParaRPr lang="en-IN">
                        <a:effectLst/>
                      </a:endParaRPr>
                    </a:p>
                  </a:txBody>
                  <a:tcPr anchor="ctr">
                    <a:lnL>
                      <a:noFill/>
                    </a:lnL>
                    <a:lnR>
                      <a:noFill/>
                    </a:lnR>
                    <a:lnT>
                      <a:noFill/>
                    </a:lnT>
                    <a:lnB>
                      <a:noFill/>
                    </a:lnB>
                    <a:noFill/>
                  </a:tcPr>
                </a:tc>
                <a:tc>
                  <a:txBody>
                    <a:bodyPr/>
                    <a:lstStyle/>
                    <a:p>
                      <a:r>
                        <a:rPr lang="en-IN" dirty="0">
                          <a:effectLst/>
                        </a:rPr>
                        <a:t>Distillate (e.g., methanol)</a:t>
                      </a:r>
                    </a:p>
                  </a:txBody>
                  <a:tcPr anchor="ctr">
                    <a:lnL>
                      <a:noFill/>
                    </a:lnL>
                    <a:lnR>
                      <a:noFill/>
                    </a:lnR>
                    <a:lnT>
                      <a:noFill/>
                    </a:lnT>
                    <a:lnB>
                      <a:noFill/>
                    </a:lnB>
                    <a:noFill/>
                  </a:tcPr>
                </a:tc>
                <a:tc>
                  <a:txBody>
                    <a:bodyPr/>
                    <a:lstStyle/>
                    <a:p>
                      <a:r>
                        <a:rPr lang="en-IN" dirty="0">
                          <a:effectLst/>
                        </a:rPr>
                        <a:t>Bottoms (e.g., water)</a:t>
                      </a:r>
                    </a:p>
                  </a:txBody>
                  <a:tcPr anchor="ctr">
                    <a:lnL>
                      <a:noFill/>
                    </a:lnL>
                    <a:lnR>
                      <a:noFill/>
                    </a:lnR>
                    <a:lnT>
                      <a:noFill/>
                    </a:lnT>
                    <a:lnB>
                      <a:noFill/>
                    </a:lnB>
                    <a:noFill/>
                  </a:tcPr>
                </a:tc>
                <a:extLst>
                  <a:ext uri="{0D108BD9-81ED-4DB2-BD59-A6C34878D82A}">
                    <a16:rowId xmlns:a16="http://schemas.microsoft.com/office/drawing/2014/main" val="3901887992"/>
                  </a:ext>
                </a:extLst>
              </a:tr>
            </a:tbl>
          </a:graphicData>
        </a:graphic>
      </p:graphicFrame>
      <p:sp>
        <p:nvSpPr>
          <p:cNvPr id="4" name="Slide Number Placeholder 3">
            <a:extLst>
              <a:ext uri="{FF2B5EF4-FFF2-40B4-BE49-F238E27FC236}">
                <a16:creationId xmlns:a16="http://schemas.microsoft.com/office/drawing/2014/main" id="{AB6C2366-36C1-7088-757D-BC94D18D925E}"/>
              </a:ext>
            </a:extLst>
          </p:cNvPr>
          <p:cNvSpPr>
            <a:spLocks noGrp="1"/>
          </p:cNvSpPr>
          <p:nvPr>
            <p:ph type="sldNum" sz="quarter" idx="12"/>
          </p:nvPr>
        </p:nvSpPr>
        <p:spPr/>
        <p:txBody>
          <a:bodyPr/>
          <a:lstStyle/>
          <a:p>
            <a:pPr>
              <a:defRPr/>
            </a:pPr>
            <a:fld id="{DD2C1E9A-D4BC-49F6-BCAF-D0866D26C672}" type="slidenum">
              <a:rPr lang="en-US" altLang="en-US" smtClean="0"/>
              <a:pPr>
                <a:defRPr/>
              </a:pPr>
              <a:t>67</a:t>
            </a:fld>
            <a:endParaRPr lang="en-US" altLang="en-US"/>
          </a:p>
        </p:txBody>
      </p:sp>
      <p:sp>
        <p:nvSpPr>
          <p:cNvPr id="8" name="Rectangle 2">
            <a:extLst>
              <a:ext uri="{FF2B5EF4-FFF2-40B4-BE49-F238E27FC236}">
                <a16:creationId xmlns:a16="http://schemas.microsoft.com/office/drawing/2014/main" id="{60CB98FD-AE3E-08BA-9D29-05D0DB607875}"/>
              </a:ext>
            </a:extLst>
          </p:cNvPr>
          <p:cNvSpPr>
            <a:spLocks noChangeArrowheads="1"/>
          </p:cNvSpPr>
          <p:nvPr/>
        </p:nvSpPr>
        <p:spPr bwMode="auto">
          <a:xfrm>
            <a:off x="1666407" y="1061883"/>
            <a:ext cx="484931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b="1" dirty="0">
                <a:solidFill>
                  <a:srgbClr val="0070C0"/>
                </a:solidFill>
                <a:latin typeface="DeepSeek-CJK-patch"/>
              </a:rPr>
              <a:t>Comparison with Rectifying Section</a:t>
            </a:r>
          </a:p>
          <a:p>
            <a:pPr eaLnBrk="0" fontAlgn="base" hangingPunct="0">
              <a:spcBef>
                <a:spcPct val="0"/>
              </a:spcBef>
              <a:spcAft>
                <a:spcPct val="0"/>
              </a:spcAft>
            </a:pPr>
            <a:endParaRPr lang="en-US" altLang="en-US" sz="2000" b="1" dirty="0">
              <a:solidFill>
                <a:srgbClr val="404040"/>
              </a:solidFill>
              <a:latin typeface="DeepSeek-CJK-patch"/>
            </a:endParaRPr>
          </a:p>
          <a:p>
            <a:pPr eaLnBrk="0" fontAlgn="base" hangingPunct="0">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3781635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9F5A0376-2759-6C18-8423-E04BBABCE0ED}"/>
              </a:ext>
            </a:extLst>
          </p:cNvPr>
          <p:cNvSpPr>
            <a:spLocks noGrp="1"/>
          </p:cNvSpPr>
          <p:nvPr>
            <p:ph type="title"/>
          </p:nvPr>
        </p:nvSpPr>
        <p:spPr/>
        <p:txBody>
          <a:bodyPr/>
          <a:lstStyle/>
          <a:p>
            <a:pPr algn="l"/>
            <a:r>
              <a:rPr lang="en-US" altLang="en-US">
                <a:solidFill>
                  <a:srgbClr val="FF0000"/>
                </a:solidFill>
              </a:rPr>
              <a:t>Problem</a:t>
            </a:r>
          </a:p>
        </p:txBody>
      </p:sp>
      <p:sp>
        <p:nvSpPr>
          <p:cNvPr id="221187" name="Slide Number Placeholder 3">
            <a:extLst>
              <a:ext uri="{FF2B5EF4-FFF2-40B4-BE49-F238E27FC236}">
                <a16:creationId xmlns:a16="http://schemas.microsoft.com/office/drawing/2014/main" id="{B93CBF36-CCA4-079A-EA2F-3A3AF8BBF6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72DEE9-2746-4931-9813-5DE677C3208C}" type="slidenum">
              <a:rPr lang="en-US" altLang="en-US" sz="1200">
                <a:solidFill>
                  <a:srgbClr val="898989"/>
                </a:solidFill>
              </a:rPr>
              <a:pPr>
                <a:spcBef>
                  <a:spcPct val="0"/>
                </a:spcBef>
                <a:buFontTx/>
                <a:buNone/>
              </a:pPr>
              <a:t>68</a:t>
            </a:fld>
            <a:endParaRPr lang="en-US" altLang="en-US" sz="1200">
              <a:solidFill>
                <a:srgbClr val="898989"/>
              </a:solidFill>
            </a:endParaRPr>
          </a:p>
        </p:txBody>
      </p:sp>
      <p:pic>
        <p:nvPicPr>
          <p:cNvPr id="221188" name="Picture 5">
            <a:extLst>
              <a:ext uri="{FF2B5EF4-FFF2-40B4-BE49-F238E27FC236}">
                <a16:creationId xmlns:a16="http://schemas.microsoft.com/office/drawing/2014/main" id="{BED7C5BA-64E4-E18C-BE16-05BADE7A0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308100"/>
            <a:ext cx="90043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1">
            <a:extLst>
              <a:ext uri="{FF2B5EF4-FFF2-40B4-BE49-F238E27FC236}">
                <a16:creationId xmlns:a16="http://schemas.microsoft.com/office/drawing/2014/main" id="{6E7FBD2F-896C-D77F-3D06-9C90FABE4C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DD5670-4BFB-4355-93CA-14C0EAA60A22}" type="slidenum">
              <a:rPr lang="en-US" altLang="en-US" sz="1200">
                <a:solidFill>
                  <a:srgbClr val="898989"/>
                </a:solidFill>
              </a:rPr>
              <a:pPr>
                <a:spcBef>
                  <a:spcPct val="0"/>
                </a:spcBef>
                <a:buFontTx/>
                <a:buNone/>
              </a:pPr>
              <a:t>69</a:t>
            </a:fld>
            <a:endParaRPr lang="en-US" altLang="en-US" sz="1200">
              <a:solidFill>
                <a:srgbClr val="898989"/>
              </a:solidFill>
            </a:endParaRPr>
          </a:p>
        </p:txBody>
      </p:sp>
      <p:pic>
        <p:nvPicPr>
          <p:cNvPr id="222211" name="Picture 3">
            <a:extLst>
              <a:ext uri="{FF2B5EF4-FFF2-40B4-BE49-F238E27FC236}">
                <a16:creationId xmlns:a16="http://schemas.microsoft.com/office/drawing/2014/main" id="{37740023-E549-279E-855F-3702184CB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4139"/>
            <a:ext cx="85344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5">
            <a:extLst>
              <a:ext uri="{FF2B5EF4-FFF2-40B4-BE49-F238E27FC236}">
                <a16:creationId xmlns:a16="http://schemas.microsoft.com/office/drawing/2014/main" id="{5ADE7A2F-A8CA-907A-F395-59DF327484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5408614"/>
            <a:ext cx="2127250" cy="9794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2213" name="Picture 7">
            <a:extLst>
              <a:ext uri="{FF2B5EF4-FFF2-40B4-BE49-F238E27FC236}">
                <a16:creationId xmlns:a16="http://schemas.microsoft.com/office/drawing/2014/main" id="{6FCE8F6B-BFAA-482A-D57D-3B231BDF72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5301" y="5207531"/>
            <a:ext cx="3116263" cy="139858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22214" name="Picture 9">
            <a:extLst>
              <a:ext uri="{FF2B5EF4-FFF2-40B4-BE49-F238E27FC236}">
                <a16:creationId xmlns:a16="http://schemas.microsoft.com/office/drawing/2014/main" id="{32053FC0-BEBE-6B11-6292-650E0B7012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5132388"/>
            <a:ext cx="2641600" cy="55245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6293FB4C-9B6D-7BE0-BB4D-F17053509AE1}"/>
              </a:ext>
            </a:extLst>
          </p:cNvPr>
          <p:cNvSpPr>
            <a:spLocks noGrp="1"/>
          </p:cNvSpPr>
          <p:nvPr>
            <p:ph type="title"/>
          </p:nvPr>
        </p:nvSpPr>
        <p:spPr>
          <a:xfrm>
            <a:off x="1643922" y="186492"/>
            <a:ext cx="8566879" cy="1143000"/>
          </a:xfrm>
        </p:spPr>
        <p:txBody>
          <a:bodyPr/>
          <a:lstStyle/>
          <a:p>
            <a:pPr algn="l"/>
            <a:r>
              <a:rPr lang="en-US" altLang="en-US" sz="3600" dirty="0">
                <a:solidFill>
                  <a:srgbClr val="0070C0"/>
                </a:solidFill>
              </a:rPr>
              <a:t>Partial vaporization and Partial condensation</a:t>
            </a:r>
          </a:p>
        </p:txBody>
      </p:sp>
      <p:sp>
        <p:nvSpPr>
          <p:cNvPr id="166915" name="Slide Number Placeholder 3">
            <a:extLst>
              <a:ext uri="{FF2B5EF4-FFF2-40B4-BE49-F238E27FC236}">
                <a16:creationId xmlns:a16="http://schemas.microsoft.com/office/drawing/2014/main" id="{CE76ABB5-F52C-FF7F-8B98-13E43FCBAD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FC3490-AD42-49EF-A5C3-083B0467B565}" type="slidenum">
              <a:rPr lang="en-US" altLang="en-US" sz="1200">
                <a:solidFill>
                  <a:srgbClr val="898989"/>
                </a:solidFill>
              </a:rPr>
              <a:pPr>
                <a:spcBef>
                  <a:spcPct val="0"/>
                </a:spcBef>
                <a:buFontTx/>
                <a:buNone/>
              </a:pPr>
              <a:t>7</a:t>
            </a:fld>
            <a:endParaRPr lang="en-US" altLang="en-US" sz="1200">
              <a:solidFill>
                <a:srgbClr val="898989"/>
              </a:solidFill>
            </a:endParaRPr>
          </a:p>
        </p:txBody>
      </p:sp>
      <p:pic>
        <p:nvPicPr>
          <p:cNvPr id="166916" name="Picture 2">
            <a:extLst>
              <a:ext uri="{FF2B5EF4-FFF2-40B4-BE49-F238E27FC236}">
                <a16:creationId xmlns:a16="http://schemas.microsoft.com/office/drawing/2014/main" id="{BD04D129-9431-C1A4-7E52-576AEA911F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1776414"/>
            <a:ext cx="5334000" cy="4776787"/>
          </a:xfr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3">
            <a:extLst>
              <a:ext uri="{FF2B5EF4-FFF2-40B4-BE49-F238E27FC236}">
                <a16:creationId xmlns:a16="http://schemas.microsoft.com/office/drawing/2014/main" id="{EC59E894-B262-C1A1-6A0B-8B6A03A215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09012D-8F19-4328-B540-F46A4EAD2AAF}" type="slidenum">
              <a:rPr lang="en-US" altLang="en-US" sz="1200">
                <a:solidFill>
                  <a:srgbClr val="898989"/>
                </a:solidFill>
              </a:rPr>
              <a:pPr>
                <a:spcBef>
                  <a:spcPct val="0"/>
                </a:spcBef>
                <a:buFontTx/>
                <a:buNone/>
              </a:pPr>
              <a:t>70</a:t>
            </a:fld>
            <a:endParaRPr lang="en-US" altLang="en-US" sz="1200">
              <a:solidFill>
                <a:srgbClr val="898989"/>
              </a:solidFill>
            </a:endParaRPr>
          </a:p>
        </p:txBody>
      </p:sp>
      <p:sp>
        <p:nvSpPr>
          <p:cNvPr id="223235" name="TextBox 1">
            <a:extLst>
              <a:ext uri="{FF2B5EF4-FFF2-40B4-BE49-F238E27FC236}">
                <a16:creationId xmlns:a16="http://schemas.microsoft.com/office/drawing/2014/main" id="{6A792149-F46C-813B-57EC-4E567C7C2985}"/>
              </a:ext>
            </a:extLst>
          </p:cNvPr>
          <p:cNvSpPr txBox="1">
            <a:spLocks noChangeArrowheads="1"/>
          </p:cNvSpPr>
          <p:nvPr/>
        </p:nvSpPr>
        <p:spPr bwMode="auto">
          <a:xfrm>
            <a:off x="1752600" y="228600"/>
            <a:ext cx="3214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dirty="0">
                <a:solidFill>
                  <a:srgbClr val="00B0F0"/>
                </a:solidFill>
              </a:rPr>
              <a:t>The Feed Line </a:t>
            </a:r>
          </a:p>
        </p:txBody>
      </p:sp>
      <p:pic>
        <p:nvPicPr>
          <p:cNvPr id="223236" name="Picture 3">
            <a:extLst>
              <a:ext uri="{FF2B5EF4-FFF2-40B4-BE49-F238E27FC236}">
                <a16:creationId xmlns:a16="http://schemas.microsoft.com/office/drawing/2014/main" id="{88888516-07BB-038F-04F6-3D1EFBC0F2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7689" y="277813"/>
            <a:ext cx="3519487" cy="36242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3237" name="Picture 5">
            <a:extLst>
              <a:ext uri="{FF2B5EF4-FFF2-40B4-BE49-F238E27FC236}">
                <a16:creationId xmlns:a16="http://schemas.microsoft.com/office/drawing/2014/main" id="{B7B76369-BEF6-E96E-BFF7-85FDB9EF2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1479550"/>
            <a:ext cx="4379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TextBox 6">
            <a:extLst>
              <a:ext uri="{FF2B5EF4-FFF2-40B4-BE49-F238E27FC236}">
                <a16:creationId xmlns:a16="http://schemas.microsoft.com/office/drawing/2014/main" id="{FCAA1E38-DBFC-A125-C0D3-F07C0A16D822}"/>
              </a:ext>
            </a:extLst>
          </p:cNvPr>
          <p:cNvSpPr txBox="1">
            <a:spLocks noChangeArrowheads="1"/>
          </p:cNvSpPr>
          <p:nvPr/>
        </p:nvSpPr>
        <p:spPr bwMode="auto">
          <a:xfrm>
            <a:off x="1492250" y="3532188"/>
            <a:ext cx="521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Assuming enthalpy changes of streams across the feed plate is negligible</a:t>
            </a:r>
          </a:p>
        </p:txBody>
      </p:sp>
      <p:pic>
        <p:nvPicPr>
          <p:cNvPr id="223239" name="Picture 8">
            <a:extLst>
              <a:ext uri="{FF2B5EF4-FFF2-40B4-BE49-F238E27FC236}">
                <a16:creationId xmlns:a16="http://schemas.microsoft.com/office/drawing/2014/main" id="{35CCDEF5-278E-4EB6-B56B-8F753E8969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03700"/>
            <a:ext cx="2159000" cy="8270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3240" name="Picture 10">
            <a:extLst>
              <a:ext uri="{FF2B5EF4-FFF2-40B4-BE49-F238E27FC236}">
                <a16:creationId xmlns:a16="http://schemas.microsoft.com/office/drawing/2014/main" id="{0772780C-10A5-0E83-00A4-A3AAC22F00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8839" y="5354638"/>
            <a:ext cx="3787775" cy="825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3241" name="Picture 12">
            <a:extLst>
              <a:ext uri="{FF2B5EF4-FFF2-40B4-BE49-F238E27FC236}">
                <a16:creationId xmlns:a16="http://schemas.microsoft.com/office/drawing/2014/main" id="{9C33C235-B2F7-E6DF-0BCF-0634415634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989263"/>
            <a:ext cx="2414588" cy="4254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Connector: Curved 14">
            <a:extLst>
              <a:ext uri="{FF2B5EF4-FFF2-40B4-BE49-F238E27FC236}">
                <a16:creationId xmlns:a16="http://schemas.microsoft.com/office/drawing/2014/main" id="{CAD9A820-11B7-248A-9375-A438A6DE8D44}"/>
              </a:ext>
            </a:extLst>
          </p:cNvPr>
          <p:cNvCxnSpPr>
            <a:cxnSpLocks/>
            <a:endCxn id="223241" idx="1"/>
          </p:cNvCxnSpPr>
          <p:nvPr/>
        </p:nvCxnSpPr>
        <p:spPr>
          <a:xfrm rot="5400000">
            <a:off x="2327275" y="2016125"/>
            <a:ext cx="1296988" cy="1074738"/>
          </a:xfrm>
          <a:prstGeom prst="curvedConnector4">
            <a:avLst>
              <a:gd name="adj1" fmla="val 41786"/>
              <a:gd name="adj2" fmla="val 121278"/>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Connector: Curved 19">
            <a:extLst>
              <a:ext uri="{FF2B5EF4-FFF2-40B4-BE49-F238E27FC236}">
                <a16:creationId xmlns:a16="http://schemas.microsoft.com/office/drawing/2014/main" id="{302D75CD-66AE-D06E-6CC9-62F533766A78}"/>
              </a:ext>
            </a:extLst>
          </p:cNvPr>
          <p:cNvCxnSpPr>
            <a:cxnSpLocks/>
          </p:cNvCxnSpPr>
          <p:nvPr/>
        </p:nvCxnSpPr>
        <p:spPr>
          <a:xfrm rot="16200000" flipH="1">
            <a:off x="4063207" y="4115595"/>
            <a:ext cx="2441575" cy="862012"/>
          </a:xfrm>
          <a:prstGeom prst="curvedConnector3">
            <a:avLst/>
          </a:prstGeom>
          <a:ln>
            <a:tailEnd type="triangle"/>
          </a:ln>
        </p:spPr>
        <p:style>
          <a:lnRef idx="1">
            <a:schemeClr val="accent3"/>
          </a:lnRef>
          <a:fillRef idx="0">
            <a:schemeClr val="accent3"/>
          </a:fillRef>
          <a:effectRef idx="0">
            <a:schemeClr val="accent3"/>
          </a:effectRef>
          <a:fontRef idx="minor">
            <a:schemeClr val="tx1"/>
          </a:fontRef>
        </p:style>
      </p:cxnSp>
      <p:pic>
        <p:nvPicPr>
          <p:cNvPr id="223244" name="Picture 21">
            <a:extLst>
              <a:ext uri="{FF2B5EF4-FFF2-40B4-BE49-F238E27FC236}">
                <a16:creationId xmlns:a16="http://schemas.microsoft.com/office/drawing/2014/main" id="{1CEC7D9E-B4CE-529C-C912-DB69AAC5CF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6438" y="6238876"/>
            <a:ext cx="7353300" cy="4556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1">
            <a:extLst>
              <a:ext uri="{FF2B5EF4-FFF2-40B4-BE49-F238E27FC236}">
                <a16:creationId xmlns:a16="http://schemas.microsoft.com/office/drawing/2014/main" id="{663EA3F7-B437-0DCC-916D-6F1E506EC0D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ECC98C-1AD0-4BA1-8B54-5CF57EE8D8A7}" type="slidenum">
              <a:rPr lang="en-US" altLang="en-US" sz="1200">
                <a:solidFill>
                  <a:srgbClr val="898989"/>
                </a:solidFill>
              </a:rPr>
              <a:pPr>
                <a:spcBef>
                  <a:spcPct val="0"/>
                </a:spcBef>
                <a:buFontTx/>
                <a:buNone/>
              </a:pPr>
              <a:t>71</a:t>
            </a:fld>
            <a:endParaRPr lang="en-US" altLang="en-US" sz="1200">
              <a:solidFill>
                <a:srgbClr val="898989"/>
              </a:solidFill>
            </a:endParaRPr>
          </a:p>
        </p:txBody>
      </p:sp>
      <p:pic>
        <p:nvPicPr>
          <p:cNvPr id="224259" name="Picture 3">
            <a:extLst>
              <a:ext uri="{FF2B5EF4-FFF2-40B4-BE49-F238E27FC236}">
                <a16:creationId xmlns:a16="http://schemas.microsoft.com/office/drawing/2014/main" id="{CA9CA53F-2CEF-0CA5-4DEE-35E64BCD62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1000"/>
            <a:ext cx="3530600" cy="381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4260" name="Picture 5">
            <a:extLst>
              <a:ext uri="{FF2B5EF4-FFF2-40B4-BE49-F238E27FC236}">
                <a16:creationId xmlns:a16="http://schemas.microsoft.com/office/drawing/2014/main" id="{706DFB7E-D26F-F27B-DEBA-6C5F97E91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8" y="990600"/>
            <a:ext cx="386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Box 6">
            <a:extLst>
              <a:ext uri="{FF2B5EF4-FFF2-40B4-BE49-F238E27FC236}">
                <a16:creationId xmlns:a16="http://schemas.microsoft.com/office/drawing/2014/main" id="{E8397BD7-5EDF-7FDB-A0D2-70B90DA68BA6}"/>
              </a:ext>
            </a:extLst>
          </p:cNvPr>
          <p:cNvSpPr txBox="1">
            <a:spLocks noChangeArrowheads="1"/>
          </p:cNvSpPr>
          <p:nvPr/>
        </p:nvSpPr>
        <p:spPr bwMode="auto">
          <a:xfrm>
            <a:off x="1760538" y="2209801"/>
            <a:ext cx="8450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t>q </a:t>
            </a:r>
            <a:r>
              <a:rPr lang="en-US" altLang="en-US" sz="1800"/>
              <a:t> is the ratio of increase in liquid due to addition of feed across the feed plate to the total feed. So, </a:t>
            </a:r>
            <a:r>
              <a:rPr lang="en-US" altLang="en-US" sz="1800" i="1"/>
              <a:t>q </a:t>
            </a:r>
            <a:r>
              <a:rPr lang="en-US" altLang="en-US" sz="1800"/>
              <a:t> can be termed as the feed quality or </a:t>
            </a:r>
            <a:r>
              <a:rPr lang="en-US" altLang="en-US" sz="1800">
                <a:solidFill>
                  <a:srgbClr val="00B0F0"/>
                </a:solidFill>
              </a:rPr>
              <a:t>the fraction of liquid in the feed</a:t>
            </a:r>
            <a:endParaRPr lang="en-US" altLang="en-US" sz="1800" i="1">
              <a:solidFill>
                <a:srgbClr val="00B0F0"/>
              </a:solidFill>
            </a:endParaRPr>
          </a:p>
        </p:txBody>
      </p:sp>
      <p:pic>
        <p:nvPicPr>
          <p:cNvPr id="224262" name="Picture 8">
            <a:extLst>
              <a:ext uri="{FF2B5EF4-FFF2-40B4-BE49-F238E27FC236}">
                <a16:creationId xmlns:a16="http://schemas.microsoft.com/office/drawing/2014/main" id="{2CD3D557-222F-500D-35B3-DDF9459D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4" y="2976563"/>
            <a:ext cx="177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10">
            <a:extLst>
              <a:ext uri="{FF2B5EF4-FFF2-40B4-BE49-F238E27FC236}">
                <a16:creationId xmlns:a16="http://schemas.microsoft.com/office/drawing/2014/main" id="{E9B37FBC-50F8-A634-BFC1-D4C5C1B12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963" y="3933826"/>
            <a:ext cx="68008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4" name="TextBox 11">
            <a:extLst>
              <a:ext uri="{FF2B5EF4-FFF2-40B4-BE49-F238E27FC236}">
                <a16:creationId xmlns:a16="http://schemas.microsoft.com/office/drawing/2014/main" id="{FBB3AE2D-3A5C-6CBD-0016-2307A560BC77}"/>
              </a:ext>
            </a:extLst>
          </p:cNvPr>
          <p:cNvSpPr txBox="1">
            <a:spLocks noChangeArrowheads="1"/>
          </p:cNvSpPr>
          <p:nvPr/>
        </p:nvSpPr>
        <p:spPr bwMode="auto">
          <a:xfrm>
            <a:off x="1811339" y="478155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If the point of intersection of operating lines of stripping and enriching section is say (</a:t>
            </a:r>
            <a:r>
              <a:rPr lang="en-US" altLang="en-US" sz="1800" i="1"/>
              <a:t>x, y</a:t>
            </a:r>
            <a:r>
              <a:rPr lang="en-US" altLang="en-US" sz="1800"/>
              <a:t>)</a:t>
            </a:r>
          </a:p>
        </p:txBody>
      </p:sp>
      <p:pic>
        <p:nvPicPr>
          <p:cNvPr id="224265" name="Picture 13">
            <a:extLst>
              <a:ext uri="{FF2B5EF4-FFF2-40B4-BE49-F238E27FC236}">
                <a16:creationId xmlns:a16="http://schemas.microsoft.com/office/drawing/2014/main" id="{886F0336-DBBA-5B3B-626F-C642D73CA3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214938"/>
            <a:ext cx="1708150" cy="906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24266" name="TextBox 14">
            <a:extLst>
              <a:ext uri="{FF2B5EF4-FFF2-40B4-BE49-F238E27FC236}">
                <a16:creationId xmlns:a16="http://schemas.microsoft.com/office/drawing/2014/main" id="{A6E21AF1-4337-3BC4-422F-877130B8BE1A}"/>
              </a:ext>
            </a:extLst>
          </p:cNvPr>
          <p:cNvSpPr txBox="1">
            <a:spLocks noChangeArrowheads="1"/>
          </p:cNvSpPr>
          <p:nvPr/>
        </p:nvSpPr>
        <p:spPr bwMode="auto">
          <a:xfrm>
            <a:off x="2139950" y="5867400"/>
            <a:ext cx="114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On adding</a:t>
            </a:r>
          </a:p>
        </p:txBody>
      </p:sp>
      <p:pic>
        <p:nvPicPr>
          <p:cNvPr id="224267" name="Picture 16">
            <a:extLst>
              <a:ext uri="{FF2B5EF4-FFF2-40B4-BE49-F238E27FC236}">
                <a16:creationId xmlns:a16="http://schemas.microsoft.com/office/drawing/2014/main" id="{0CA29518-6502-7044-F916-78DCDE7E23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625" y="6230938"/>
            <a:ext cx="549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8" name="TextBox 17">
            <a:extLst>
              <a:ext uri="{FF2B5EF4-FFF2-40B4-BE49-F238E27FC236}">
                <a16:creationId xmlns:a16="http://schemas.microsoft.com/office/drawing/2014/main" id="{35989537-7D84-FB04-2388-AECFC1262E3F}"/>
              </a:ext>
            </a:extLst>
          </p:cNvPr>
          <p:cNvSpPr txBox="1">
            <a:spLocks noChangeArrowheads="1"/>
          </p:cNvSpPr>
          <p:nvPr/>
        </p:nvSpPr>
        <p:spPr bwMode="auto">
          <a:xfrm>
            <a:off x="4746625" y="6524625"/>
            <a:ext cx="4016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t>This is the operating line of feed line also</a:t>
            </a:r>
          </a:p>
        </p:txBody>
      </p:sp>
      <p:pic>
        <p:nvPicPr>
          <p:cNvPr id="224269" name="Picture 19">
            <a:extLst>
              <a:ext uri="{FF2B5EF4-FFF2-40B4-BE49-F238E27FC236}">
                <a16:creationId xmlns:a16="http://schemas.microsoft.com/office/drawing/2014/main" id="{70A73CF1-5E18-6444-1279-B2E9495B88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4076" y="2944813"/>
            <a:ext cx="2759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0" name="Picture 21">
            <a:extLst>
              <a:ext uri="{FF2B5EF4-FFF2-40B4-BE49-F238E27FC236}">
                <a16:creationId xmlns:a16="http://schemas.microsoft.com/office/drawing/2014/main" id="{5D0EDD06-8E15-CE54-A37E-1E070E8FC1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4551" y="3286125"/>
            <a:ext cx="2092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1" name="Picture 23">
            <a:extLst>
              <a:ext uri="{FF2B5EF4-FFF2-40B4-BE49-F238E27FC236}">
                <a16:creationId xmlns:a16="http://schemas.microsoft.com/office/drawing/2014/main" id="{32B3C023-11F1-32DE-1F7A-B948288FF2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651" y="2982913"/>
            <a:ext cx="27971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rrow: Right 26">
            <a:extLst>
              <a:ext uri="{FF2B5EF4-FFF2-40B4-BE49-F238E27FC236}">
                <a16:creationId xmlns:a16="http://schemas.microsoft.com/office/drawing/2014/main" id="{760A5050-3FF6-9C55-5239-5D097BF91083}"/>
              </a:ext>
            </a:extLst>
          </p:cNvPr>
          <p:cNvSpPr/>
          <p:nvPr/>
        </p:nvSpPr>
        <p:spPr>
          <a:xfrm>
            <a:off x="7419975" y="3060700"/>
            <a:ext cx="368300" cy="368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693BB954-E762-C4B0-7587-E2F0B79F332D}"/>
              </a:ext>
            </a:extLst>
          </p:cNvPr>
          <p:cNvSpPr/>
          <p:nvPr/>
        </p:nvSpPr>
        <p:spPr>
          <a:xfrm>
            <a:off x="4452939" y="2919414"/>
            <a:ext cx="6084887" cy="784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1">
            <a:extLst>
              <a:ext uri="{FF2B5EF4-FFF2-40B4-BE49-F238E27FC236}">
                <a16:creationId xmlns:a16="http://schemas.microsoft.com/office/drawing/2014/main" id="{72A78338-E86C-E359-A416-4F0DD17381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F3E16B-3B0A-443D-B1AB-6767C287E890}" type="slidenum">
              <a:rPr lang="en-US" altLang="en-US" sz="1200">
                <a:solidFill>
                  <a:srgbClr val="898989"/>
                </a:solidFill>
              </a:rPr>
              <a:pPr>
                <a:spcBef>
                  <a:spcPct val="0"/>
                </a:spcBef>
                <a:buFontTx/>
                <a:buNone/>
              </a:pPr>
              <a:t>72</a:t>
            </a:fld>
            <a:endParaRPr lang="en-US" altLang="en-US" sz="1200">
              <a:solidFill>
                <a:srgbClr val="898989"/>
              </a:solidFill>
            </a:endParaRPr>
          </a:p>
        </p:txBody>
      </p:sp>
      <p:sp>
        <p:nvSpPr>
          <p:cNvPr id="225283" name="TextBox 2">
            <a:extLst>
              <a:ext uri="{FF2B5EF4-FFF2-40B4-BE49-F238E27FC236}">
                <a16:creationId xmlns:a16="http://schemas.microsoft.com/office/drawing/2014/main" id="{A7CD0D5D-0B2D-A28F-AE13-8C4B556DF006}"/>
              </a:ext>
            </a:extLst>
          </p:cNvPr>
          <p:cNvSpPr txBox="1">
            <a:spLocks noChangeArrowheads="1"/>
          </p:cNvSpPr>
          <p:nvPr/>
        </p:nvSpPr>
        <p:spPr bwMode="auto">
          <a:xfrm>
            <a:off x="2628900" y="709613"/>
            <a:ext cx="4343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t>From total material balance                                                  </a:t>
            </a:r>
          </a:p>
          <a:p>
            <a:pPr>
              <a:spcBef>
                <a:spcPct val="0"/>
              </a:spcBef>
              <a:buFontTx/>
              <a:buNone/>
            </a:pPr>
            <a:endParaRPr lang="en-US" altLang="en-US" sz="2000"/>
          </a:p>
          <a:p>
            <a:pPr>
              <a:spcBef>
                <a:spcPct val="0"/>
              </a:spcBef>
              <a:buFontTx/>
              <a:buNone/>
            </a:pPr>
            <a:endParaRPr lang="en-US" altLang="en-US" sz="2000"/>
          </a:p>
          <a:p>
            <a:pPr>
              <a:spcBef>
                <a:spcPct val="0"/>
              </a:spcBef>
              <a:buFontTx/>
              <a:buNone/>
            </a:pPr>
            <a:endParaRPr lang="en-US" altLang="en-US" sz="2000"/>
          </a:p>
          <a:p>
            <a:pPr>
              <a:spcBef>
                <a:spcPct val="0"/>
              </a:spcBef>
              <a:buFontTx/>
              <a:buNone/>
            </a:pPr>
            <a:r>
              <a:rPr lang="en-US" altLang="en-US" sz="2000"/>
              <a:t>and divide both sides by </a:t>
            </a:r>
            <a:r>
              <a:rPr lang="en-US" altLang="en-US" sz="2000" i="1"/>
              <a:t> F</a:t>
            </a:r>
            <a:endParaRPr lang="en-US" altLang="en-US" sz="2000"/>
          </a:p>
        </p:txBody>
      </p:sp>
      <p:pic>
        <p:nvPicPr>
          <p:cNvPr id="225284" name="Picture 3">
            <a:extLst>
              <a:ext uri="{FF2B5EF4-FFF2-40B4-BE49-F238E27FC236}">
                <a16:creationId xmlns:a16="http://schemas.microsoft.com/office/drawing/2014/main" id="{E7E9BBDD-4986-33D9-5959-3C275F01E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90601"/>
            <a:ext cx="2286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4">
            <a:extLst>
              <a:ext uri="{FF2B5EF4-FFF2-40B4-BE49-F238E27FC236}">
                <a16:creationId xmlns:a16="http://schemas.microsoft.com/office/drawing/2014/main" id="{E5E87789-1B29-5EC5-C4C7-3716D90A2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6" y="3640139"/>
            <a:ext cx="63357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6">
            <a:extLst>
              <a:ext uri="{FF2B5EF4-FFF2-40B4-BE49-F238E27FC236}">
                <a16:creationId xmlns:a16="http://schemas.microsoft.com/office/drawing/2014/main" id="{59BEED38-F840-5029-D11B-3A3166381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164" y="1389064"/>
            <a:ext cx="210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8">
            <a:extLst>
              <a:ext uri="{FF2B5EF4-FFF2-40B4-BE49-F238E27FC236}">
                <a16:creationId xmlns:a16="http://schemas.microsoft.com/office/drawing/2014/main" id="{CFB2041F-0231-2CB0-9290-238DB16C4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714" y="2360614"/>
            <a:ext cx="29114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8" name="TextBox 11">
            <a:extLst>
              <a:ext uri="{FF2B5EF4-FFF2-40B4-BE49-F238E27FC236}">
                <a16:creationId xmlns:a16="http://schemas.microsoft.com/office/drawing/2014/main" id="{AB0C654C-8C7E-D95D-97FD-06E6A314E2C5}"/>
              </a:ext>
            </a:extLst>
          </p:cNvPr>
          <p:cNvSpPr txBox="1">
            <a:spLocks noChangeArrowheads="1"/>
          </p:cNvSpPr>
          <p:nvPr/>
        </p:nvSpPr>
        <p:spPr bwMode="auto">
          <a:xfrm>
            <a:off x="2344738" y="3230564"/>
            <a:ext cx="331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Recalling the feed  operating line </a:t>
            </a:r>
          </a:p>
        </p:txBody>
      </p:sp>
      <p:sp>
        <p:nvSpPr>
          <p:cNvPr id="225289" name="TextBox 14">
            <a:extLst>
              <a:ext uri="{FF2B5EF4-FFF2-40B4-BE49-F238E27FC236}">
                <a16:creationId xmlns:a16="http://schemas.microsoft.com/office/drawing/2014/main" id="{C6D3F8A3-CE55-0BB2-EE24-4104DFB5EC1F}"/>
              </a:ext>
            </a:extLst>
          </p:cNvPr>
          <p:cNvSpPr txBox="1">
            <a:spLocks noChangeArrowheads="1"/>
          </p:cNvSpPr>
          <p:nvPr/>
        </p:nvSpPr>
        <p:spPr bwMode="auto">
          <a:xfrm>
            <a:off x="2333625" y="4530725"/>
            <a:ext cx="2228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Divide both sides by </a:t>
            </a:r>
            <a:r>
              <a:rPr lang="en-US" altLang="en-US" sz="1800" i="1"/>
              <a:t>F</a:t>
            </a:r>
            <a:endParaRPr lang="en-US" altLang="en-US" sz="1800"/>
          </a:p>
        </p:txBody>
      </p:sp>
      <p:pic>
        <p:nvPicPr>
          <p:cNvPr id="225290" name="Picture 16">
            <a:extLst>
              <a:ext uri="{FF2B5EF4-FFF2-40B4-BE49-F238E27FC236}">
                <a16:creationId xmlns:a16="http://schemas.microsoft.com/office/drawing/2014/main" id="{C991EB26-6E2A-9465-BE00-A1511F644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4013201"/>
            <a:ext cx="33512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1" name="Picture 18">
            <a:extLst>
              <a:ext uri="{FF2B5EF4-FFF2-40B4-BE49-F238E27FC236}">
                <a16:creationId xmlns:a16="http://schemas.microsoft.com/office/drawing/2014/main" id="{4E64285F-35F4-B086-D8DE-888C59EE6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4763" y="4857750"/>
            <a:ext cx="28003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2" name="Picture 20">
            <a:extLst>
              <a:ext uri="{FF2B5EF4-FFF2-40B4-BE49-F238E27FC236}">
                <a16:creationId xmlns:a16="http://schemas.microsoft.com/office/drawing/2014/main" id="{C79D8733-AA89-96A0-DD65-1A2E47189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7763" y="5672138"/>
            <a:ext cx="30718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3" name="Picture 22">
            <a:extLst>
              <a:ext uri="{FF2B5EF4-FFF2-40B4-BE49-F238E27FC236}">
                <a16:creationId xmlns:a16="http://schemas.microsoft.com/office/drawing/2014/main" id="{4546E74C-22AD-B3DC-D23A-E069FE4B01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7751" y="5514975"/>
            <a:ext cx="21748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rrow: Right 23">
            <a:extLst>
              <a:ext uri="{FF2B5EF4-FFF2-40B4-BE49-F238E27FC236}">
                <a16:creationId xmlns:a16="http://schemas.microsoft.com/office/drawing/2014/main" id="{17D792D4-B84E-8597-F253-D0EDB67AC71C}"/>
              </a:ext>
            </a:extLst>
          </p:cNvPr>
          <p:cNvSpPr/>
          <p:nvPr/>
        </p:nvSpPr>
        <p:spPr>
          <a:xfrm>
            <a:off x="5530850" y="5829300"/>
            <a:ext cx="285750" cy="35718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1">
            <a:extLst>
              <a:ext uri="{FF2B5EF4-FFF2-40B4-BE49-F238E27FC236}">
                <a16:creationId xmlns:a16="http://schemas.microsoft.com/office/drawing/2014/main" id="{AEF4C5D5-775F-8EE8-4FD0-0F5BA66A85E1}"/>
              </a:ext>
            </a:extLst>
          </p:cNvPr>
          <p:cNvSpPr>
            <a:spLocks noGrp="1" noChangeArrowheads="1"/>
          </p:cNvSpPr>
          <p:nvPr>
            <p:ph type="sldNum" sz="quarter" idx="12"/>
          </p:nvPr>
        </p:nvSpPr>
        <p:spPr bwMode="auto">
          <a:xfrm>
            <a:off x="8077200" y="6538913"/>
            <a:ext cx="2133600" cy="18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00B0F0"/>
                </a:solidFill>
              </a:rPr>
              <a:t> </a:t>
            </a:r>
            <a:fld id="{DC354572-B363-414C-A8A7-AA8B799DE5C9}" type="slidenum">
              <a:rPr lang="en-US" altLang="en-US" sz="1200">
                <a:solidFill>
                  <a:srgbClr val="00B0F0"/>
                </a:solidFill>
              </a:rPr>
              <a:pPr>
                <a:spcBef>
                  <a:spcPct val="0"/>
                </a:spcBef>
                <a:buFontTx/>
                <a:buNone/>
              </a:pPr>
              <a:t>73</a:t>
            </a:fld>
            <a:endParaRPr lang="en-US" altLang="en-US" sz="1200" dirty="0">
              <a:solidFill>
                <a:srgbClr val="00B0F0"/>
              </a:solidFill>
            </a:endParaRPr>
          </a:p>
        </p:txBody>
      </p:sp>
      <p:pic>
        <p:nvPicPr>
          <p:cNvPr id="226307" name="Picture 3">
            <a:extLst>
              <a:ext uri="{FF2B5EF4-FFF2-40B4-BE49-F238E27FC236}">
                <a16:creationId xmlns:a16="http://schemas.microsoft.com/office/drawing/2014/main" id="{E81A2A6C-EFED-BC4F-C6B9-6195265D1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600201"/>
            <a:ext cx="46402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Box 4">
            <a:extLst>
              <a:ext uri="{FF2B5EF4-FFF2-40B4-BE49-F238E27FC236}">
                <a16:creationId xmlns:a16="http://schemas.microsoft.com/office/drawing/2014/main" id="{4D744C1D-0123-2799-4F29-1E722060E659}"/>
              </a:ext>
            </a:extLst>
          </p:cNvPr>
          <p:cNvSpPr txBox="1">
            <a:spLocks noChangeArrowheads="1"/>
          </p:cNvSpPr>
          <p:nvPr/>
        </p:nvSpPr>
        <p:spPr bwMode="auto">
          <a:xfrm>
            <a:off x="1752601" y="168012"/>
            <a:ext cx="3300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solidFill>
                  <a:srgbClr val="7030A0"/>
                </a:solidFill>
                <a:latin typeface="+mj-lt"/>
              </a:rPr>
              <a:t>Feed conditions</a:t>
            </a:r>
          </a:p>
        </p:txBody>
      </p:sp>
      <p:pic>
        <p:nvPicPr>
          <p:cNvPr id="226309" name="Picture 8">
            <a:extLst>
              <a:ext uri="{FF2B5EF4-FFF2-40B4-BE49-F238E27FC236}">
                <a16:creationId xmlns:a16="http://schemas.microsoft.com/office/drawing/2014/main" id="{FC35CA02-0C7F-7B48-59FD-EE4B70FF7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4" y="3122613"/>
            <a:ext cx="4065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5F06F5FF-89A2-3DFD-D185-B3B3F0BF7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4" y="922032"/>
            <a:ext cx="177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3">
            <a:extLst>
              <a:ext uri="{FF2B5EF4-FFF2-40B4-BE49-F238E27FC236}">
                <a16:creationId xmlns:a16="http://schemas.microsoft.com/office/drawing/2014/main" id="{176F73E4-F7BA-2DCF-DF3C-AF64DFF41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018" y="1606693"/>
            <a:ext cx="3378982" cy="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966454-50FE-DC02-0DF3-D28555FE44AC}"/>
              </a:ext>
            </a:extLst>
          </p:cNvPr>
          <p:cNvPicPr>
            <a:picLocks noChangeAspect="1"/>
          </p:cNvPicPr>
          <p:nvPr/>
        </p:nvPicPr>
        <p:blipFill>
          <a:blip r:embed="rId6"/>
          <a:stretch>
            <a:fillRect/>
          </a:stretch>
        </p:blipFill>
        <p:spPr>
          <a:xfrm>
            <a:off x="7466221" y="88300"/>
            <a:ext cx="1221959" cy="7258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1">
            <a:extLst>
              <a:ext uri="{FF2B5EF4-FFF2-40B4-BE49-F238E27FC236}">
                <a16:creationId xmlns:a16="http://schemas.microsoft.com/office/drawing/2014/main" id="{8AE9353F-D77B-1E5D-097F-3A79C02A3B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FBFE63-3F4F-4D88-8E78-73EB3D099996}" type="slidenum">
              <a:rPr lang="en-US" altLang="en-US" sz="1200">
                <a:solidFill>
                  <a:srgbClr val="898989"/>
                </a:solidFill>
              </a:rPr>
              <a:pPr>
                <a:spcBef>
                  <a:spcPct val="0"/>
                </a:spcBef>
                <a:buFontTx/>
                <a:buNone/>
              </a:pPr>
              <a:t>74</a:t>
            </a:fld>
            <a:endParaRPr lang="en-US" altLang="en-US" sz="1200">
              <a:solidFill>
                <a:srgbClr val="898989"/>
              </a:solidFill>
            </a:endParaRPr>
          </a:p>
        </p:txBody>
      </p:sp>
      <p:pic>
        <p:nvPicPr>
          <p:cNvPr id="227331" name="Picture 2">
            <a:extLst>
              <a:ext uri="{FF2B5EF4-FFF2-40B4-BE49-F238E27FC236}">
                <a16:creationId xmlns:a16="http://schemas.microsoft.com/office/drawing/2014/main" id="{9F050CF0-6A6D-972C-24D0-625FB7B2B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152400"/>
            <a:ext cx="87534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Box 3">
            <a:extLst>
              <a:ext uri="{FF2B5EF4-FFF2-40B4-BE49-F238E27FC236}">
                <a16:creationId xmlns:a16="http://schemas.microsoft.com/office/drawing/2014/main" id="{7E3151D6-A4A6-7544-F6C8-CC4920888B38}"/>
              </a:ext>
            </a:extLst>
          </p:cNvPr>
          <p:cNvSpPr txBox="1">
            <a:spLocks noChangeArrowheads="1"/>
          </p:cNvSpPr>
          <p:nvPr/>
        </p:nvSpPr>
        <p:spPr bwMode="auto">
          <a:xfrm>
            <a:off x="6070678" y="1842567"/>
            <a:ext cx="4013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latin typeface="Times New Roman" panose="02020603050405020304" pitchFamily="18" charset="0"/>
                <a:cs typeface="Times New Roman" panose="02020603050405020304" pitchFamily="18" charset="0"/>
              </a:rPr>
              <a:t>The bubble point of the feed 366.7 K</a:t>
            </a:r>
          </a:p>
        </p:txBody>
      </p:sp>
      <p:pic>
        <p:nvPicPr>
          <p:cNvPr id="227333" name="Picture 5">
            <a:extLst>
              <a:ext uri="{FF2B5EF4-FFF2-40B4-BE49-F238E27FC236}">
                <a16:creationId xmlns:a16="http://schemas.microsoft.com/office/drawing/2014/main" id="{115DFAAD-BB96-9A0B-77FA-164E44BA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5273676"/>
            <a:ext cx="488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2FFCB9-BC13-50AE-645F-A874A65142A2}"/>
              </a:ext>
            </a:extLst>
          </p:cNvPr>
          <p:cNvSpPr txBox="1"/>
          <p:nvPr/>
        </p:nvSpPr>
        <p:spPr>
          <a:xfrm>
            <a:off x="8999621" y="2870295"/>
            <a:ext cx="976870" cy="369332"/>
          </a:xfrm>
          <a:prstGeom prst="rect">
            <a:avLst/>
          </a:prstGeom>
          <a:noFill/>
        </p:spPr>
        <p:txBody>
          <a:bodyPr wrap="none" rtlCol="0">
            <a:spAutoFit/>
          </a:bodyPr>
          <a:lstStyle/>
          <a:p>
            <a:r>
              <a:rPr lang="en-US" dirty="0"/>
              <a:t>Tutorial </a:t>
            </a:r>
            <a:endParaRPr lang="en-IN"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1">
            <a:extLst>
              <a:ext uri="{FF2B5EF4-FFF2-40B4-BE49-F238E27FC236}">
                <a16:creationId xmlns:a16="http://schemas.microsoft.com/office/drawing/2014/main" id="{432AA782-ABD6-B9DA-D679-A6939285D6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DA12E53-A9E8-4DF5-BDCB-FCE73648CC75}" type="slidenum">
              <a:rPr lang="en-US" altLang="en-US" sz="1200">
                <a:solidFill>
                  <a:srgbClr val="898989"/>
                </a:solidFill>
              </a:rPr>
              <a:pPr>
                <a:spcBef>
                  <a:spcPct val="0"/>
                </a:spcBef>
                <a:buFontTx/>
                <a:buNone/>
              </a:pPr>
              <a:t>75</a:t>
            </a:fld>
            <a:endParaRPr lang="en-US" altLang="en-US" sz="1200">
              <a:solidFill>
                <a:srgbClr val="898989"/>
              </a:solidFill>
            </a:endParaRPr>
          </a:p>
        </p:txBody>
      </p:sp>
      <p:pic>
        <p:nvPicPr>
          <p:cNvPr id="228355" name="Picture 3">
            <a:extLst>
              <a:ext uri="{FF2B5EF4-FFF2-40B4-BE49-F238E27FC236}">
                <a16:creationId xmlns:a16="http://schemas.microsoft.com/office/drawing/2014/main" id="{3B3BD328-5049-96F9-1269-6874F3394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04800"/>
            <a:ext cx="46196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5">
            <a:extLst>
              <a:ext uri="{FF2B5EF4-FFF2-40B4-BE49-F238E27FC236}">
                <a16:creationId xmlns:a16="http://schemas.microsoft.com/office/drawing/2014/main" id="{0775E476-F21D-EB75-42E6-FAA0F240D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90739"/>
            <a:ext cx="4267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7" name="Picture 7">
            <a:extLst>
              <a:ext uri="{FF2B5EF4-FFF2-40B4-BE49-F238E27FC236}">
                <a16:creationId xmlns:a16="http://schemas.microsoft.com/office/drawing/2014/main" id="{1E55B301-1F27-6BD4-C4DA-572C1AA54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050" y="4767263"/>
            <a:ext cx="44831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E28EEC27-B7B5-5239-988A-B8CE2EF4D9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56E846-A905-4E08-A706-3EB3E8C263C4}" type="slidenum">
              <a:rPr lang="en-US" altLang="en-US" sz="1200">
                <a:solidFill>
                  <a:srgbClr val="898989"/>
                </a:solidFill>
              </a:rPr>
              <a:pPr>
                <a:spcBef>
                  <a:spcPct val="0"/>
                </a:spcBef>
                <a:buFontTx/>
                <a:buNone/>
              </a:pPr>
              <a:t>76</a:t>
            </a:fld>
            <a:endParaRPr lang="en-US" altLang="en-US" sz="1200">
              <a:solidFill>
                <a:srgbClr val="898989"/>
              </a:solidFill>
            </a:endParaRPr>
          </a:p>
        </p:txBody>
      </p:sp>
      <p:pic>
        <p:nvPicPr>
          <p:cNvPr id="229379" name="Picture 2">
            <a:extLst>
              <a:ext uri="{FF2B5EF4-FFF2-40B4-BE49-F238E27FC236}">
                <a16:creationId xmlns:a16="http://schemas.microsoft.com/office/drawing/2014/main" id="{BC9F0CE3-93CC-F9CC-BA64-950A29A431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7276" y="1473200"/>
            <a:ext cx="3001963" cy="76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9380" name="Picture 6">
            <a:extLst>
              <a:ext uri="{FF2B5EF4-FFF2-40B4-BE49-F238E27FC236}">
                <a16:creationId xmlns:a16="http://schemas.microsoft.com/office/drawing/2014/main" id="{8F5EB277-599B-A3FD-1107-15578CC71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5576" y="3627439"/>
            <a:ext cx="2130425" cy="8016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9381" name="TextBox 7">
            <a:extLst>
              <a:ext uri="{FF2B5EF4-FFF2-40B4-BE49-F238E27FC236}">
                <a16:creationId xmlns:a16="http://schemas.microsoft.com/office/drawing/2014/main" id="{49BEC8AC-2DEB-83A6-B390-83B603EBDE94}"/>
              </a:ext>
            </a:extLst>
          </p:cNvPr>
          <p:cNvSpPr txBox="1">
            <a:spLocks noChangeArrowheads="1"/>
          </p:cNvSpPr>
          <p:nvPr/>
        </p:nvSpPr>
        <p:spPr bwMode="auto">
          <a:xfrm>
            <a:off x="1785939" y="214313"/>
            <a:ext cx="260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solidFill>
                  <a:srgbClr val="00B0F0"/>
                </a:solidFill>
              </a:rPr>
              <a:t>Tray Efficiency</a:t>
            </a:r>
          </a:p>
        </p:txBody>
      </p:sp>
      <p:sp>
        <p:nvSpPr>
          <p:cNvPr id="229382" name="TextBox 8">
            <a:extLst>
              <a:ext uri="{FF2B5EF4-FFF2-40B4-BE49-F238E27FC236}">
                <a16:creationId xmlns:a16="http://schemas.microsoft.com/office/drawing/2014/main" id="{12E91DA2-BBDB-034F-6988-3D3AF283E7DD}"/>
              </a:ext>
            </a:extLst>
          </p:cNvPr>
          <p:cNvSpPr txBox="1">
            <a:spLocks noChangeArrowheads="1"/>
          </p:cNvSpPr>
          <p:nvPr/>
        </p:nvSpPr>
        <p:spPr bwMode="auto">
          <a:xfrm>
            <a:off x="1944688" y="1141414"/>
            <a:ext cx="228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i="1"/>
              <a:t>Overall tray efficiency</a:t>
            </a:r>
          </a:p>
        </p:txBody>
      </p:sp>
      <p:sp>
        <p:nvSpPr>
          <p:cNvPr id="229383" name="TextBox 9">
            <a:extLst>
              <a:ext uri="{FF2B5EF4-FFF2-40B4-BE49-F238E27FC236}">
                <a16:creationId xmlns:a16="http://schemas.microsoft.com/office/drawing/2014/main" id="{B189839C-1308-422F-A95F-47B9EAA8BD14}"/>
              </a:ext>
            </a:extLst>
          </p:cNvPr>
          <p:cNvSpPr txBox="1">
            <a:spLocks noChangeArrowheads="1"/>
          </p:cNvSpPr>
          <p:nvPr/>
        </p:nvSpPr>
        <p:spPr bwMode="auto">
          <a:xfrm>
            <a:off x="1901825" y="3016250"/>
            <a:ext cx="256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i="1"/>
              <a:t>Murphree Tray efficiency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1">
            <a:extLst>
              <a:ext uri="{FF2B5EF4-FFF2-40B4-BE49-F238E27FC236}">
                <a16:creationId xmlns:a16="http://schemas.microsoft.com/office/drawing/2014/main" id="{5C342FF9-BFB5-435C-BC6B-A16C338E03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1D1099-063C-46DE-A76C-570D59717647}" type="slidenum">
              <a:rPr lang="en-US" altLang="en-US" sz="1200">
                <a:solidFill>
                  <a:srgbClr val="898989"/>
                </a:solidFill>
              </a:rPr>
              <a:pPr>
                <a:spcBef>
                  <a:spcPct val="0"/>
                </a:spcBef>
                <a:buFontTx/>
                <a:buNone/>
              </a:pPr>
              <a:t>77</a:t>
            </a:fld>
            <a:endParaRPr lang="en-US" altLang="en-US" sz="1200">
              <a:solidFill>
                <a:srgbClr val="898989"/>
              </a:solidFill>
            </a:endParaRPr>
          </a:p>
        </p:txBody>
      </p:sp>
      <p:pic>
        <p:nvPicPr>
          <p:cNvPr id="230403" name="Picture 2">
            <a:extLst>
              <a:ext uri="{FF2B5EF4-FFF2-40B4-BE49-F238E27FC236}">
                <a16:creationId xmlns:a16="http://schemas.microsoft.com/office/drawing/2014/main" id="{B674CFCD-7073-DBD3-471A-F53432DD7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6" y="2089151"/>
            <a:ext cx="38147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3">
            <a:extLst>
              <a:ext uri="{FF2B5EF4-FFF2-40B4-BE49-F238E27FC236}">
                <a16:creationId xmlns:a16="http://schemas.microsoft.com/office/drawing/2014/main" id="{63F38995-C2DD-69EA-B435-6674C0CCC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1951673"/>
            <a:ext cx="5245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E688902-05F7-518E-416B-E44736FD3DE6}"/>
              </a:ext>
            </a:extLst>
          </p:cNvPr>
          <p:cNvSpPr txBox="1"/>
          <p:nvPr/>
        </p:nvSpPr>
        <p:spPr>
          <a:xfrm>
            <a:off x="1698626" y="153989"/>
            <a:ext cx="2360133" cy="584775"/>
          </a:xfrm>
          <a:prstGeom prst="rect">
            <a:avLst/>
          </a:prstGeom>
          <a:noFill/>
        </p:spPr>
        <p:txBody>
          <a:bodyPr wrap="none">
            <a:spAutoFit/>
          </a:bodyPr>
          <a:lstStyle/>
          <a:p>
            <a:pPr>
              <a:defRPr/>
            </a:pPr>
            <a:r>
              <a:rPr lang="en-US" sz="3200" b="1">
                <a:solidFill>
                  <a:schemeClr val="accent6">
                    <a:lumMod val="50000"/>
                  </a:schemeClr>
                </a:solidFill>
              </a:rPr>
              <a:t>Total Reflux</a:t>
            </a:r>
          </a:p>
        </p:txBody>
      </p:sp>
      <p:pic>
        <p:nvPicPr>
          <p:cNvPr id="8" name="Picture 7">
            <a:extLst>
              <a:ext uri="{FF2B5EF4-FFF2-40B4-BE49-F238E27FC236}">
                <a16:creationId xmlns:a16="http://schemas.microsoft.com/office/drawing/2014/main" id="{56359E31-697F-A989-CAE9-855FA2C0FAF0}"/>
              </a:ext>
            </a:extLst>
          </p:cNvPr>
          <p:cNvPicPr>
            <a:picLocks noChangeAspect="1"/>
          </p:cNvPicPr>
          <p:nvPr/>
        </p:nvPicPr>
        <p:blipFill>
          <a:blip r:embed="rId4"/>
          <a:stretch>
            <a:fillRect/>
          </a:stretch>
        </p:blipFill>
        <p:spPr>
          <a:xfrm>
            <a:off x="4943476" y="239714"/>
            <a:ext cx="3133725" cy="428625"/>
          </a:xfrm>
          <a:prstGeom prst="rect">
            <a:avLst/>
          </a:prstGeom>
        </p:spPr>
      </p:pic>
      <p:pic>
        <p:nvPicPr>
          <p:cNvPr id="10" name="Picture 9">
            <a:extLst>
              <a:ext uri="{FF2B5EF4-FFF2-40B4-BE49-F238E27FC236}">
                <a16:creationId xmlns:a16="http://schemas.microsoft.com/office/drawing/2014/main" id="{A2AFE355-7290-9C3F-987B-84CBAA309B37}"/>
              </a:ext>
            </a:extLst>
          </p:cNvPr>
          <p:cNvPicPr>
            <a:picLocks noChangeAspect="1"/>
          </p:cNvPicPr>
          <p:nvPr/>
        </p:nvPicPr>
        <p:blipFill>
          <a:blip r:embed="rId5"/>
          <a:stretch>
            <a:fillRect/>
          </a:stretch>
        </p:blipFill>
        <p:spPr>
          <a:xfrm>
            <a:off x="1828801" y="957263"/>
            <a:ext cx="6248400" cy="272605"/>
          </a:xfrm>
          <a:prstGeom prst="rect">
            <a:avLst/>
          </a:prstGeom>
        </p:spPr>
      </p:pic>
      <p:pic>
        <p:nvPicPr>
          <p:cNvPr id="12" name="Picture 11">
            <a:extLst>
              <a:ext uri="{FF2B5EF4-FFF2-40B4-BE49-F238E27FC236}">
                <a16:creationId xmlns:a16="http://schemas.microsoft.com/office/drawing/2014/main" id="{8A621D7E-E844-772B-EB0B-0964C6C136A0}"/>
              </a:ext>
            </a:extLst>
          </p:cNvPr>
          <p:cNvPicPr>
            <a:picLocks noChangeAspect="1"/>
          </p:cNvPicPr>
          <p:nvPr/>
        </p:nvPicPr>
        <p:blipFill>
          <a:blip r:embed="rId6"/>
          <a:stretch>
            <a:fillRect/>
          </a:stretch>
        </p:blipFill>
        <p:spPr>
          <a:xfrm>
            <a:off x="8220076" y="953454"/>
            <a:ext cx="771525" cy="26247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CF3AA-5511-A953-D2ED-72A9897E535F}"/>
              </a:ext>
            </a:extLst>
          </p:cNvPr>
          <p:cNvSpPr>
            <a:spLocks noGrp="1"/>
          </p:cNvSpPr>
          <p:nvPr>
            <p:ph type="sldNum" sz="quarter" idx="12"/>
          </p:nvPr>
        </p:nvSpPr>
        <p:spPr/>
        <p:txBody>
          <a:bodyPr/>
          <a:lstStyle/>
          <a:p>
            <a:pPr>
              <a:defRPr/>
            </a:pPr>
            <a:fld id="{C3734F09-793E-4A16-AED9-BB093119DCA3}" type="slidenum">
              <a:rPr lang="en-US" altLang="en-US" smtClean="0"/>
              <a:pPr>
                <a:defRPr/>
              </a:pPr>
              <a:t>78</a:t>
            </a:fld>
            <a:endParaRPr lang="en-US" altLang="en-US"/>
          </a:p>
        </p:txBody>
      </p:sp>
      <p:sp>
        <p:nvSpPr>
          <p:cNvPr id="230405" name="TextBox 4">
            <a:extLst>
              <a:ext uri="{FF2B5EF4-FFF2-40B4-BE49-F238E27FC236}">
                <a16:creationId xmlns:a16="http://schemas.microsoft.com/office/drawing/2014/main" id="{895F9E30-1668-E047-7B6B-E71A702DDB6E}"/>
              </a:ext>
            </a:extLst>
          </p:cNvPr>
          <p:cNvSpPr txBox="1">
            <a:spLocks noChangeArrowheads="1"/>
          </p:cNvSpPr>
          <p:nvPr/>
        </p:nvSpPr>
        <p:spPr bwMode="auto">
          <a:xfrm>
            <a:off x="1708786" y="136526"/>
            <a:ext cx="85020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err="1">
                <a:solidFill>
                  <a:srgbClr val="0070C0"/>
                </a:solidFill>
              </a:rPr>
              <a:t>Fenke’s</a:t>
            </a:r>
            <a:r>
              <a:rPr lang="en-US" altLang="en-US" sz="3600" dirty="0">
                <a:solidFill>
                  <a:srgbClr val="0070C0"/>
                </a:solidFill>
              </a:rPr>
              <a:t> Equation for Minimum no. of Trays at </a:t>
            </a:r>
            <a:r>
              <a:rPr lang="en-US" altLang="en-US" sz="3600" u="sng" dirty="0">
                <a:solidFill>
                  <a:srgbClr val="0070C0"/>
                </a:solidFill>
              </a:rPr>
              <a:t>Total Reflux</a:t>
            </a:r>
          </a:p>
        </p:txBody>
      </p:sp>
      <p:pic>
        <p:nvPicPr>
          <p:cNvPr id="4" name="Picture 3">
            <a:extLst>
              <a:ext uri="{FF2B5EF4-FFF2-40B4-BE49-F238E27FC236}">
                <a16:creationId xmlns:a16="http://schemas.microsoft.com/office/drawing/2014/main" id="{6E6AAB50-E5C3-B015-11BF-EEE35C1F79E1}"/>
              </a:ext>
            </a:extLst>
          </p:cNvPr>
          <p:cNvPicPr>
            <a:picLocks noChangeAspect="1"/>
          </p:cNvPicPr>
          <p:nvPr/>
        </p:nvPicPr>
        <p:blipFill>
          <a:blip r:embed="rId2"/>
          <a:stretch>
            <a:fillRect/>
          </a:stretch>
        </p:blipFill>
        <p:spPr>
          <a:xfrm>
            <a:off x="6932711" y="827403"/>
            <a:ext cx="3581400" cy="2809875"/>
          </a:xfrm>
          <a:prstGeom prst="rect">
            <a:avLst/>
          </a:prstGeom>
        </p:spPr>
      </p:pic>
      <p:pic>
        <p:nvPicPr>
          <p:cNvPr id="6" name="Picture 5">
            <a:extLst>
              <a:ext uri="{FF2B5EF4-FFF2-40B4-BE49-F238E27FC236}">
                <a16:creationId xmlns:a16="http://schemas.microsoft.com/office/drawing/2014/main" id="{DAE67D6D-FA79-8162-92E4-8CAE2BC4F426}"/>
              </a:ext>
            </a:extLst>
          </p:cNvPr>
          <p:cNvPicPr>
            <a:picLocks noChangeAspect="1"/>
          </p:cNvPicPr>
          <p:nvPr/>
        </p:nvPicPr>
        <p:blipFill>
          <a:blip r:embed="rId3"/>
          <a:stretch>
            <a:fillRect/>
          </a:stretch>
        </p:blipFill>
        <p:spPr>
          <a:xfrm>
            <a:off x="1647001" y="2155000"/>
            <a:ext cx="2078355" cy="692785"/>
          </a:xfrm>
          <a:prstGeom prst="rect">
            <a:avLst/>
          </a:prstGeom>
        </p:spPr>
      </p:pic>
      <p:sp>
        <p:nvSpPr>
          <p:cNvPr id="7" name="Arrow: Right 6">
            <a:extLst>
              <a:ext uri="{FF2B5EF4-FFF2-40B4-BE49-F238E27FC236}">
                <a16:creationId xmlns:a16="http://schemas.microsoft.com/office/drawing/2014/main" id="{BD3B1655-FAC0-8A07-0825-3D4444DF035C}"/>
              </a:ext>
            </a:extLst>
          </p:cNvPr>
          <p:cNvSpPr/>
          <p:nvPr/>
        </p:nvSpPr>
        <p:spPr>
          <a:xfrm>
            <a:off x="3824676" y="2440900"/>
            <a:ext cx="355600" cy="233680"/>
          </a:xfrm>
          <a:prstGeom prst="rightArrow">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a:extLst>
              <a:ext uri="{FF2B5EF4-FFF2-40B4-BE49-F238E27FC236}">
                <a16:creationId xmlns:a16="http://schemas.microsoft.com/office/drawing/2014/main" id="{B9230E62-EAF5-4432-7C35-8ACC95C3DDC3}"/>
              </a:ext>
            </a:extLst>
          </p:cNvPr>
          <p:cNvPicPr>
            <a:picLocks noChangeAspect="1"/>
          </p:cNvPicPr>
          <p:nvPr/>
        </p:nvPicPr>
        <p:blipFill>
          <a:blip r:embed="rId4"/>
          <a:stretch>
            <a:fillRect/>
          </a:stretch>
        </p:blipFill>
        <p:spPr>
          <a:xfrm>
            <a:off x="4222096" y="2278327"/>
            <a:ext cx="2213875" cy="595206"/>
          </a:xfrm>
          <a:prstGeom prst="rect">
            <a:avLst/>
          </a:prstGeom>
        </p:spPr>
      </p:pic>
      <p:sp>
        <p:nvSpPr>
          <p:cNvPr id="10" name="TextBox 9">
            <a:extLst>
              <a:ext uri="{FF2B5EF4-FFF2-40B4-BE49-F238E27FC236}">
                <a16:creationId xmlns:a16="http://schemas.microsoft.com/office/drawing/2014/main" id="{52B2A3B9-A3AF-80BE-8B77-E96D145ED57B}"/>
              </a:ext>
            </a:extLst>
          </p:cNvPr>
          <p:cNvSpPr txBox="1"/>
          <p:nvPr/>
        </p:nvSpPr>
        <p:spPr>
          <a:xfrm>
            <a:off x="1677889" y="1473310"/>
            <a:ext cx="1098634" cy="369332"/>
          </a:xfrm>
          <a:prstGeom prst="rect">
            <a:avLst/>
          </a:prstGeom>
          <a:noFill/>
        </p:spPr>
        <p:txBody>
          <a:bodyPr wrap="none" rtlCol="0">
            <a:spAutoFit/>
          </a:bodyPr>
          <a:lstStyle/>
          <a:p>
            <a:r>
              <a:rPr lang="en-IN" dirty="0"/>
              <a:t>Because </a:t>
            </a:r>
          </a:p>
        </p:txBody>
      </p:sp>
      <p:pic>
        <p:nvPicPr>
          <p:cNvPr id="16" name="Picture 15">
            <a:extLst>
              <a:ext uri="{FF2B5EF4-FFF2-40B4-BE49-F238E27FC236}">
                <a16:creationId xmlns:a16="http://schemas.microsoft.com/office/drawing/2014/main" id="{340D5A53-0E57-C60D-8D09-B0735C5AD2BE}"/>
              </a:ext>
            </a:extLst>
          </p:cNvPr>
          <p:cNvPicPr>
            <a:picLocks noChangeAspect="1"/>
          </p:cNvPicPr>
          <p:nvPr/>
        </p:nvPicPr>
        <p:blipFill>
          <a:blip r:embed="rId5"/>
          <a:stretch>
            <a:fillRect/>
          </a:stretch>
        </p:blipFill>
        <p:spPr>
          <a:xfrm>
            <a:off x="2558416" y="1389378"/>
            <a:ext cx="1228725" cy="561975"/>
          </a:xfrm>
          <a:prstGeom prst="rect">
            <a:avLst/>
          </a:prstGeom>
        </p:spPr>
      </p:pic>
      <p:pic>
        <p:nvPicPr>
          <p:cNvPr id="18" name="Picture 17">
            <a:extLst>
              <a:ext uri="{FF2B5EF4-FFF2-40B4-BE49-F238E27FC236}">
                <a16:creationId xmlns:a16="http://schemas.microsoft.com/office/drawing/2014/main" id="{3AD5DC0A-A9A7-1D6D-8033-B404F92CB3F8}"/>
              </a:ext>
            </a:extLst>
          </p:cNvPr>
          <p:cNvPicPr>
            <a:picLocks noChangeAspect="1"/>
          </p:cNvPicPr>
          <p:nvPr/>
        </p:nvPicPr>
        <p:blipFill>
          <a:blip r:embed="rId6"/>
          <a:stretch>
            <a:fillRect/>
          </a:stretch>
        </p:blipFill>
        <p:spPr>
          <a:xfrm>
            <a:off x="1708785" y="3127826"/>
            <a:ext cx="6021510" cy="1587822"/>
          </a:xfrm>
          <a:prstGeom prst="rect">
            <a:avLst/>
          </a:prstGeom>
        </p:spPr>
      </p:pic>
      <p:pic>
        <p:nvPicPr>
          <p:cNvPr id="20" name="Picture 19">
            <a:extLst>
              <a:ext uri="{FF2B5EF4-FFF2-40B4-BE49-F238E27FC236}">
                <a16:creationId xmlns:a16="http://schemas.microsoft.com/office/drawing/2014/main" id="{E9C49406-F765-DA7C-C56D-4FC1F93BB591}"/>
              </a:ext>
            </a:extLst>
          </p:cNvPr>
          <p:cNvPicPr>
            <a:picLocks noChangeAspect="1"/>
          </p:cNvPicPr>
          <p:nvPr/>
        </p:nvPicPr>
        <p:blipFill>
          <a:blip r:embed="rId7"/>
          <a:stretch>
            <a:fillRect/>
          </a:stretch>
        </p:blipFill>
        <p:spPr>
          <a:xfrm>
            <a:off x="9034561" y="4334724"/>
            <a:ext cx="1428750" cy="304800"/>
          </a:xfrm>
          <a:prstGeom prst="rect">
            <a:avLst/>
          </a:prstGeom>
        </p:spPr>
      </p:pic>
      <p:sp>
        <p:nvSpPr>
          <p:cNvPr id="21" name="TextBox 20">
            <a:extLst>
              <a:ext uri="{FF2B5EF4-FFF2-40B4-BE49-F238E27FC236}">
                <a16:creationId xmlns:a16="http://schemas.microsoft.com/office/drawing/2014/main" id="{482C8EED-EA20-FBC6-AC37-4A0A07D7170E}"/>
              </a:ext>
            </a:extLst>
          </p:cNvPr>
          <p:cNvSpPr txBox="1"/>
          <p:nvPr/>
        </p:nvSpPr>
        <p:spPr>
          <a:xfrm>
            <a:off x="8113913" y="4270192"/>
            <a:ext cx="1098634" cy="369332"/>
          </a:xfrm>
          <a:prstGeom prst="rect">
            <a:avLst/>
          </a:prstGeom>
          <a:noFill/>
        </p:spPr>
        <p:txBody>
          <a:bodyPr wrap="none" rtlCol="0">
            <a:spAutoFit/>
          </a:bodyPr>
          <a:lstStyle/>
          <a:p>
            <a:r>
              <a:rPr lang="en-IN" dirty="0"/>
              <a:t>Because </a:t>
            </a:r>
          </a:p>
        </p:txBody>
      </p:sp>
      <p:sp>
        <p:nvSpPr>
          <p:cNvPr id="22" name="TextBox 21">
            <a:extLst>
              <a:ext uri="{FF2B5EF4-FFF2-40B4-BE49-F238E27FC236}">
                <a16:creationId xmlns:a16="http://schemas.microsoft.com/office/drawing/2014/main" id="{C62AAFF1-87AB-E1BE-3F12-4C4ECE111601}"/>
              </a:ext>
            </a:extLst>
          </p:cNvPr>
          <p:cNvSpPr txBox="1"/>
          <p:nvPr/>
        </p:nvSpPr>
        <p:spPr>
          <a:xfrm>
            <a:off x="3697661" y="1476354"/>
            <a:ext cx="3109540" cy="646331"/>
          </a:xfrm>
          <a:prstGeom prst="rect">
            <a:avLst/>
          </a:prstGeom>
          <a:noFill/>
        </p:spPr>
        <p:txBody>
          <a:bodyPr wrap="square" rtlCol="0">
            <a:spAutoFit/>
          </a:bodyPr>
          <a:lstStyle/>
          <a:p>
            <a:r>
              <a:rPr lang="en-IN" dirty="0"/>
              <a:t>(Related by operating line which lie on diagonal line)</a:t>
            </a:r>
          </a:p>
        </p:txBody>
      </p:sp>
      <p:pic>
        <p:nvPicPr>
          <p:cNvPr id="24" name="Picture 23">
            <a:extLst>
              <a:ext uri="{FF2B5EF4-FFF2-40B4-BE49-F238E27FC236}">
                <a16:creationId xmlns:a16="http://schemas.microsoft.com/office/drawing/2014/main" id="{0D29F36D-DDAD-0FB4-DAC9-1249E39EC796}"/>
              </a:ext>
            </a:extLst>
          </p:cNvPr>
          <p:cNvPicPr>
            <a:picLocks noChangeAspect="1"/>
          </p:cNvPicPr>
          <p:nvPr/>
        </p:nvPicPr>
        <p:blipFill>
          <a:blip r:embed="rId8"/>
          <a:stretch>
            <a:fillRect/>
          </a:stretch>
        </p:blipFill>
        <p:spPr>
          <a:xfrm>
            <a:off x="1774436" y="4895174"/>
            <a:ext cx="4912839" cy="1962826"/>
          </a:xfrm>
          <a:prstGeom prst="rect">
            <a:avLst/>
          </a:prstGeom>
        </p:spPr>
      </p:pic>
      <p:sp>
        <p:nvSpPr>
          <p:cNvPr id="3" name="TextBox 2">
            <a:extLst>
              <a:ext uri="{FF2B5EF4-FFF2-40B4-BE49-F238E27FC236}">
                <a16:creationId xmlns:a16="http://schemas.microsoft.com/office/drawing/2014/main" id="{7CB7E931-05D0-5ECA-C90B-5A0D747AAE56}"/>
              </a:ext>
            </a:extLst>
          </p:cNvPr>
          <p:cNvSpPr txBox="1"/>
          <p:nvPr/>
        </p:nvSpPr>
        <p:spPr>
          <a:xfrm>
            <a:off x="6807202" y="5336972"/>
            <a:ext cx="3735289" cy="1200329"/>
          </a:xfrm>
          <a:prstGeom prst="rect">
            <a:avLst/>
          </a:prstGeom>
          <a:noFill/>
          <a:ln>
            <a:solidFill>
              <a:srgbClr val="FF3300"/>
            </a:solidFill>
          </a:ln>
        </p:spPr>
        <p:txBody>
          <a:bodyPr wrap="square" rtlCol="0">
            <a:spAutoFit/>
          </a:bodyPr>
          <a:lstStyle/>
          <a:p>
            <a:r>
              <a:rPr lang="en-IN" dirty="0"/>
              <a:t>Here </a:t>
            </a:r>
            <a:r>
              <a:rPr lang="en-IN" i="1" dirty="0"/>
              <a:t>N</a:t>
            </a:r>
            <a:r>
              <a:rPr lang="en-IN" i="1" baseline="-25000" dirty="0"/>
              <a:t>m</a:t>
            </a:r>
            <a:r>
              <a:rPr lang="en-IN" baseline="-25000" dirty="0"/>
              <a:t> </a:t>
            </a:r>
            <a:r>
              <a:rPr lang="en-IN" dirty="0"/>
              <a:t>is total no of ideal stage inside the column and there is a total reboiler which is not considered as ideal stage</a:t>
            </a:r>
          </a:p>
        </p:txBody>
      </p:sp>
      <p:pic>
        <p:nvPicPr>
          <p:cNvPr id="8" name="Picture 7">
            <a:extLst>
              <a:ext uri="{FF2B5EF4-FFF2-40B4-BE49-F238E27FC236}">
                <a16:creationId xmlns:a16="http://schemas.microsoft.com/office/drawing/2014/main" id="{4122D395-8C31-C93D-C2C6-78C9057912FD}"/>
              </a:ext>
            </a:extLst>
          </p:cNvPr>
          <p:cNvPicPr>
            <a:picLocks noChangeAspect="1"/>
          </p:cNvPicPr>
          <p:nvPr/>
        </p:nvPicPr>
        <p:blipFill>
          <a:blip r:embed="rId9"/>
          <a:stretch>
            <a:fillRect/>
          </a:stretch>
        </p:blipFill>
        <p:spPr>
          <a:xfrm>
            <a:off x="1847850" y="1279470"/>
            <a:ext cx="4839424" cy="184993"/>
          </a:xfrm>
          <a:prstGeom prst="rect">
            <a:avLst/>
          </a:prstGeom>
        </p:spPr>
      </p:pic>
    </p:spTree>
    <p:extLst>
      <p:ext uri="{BB962C8B-B14F-4D97-AF65-F5344CB8AC3E}">
        <p14:creationId xmlns:p14="http://schemas.microsoft.com/office/powerpoint/2010/main" val="12027643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1">
            <a:extLst>
              <a:ext uri="{FF2B5EF4-FFF2-40B4-BE49-F238E27FC236}">
                <a16:creationId xmlns:a16="http://schemas.microsoft.com/office/drawing/2014/main" id="{717E33C5-590A-F316-C062-BBE207E7A9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4D7A3E2-A21D-4725-86B6-76DDEAA3D9FE}" type="slidenum">
              <a:rPr lang="en-US" altLang="en-US" sz="1200">
                <a:solidFill>
                  <a:srgbClr val="898989"/>
                </a:solidFill>
              </a:rPr>
              <a:pPr>
                <a:spcBef>
                  <a:spcPct val="0"/>
                </a:spcBef>
                <a:buFontTx/>
                <a:buNone/>
              </a:pPr>
              <a:t>79</a:t>
            </a:fld>
            <a:endParaRPr lang="en-US" altLang="en-US" sz="1200">
              <a:solidFill>
                <a:srgbClr val="898989"/>
              </a:solidFill>
            </a:endParaRPr>
          </a:p>
        </p:txBody>
      </p:sp>
      <p:sp>
        <p:nvSpPr>
          <p:cNvPr id="5" name="TextBox 4">
            <a:extLst>
              <a:ext uri="{FF2B5EF4-FFF2-40B4-BE49-F238E27FC236}">
                <a16:creationId xmlns:a16="http://schemas.microsoft.com/office/drawing/2014/main" id="{915585C2-8D4D-EEBA-3445-F6CF2D508722}"/>
              </a:ext>
            </a:extLst>
          </p:cNvPr>
          <p:cNvSpPr txBox="1"/>
          <p:nvPr/>
        </p:nvSpPr>
        <p:spPr>
          <a:xfrm>
            <a:off x="1730376" y="152400"/>
            <a:ext cx="3771225" cy="523220"/>
          </a:xfrm>
          <a:prstGeom prst="rect">
            <a:avLst/>
          </a:prstGeom>
          <a:noFill/>
        </p:spPr>
        <p:txBody>
          <a:bodyPr wrap="none">
            <a:spAutoFit/>
          </a:bodyPr>
          <a:lstStyle/>
          <a:p>
            <a:pPr>
              <a:defRPr/>
            </a:pPr>
            <a:r>
              <a:rPr lang="en-US" sz="2800" b="1">
                <a:solidFill>
                  <a:schemeClr val="accent6">
                    <a:lumMod val="50000"/>
                  </a:schemeClr>
                </a:solidFill>
              </a:rPr>
              <a:t>Minimum Reflux Ratio</a:t>
            </a:r>
          </a:p>
        </p:txBody>
      </p:sp>
      <p:pic>
        <p:nvPicPr>
          <p:cNvPr id="231428" name="Picture 6">
            <a:extLst>
              <a:ext uri="{FF2B5EF4-FFF2-40B4-BE49-F238E27FC236}">
                <a16:creationId xmlns:a16="http://schemas.microsoft.com/office/drawing/2014/main" id="{B365EC74-912E-4DFF-1C44-5E0680EE7F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812801"/>
            <a:ext cx="4244975" cy="3609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1429" name="Picture 8">
            <a:extLst>
              <a:ext uri="{FF2B5EF4-FFF2-40B4-BE49-F238E27FC236}">
                <a16:creationId xmlns:a16="http://schemas.microsoft.com/office/drawing/2014/main" id="{606D2FF1-5520-6CA0-1FDE-DE4BA4A1E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2735264"/>
            <a:ext cx="4208462" cy="39782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1430" name="Picture 10">
            <a:extLst>
              <a:ext uri="{FF2B5EF4-FFF2-40B4-BE49-F238E27FC236}">
                <a16:creationId xmlns:a16="http://schemas.microsoft.com/office/drawing/2014/main" id="{4170304A-2387-91BD-B5FD-838FCA8CC5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91286">
            <a:off x="5994401" y="793751"/>
            <a:ext cx="4614863" cy="1114425"/>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B86AF700-D5ED-226A-DF36-D2975DEA4213}"/>
              </a:ext>
            </a:extLst>
          </p:cNvPr>
          <p:cNvSpPr>
            <a:spLocks noGrp="1"/>
          </p:cNvSpPr>
          <p:nvPr>
            <p:ph type="title"/>
          </p:nvPr>
        </p:nvSpPr>
        <p:spPr>
          <a:xfrm>
            <a:off x="1706563" y="108314"/>
            <a:ext cx="8229600" cy="1143000"/>
          </a:xfrm>
        </p:spPr>
        <p:txBody>
          <a:bodyPr/>
          <a:lstStyle/>
          <a:p>
            <a:r>
              <a:rPr lang="en-US" altLang="en-US" sz="4000" dirty="0">
                <a:solidFill>
                  <a:srgbClr val="0070C0"/>
                </a:solidFill>
              </a:rPr>
              <a:t>VLE curve at constant temperature</a:t>
            </a:r>
          </a:p>
        </p:txBody>
      </p:sp>
      <p:sp>
        <p:nvSpPr>
          <p:cNvPr id="167939" name="Slide Number Placeholder 3">
            <a:extLst>
              <a:ext uri="{FF2B5EF4-FFF2-40B4-BE49-F238E27FC236}">
                <a16:creationId xmlns:a16="http://schemas.microsoft.com/office/drawing/2014/main" id="{48F7E04F-A0C2-F572-8996-02EBB0F9D0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7617C3D-6294-4AEB-904F-D9218A91AD29}" type="slidenum">
              <a:rPr lang="en-US" altLang="en-US" sz="1200">
                <a:solidFill>
                  <a:srgbClr val="898989"/>
                </a:solidFill>
              </a:rPr>
              <a:pPr>
                <a:spcBef>
                  <a:spcPct val="0"/>
                </a:spcBef>
                <a:buFontTx/>
                <a:buNone/>
              </a:pPr>
              <a:t>8</a:t>
            </a:fld>
            <a:endParaRPr lang="en-US" altLang="en-US" sz="1200">
              <a:solidFill>
                <a:srgbClr val="898989"/>
              </a:solidFill>
            </a:endParaRPr>
          </a:p>
        </p:txBody>
      </p:sp>
      <p:pic>
        <p:nvPicPr>
          <p:cNvPr id="167940" name="Picture 2">
            <a:extLst>
              <a:ext uri="{FF2B5EF4-FFF2-40B4-BE49-F238E27FC236}">
                <a16:creationId xmlns:a16="http://schemas.microsoft.com/office/drawing/2014/main" id="{AA25482D-37FA-8E17-05EF-DD177B8042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1" y="1311275"/>
            <a:ext cx="3154363" cy="5410200"/>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1">
            <a:extLst>
              <a:ext uri="{FF2B5EF4-FFF2-40B4-BE49-F238E27FC236}">
                <a16:creationId xmlns:a16="http://schemas.microsoft.com/office/drawing/2014/main" id="{FB2455BB-6C17-E202-BCA2-26D63BCCD9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E4188A-010D-47A6-8BC5-906B5F0B497B}" type="slidenum">
              <a:rPr lang="en-US" altLang="en-US" sz="1200">
                <a:solidFill>
                  <a:srgbClr val="898989"/>
                </a:solidFill>
              </a:rPr>
              <a:pPr>
                <a:spcBef>
                  <a:spcPct val="0"/>
                </a:spcBef>
                <a:buFontTx/>
                <a:buNone/>
              </a:pPr>
              <a:t>80</a:t>
            </a:fld>
            <a:endParaRPr lang="en-US" altLang="en-US" sz="1200">
              <a:solidFill>
                <a:srgbClr val="898989"/>
              </a:solidFill>
            </a:endParaRPr>
          </a:p>
        </p:txBody>
      </p:sp>
      <p:pic>
        <p:nvPicPr>
          <p:cNvPr id="232451" name="Picture 3">
            <a:extLst>
              <a:ext uri="{FF2B5EF4-FFF2-40B4-BE49-F238E27FC236}">
                <a16:creationId xmlns:a16="http://schemas.microsoft.com/office/drawing/2014/main" id="{2B1DB6E4-1570-2371-4B23-6B3913C5E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914401"/>
            <a:ext cx="4297362" cy="37322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2452" name="Picture 5">
            <a:extLst>
              <a:ext uri="{FF2B5EF4-FFF2-40B4-BE49-F238E27FC236}">
                <a16:creationId xmlns:a16="http://schemas.microsoft.com/office/drawing/2014/main" id="{D92E5104-38B6-AA5D-196E-F0BC29BA4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051176"/>
            <a:ext cx="4297363" cy="3514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2453" name="TextBox 6">
            <a:extLst>
              <a:ext uri="{FF2B5EF4-FFF2-40B4-BE49-F238E27FC236}">
                <a16:creationId xmlns:a16="http://schemas.microsoft.com/office/drawing/2014/main" id="{2BE13975-78A1-E3A9-96E7-8D51906342C0}"/>
              </a:ext>
            </a:extLst>
          </p:cNvPr>
          <p:cNvSpPr txBox="1">
            <a:spLocks noChangeArrowheads="1"/>
          </p:cNvSpPr>
          <p:nvPr/>
        </p:nvSpPr>
        <p:spPr bwMode="auto">
          <a:xfrm>
            <a:off x="1658938" y="228600"/>
            <a:ext cx="516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solidFill>
                  <a:srgbClr val="FF0000"/>
                </a:solidFill>
              </a:rPr>
              <a:t>Two exceptional cases for </a:t>
            </a:r>
            <a:r>
              <a:rPr lang="en-US" altLang="en-US" i="1">
                <a:solidFill>
                  <a:srgbClr val="FF0000"/>
                </a:solidFill>
              </a:rPr>
              <a:t>R</a:t>
            </a:r>
            <a:r>
              <a:rPr lang="en-US" altLang="en-US" i="1" baseline="-25000">
                <a:solidFill>
                  <a:srgbClr val="FF0000"/>
                </a:solidFill>
              </a:rPr>
              <a:t>min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a:extLst>
              <a:ext uri="{FF2B5EF4-FFF2-40B4-BE49-F238E27FC236}">
                <a16:creationId xmlns:a16="http://schemas.microsoft.com/office/drawing/2014/main" id="{718681EB-C4CE-E404-C3C0-5CB657EB68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C54BA9-86CB-4185-9CF8-0DE4040B61F0}" type="slidenum">
              <a:rPr lang="en-US" altLang="en-US" sz="1200">
                <a:solidFill>
                  <a:srgbClr val="898989"/>
                </a:solidFill>
              </a:rPr>
              <a:pPr>
                <a:spcBef>
                  <a:spcPct val="0"/>
                </a:spcBef>
                <a:buFontTx/>
                <a:buNone/>
              </a:pPr>
              <a:t>81</a:t>
            </a:fld>
            <a:endParaRPr lang="en-US" altLang="en-US" sz="1200">
              <a:solidFill>
                <a:srgbClr val="898989"/>
              </a:solidFill>
            </a:endParaRPr>
          </a:p>
        </p:txBody>
      </p:sp>
      <p:pic>
        <p:nvPicPr>
          <p:cNvPr id="233475" name="Picture 3">
            <a:extLst>
              <a:ext uri="{FF2B5EF4-FFF2-40B4-BE49-F238E27FC236}">
                <a16:creationId xmlns:a16="http://schemas.microsoft.com/office/drawing/2014/main" id="{317AFE9E-DC0B-D1F9-2AB9-A1210F900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8642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2">
            <a:extLst>
              <a:ext uri="{FF2B5EF4-FFF2-40B4-BE49-F238E27FC236}">
                <a16:creationId xmlns:a16="http://schemas.microsoft.com/office/drawing/2014/main" id="{AF130C84-CA0E-1B22-68DE-3A70B8CE7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70325"/>
            <a:ext cx="5715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4">
            <a:extLst>
              <a:ext uri="{FF2B5EF4-FFF2-40B4-BE49-F238E27FC236}">
                <a16:creationId xmlns:a16="http://schemas.microsoft.com/office/drawing/2014/main" id="{84E1157F-6A5B-0FF9-587A-577E32479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75039"/>
            <a:ext cx="12065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BD33C1B-3D51-148A-AEFD-4F1ED43D1EAE}"/>
              </a:ext>
            </a:extLst>
          </p:cNvPr>
          <p:cNvSpPr txBox="1"/>
          <p:nvPr/>
        </p:nvSpPr>
        <p:spPr>
          <a:xfrm>
            <a:off x="1524000" y="87868"/>
            <a:ext cx="976870" cy="369332"/>
          </a:xfrm>
          <a:prstGeom prst="rect">
            <a:avLst/>
          </a:prstGeom>
          <a:noFill/>
        </p:spPr>
        <p:txBody>
          <a:bodyPr wrap="none" rtlCol="0">
            <a:spAutoFit/>
          </a:bodyPr>
          <a:lstStyle/>
          <a:p>
            <a:r>
              <a:rPr lang="en-US" dirty="0"/>
              <a:t>Tutorial </a:t>
            </a:r>
            <a:endParaRPr lang="en-IN"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1">
            <a:extLst>
              <a:ext uri="{FF2B5EF4-FFF2-40B4-BE49-F238E27FC236}">
                <a16:creationId xmlns:a16="http://schemas.microsoft.com/office/drawing/2014/main" id="{D2B62751-C80C-9164-FDAF-9AAF4E2C9C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6C1F2-F3F4-499D-9DF1-401014EC22C7}" type="slidenum">
              <a:rPr lang="en-US" altLang="en-US" smtClean="0">
                <a:solidFill>
                  <a:srgbClr val="898989"/>
                </a:solidFill>
              </a:rPr>
              <a:pPr/>
              <a:t>82</a:t>
            </a:fld>
            <a:endParaRPr lang="en-US" altLang="en-US">
              <a:solidFill>
                <a:srgbClr val="898989"/>
              </a:solidFill>
            </a:endParaRPr>
          </a:p>
        </p:txBody>
      </p:sp>
      <p:pic>
        <p:nvPicPr>
          <p:cNvPr id="235523" name="Picture 2">
            <a:extLst>
              <a:ext uri="{FF2B5EF4-FFF2-40B4-BE49-F238E27FC236}">
                <a16:creationId xmlns:a16="http://schemas.microsoft.com/office/drawing/2014/main" id="{A04B5CE2-61D1-8467-CABE-A8AA1672E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2292770"/>
            <a:ext cx="4630737"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4">
            <a:extLst>
              <a:ext uri="{FF2B5EF4-FFF2-40B4-BE49-F238E27FC236}">
                <a16:creationId xmlns:a16="http://schemas.microsoft.com/office/drawing/2014/main" id="{D1334DAD-BEF0-8391-628D-44996381E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2" y="893763"/>
            <a:ext cx="64198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6">
            <a:extLst>
              <a:ext uri="{FF2B5EF4-FFF2-40B4-BE49-F238E27FC236}">
                <a16:creationId xmlns:a16="http://schemas.microsoft.com/office/drawing/2014/main" id="{D7D046A3-1B8F-ADB4-90DC-01442EE5D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6" y="1281113"/>
            <a:ext cx="6448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9">
            <a:extLst>
              <a:ext uri="{FF2B5EF4-FFF2-40B4-BE49-F238E27FC236}">
                <a16:creationId xmlns:a16="http://schemas.microsoft.com/office/drawing/2014/main" id="{0D99314C-61E4-366D-A984-B017CF7C4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1598613"/>
            <a:ext cx="66198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11">
            <a:extLst>
              <a:ext uri="{FF2B5EF4-FFF2-40B4-BE49-F238E27FC236}">
                <a16:creationId xmlns:a16="http://schemas.microsoft.com/office/drawing/2014/main" id="{53EAA400-54D6-3267-0249-EDE807E86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1" y="2020888"/>
            <a:ext cx="3095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F15E00-3BDE-6A8A-06EC-B0FCFFCDC271}"/>
              </a:ext>
            </a:extLst>
          </p:cNvPr>
          <p:cNvSpPr txBox="1"/>
          <p:nvPr/>
        </p:nvSpPr>
        <p:spPr>
          <a:xfrm>
            <a:off x="1868689" y="116839"/>
            <a:ext cx="8733096" cy="646331"/>
          </a:xfrm>
          <a:prstGeom prst="rect">
            <a:avLst/>
          </a:prstGeom>
          <a:noFill/>
        </p:spPr>
        <p:txBody>
          <a:bodyPr wrap="none" rtlCol="0">
            <a:spAutoFit/>
          </a:bodyPr>
          <a:lstStyle/>
          <a:p>
            <a:r>
              <a:rPr lang="en-US" sz="3600" dirty="0">
                <a:solidFill>
                  <a:srgbClr val="0070C0"/>
                </a:solidFill>
              </a:rPr>
              <a:t>Column with multiple feed and side stream</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1">
            <a:extLst>
              <a:ext uri="{FF2B5EF4-FFF2-40B4-BE49-F238E27FC236}">
                <a16:creationId xmlns:a16="http://schemas.microsoft.com/office/drawing/2014/main" id="{14C5BD3A-5C4C-AB8A-0A0E-4115ED0729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8DE5605-5212-4F31-9986-5524E3AE6F19}" type="slidenum">
              <a:rPr lang="en-US" altLang="en-US" smtClean="0">
                <a:solidFill>
                  <a:srgbClr val="898989"/>
                </a:solidFill>
              </a:rPr>
              <a:pPr/>
              <a:t>83</a:t>
            </a:fld>
            <a:endParaRPr lang="en-US" altLang="en-US">
              <a:solidFill>
                <a:srgbClr val="898989"/>
              </a:solidFill>
            </a:endParaRPr>
          </a:p>
        </p:txBody>
      </p:sp>
      <p:sp>
        <p:nvSpPr>
          <p:cNvPr id="3" name="TextBox 2">
            <a:extLst>
              <a:ext uri="{FF2B5EF4-FFF2-40B4-BE49-F238E27FC236}">
                <a16:creationId xmlns:a16="http://schemas.microsoft.com/office/drawing/2014/main" id="{B1A158FD-4B2E-2206-C9C3-6BFBF645C844}"/>
              </a:ext>
            </a:extLst>
          </p:cNvPr>
          <p:cNvSpPr txBox="1"/>
          <p:nvPr/>
        </p:nvSpPr>
        <p:spPr>
          <a:xfrm>
            <a:off x="1553498" y="228600"/>
            <a:ext cx="9296519" cy="523220"/>
          </a:xfrm>
          <a:prstGeom prst="rect">
            <a:avLst/>
          </a:prstGeom>
          <a:noFill/>
          <a:effectLst>
            <a:glow rad="228600">
              <a:schemeClr val="accent5">
                <a:satMod val="175000"/>
                <a:alpha val="40000"/>
              </a:schemeClr>
            </a:glow>
            <a:outerShdw blurRad="50800" dist="38100" dir="16200000" rotWithShape="0">
              <a:prstClr val="black">
                <a:alpha val="40000"/>
              </a:prstClr>
            </a:outerShdw>
          </a:effectLst>
        </p:spPr>
        <p:txBody>
          <a:bodyPr wrap="none">
            <a:spAutoFit/>
          </a:bodyPr>
          <a:lstStyle/>
          <a:p>
            <a:pPr>
              <a:defRPr/>
            </a:pPr>
            <a:r>
              <a:rPr lang="en-US" sz="2800">
                <a:solidFill>
                  <a:srgbClr val="0070C0"/>
                </a:solidFill>
              </a:rPr>
              <a:t>Distillation column with multiple feed and side withdrawals</a:t>
            </a:r>
          </a:p>
        </p:txBody>
      </p:sp>
      <p:pic>
        <p:nvPicPr>
          <p:cNvPr id="234502" name="Picture 4">
            <a:extLst>
              <a:ext uri="{FF2B5EF4-FFF2-40B4-BE49-F238E27FC236}">
                <a16:creationId xmlns:a16="http://schemas.microsoft.com/office/drawing/2014/main" id="{103AD223-A2AA-08AD-EE4A-3D50B829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835025"/>
            <a:ext cx="8718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6">
            <a:extLst>
              <a:ext uri="{FF2B5EF4-FFF2-40B4-BE49-F238E27FC236}">
                <a16:creationId xmlns:a16="http://schemas.microsoft.com/office/drawing/2014/main" id="{7B020A7A-C2FC-D9B6-0C45-7BB5F0B73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3276601"/>
            <a:ext cx="871855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1">
            <a:extLst>
              <a:ext uri="{FF2B5EF4-FFF2-40B4-BE49-F238E27FC236}">
                <a16:creationId xmlns:a16="http://schemas.microsoft.com/office/drawing/2014/main" id="{3A7A8D41-0BB7-ED73-F36C-DA9DB8A4E1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A025E7-B3B1-4A63-952B-64DE13AFE6C1}" type="slidenum">
              <a:rPr lang="en-US" altLang="en-US" smtClean="0">
                <a:solidFill>
                  <a:srgbClr val="898989"/>
                </a:solidFill>
              </a:rPr>
              <a:pPr/>
              <a:t>84</a:t>
            </a:fld>
            <a:endParaRPr lang="en-US" altLang="en-US">
              <a:solidFill>
                <a:srgbClr val="898989"/>
              </a:solidFill>
            </a:endParaRPr>
          </a:p>
        </p:txBody>
      </p:sp>
      <p:pic>
        <p:nvPicPr>
          <p:cNvPr id="236547" name="Picture 3">
            <a:extLst>
              <a:ext uri="{FF2B5EF4-FFF2-40B4-BE49-F238E27FC236}">
                <a16:creationId xmlns:a16="http://schemas.microsoft.com/office/drawing/2014/main" id="{729F2B44-0B51-7FD7-FDDF-C1E321350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762000"/>
            <a:ext cx="3000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Box 4">
            <a:extLst>
              <a:ext uri="{FF2B5EF4-FFF2-40B4-BE49-F238E27FC236}">
                <a16:creationId xmlns:a16="http://schemas.microsoft.com/office/drawing/2014/main" id="{CD370734-BDD8-9FC1-4047-3A8428CA647D}"/>
              </a:ext>
            </a:extLst>
          </p:cNvPr>
          <p:cNvSpPr txBox="1">
            <a:spLocks noChangeArrowheads="1"/>
          </p:cNvSpPr>
          <p:nvPr/>
        </p:nvSpPr>
        <p:spPr bwMode="auto">
          <a:xfrm>
            <a:off x="1981200" y="422275"/>
            <a:ext cx="123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Determine </a:t>
            </a:r>
          </a:p>
        </p:txBody>
      </p:sp>
      <p:sp>
        <p:nvSpPr>
          <p:cNvPr id="6" name="Rectangle 5">
            <a:extLst>
              <a:ext uri="{FF2B5EF4-FFF2-40B4-BE49-F238E27FC236}">
                <a16:creationId xmlns:a16="http://schemas.microsoft.com/office/drawing/2014/main" id="{2528F20E-A9B1-D27B-0FA8-37FD38166327}"/>
              </a:ext>
            </a:extLst>
          </p:cNvPr>
          <p:cNvSpPr/>
          <p:nvPr/>
        </p:nvSpPr>
        <p:spPr>
          <a:xfrm>
            <a:off x="2438400" y="792163"/>
            <a:ext cx="4572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E4BEFF91-FAE5-272B-9EE9-409DAB8DADCD}"/>
              </a:ext>
            </a:extLst>
          </p:cNvPr>
          <p:cNvSpPr/>
          <p:nvPr/>
        </p:nvSpPr>
        <p:spPr>
          <a:xfrm>
            <a:off x="3962400" y="792163"/>
            <a:ext cx="4572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6551" name="Picture 8">
            <a:extLst>
              <a:ext uri="{FF2B5EF4-FFF2-40B4-BE49-F238E27FC236}">
                <a16:creationId xmlns:a16="http://schemas.microsoft.com/office/drawing/2014/main" id="{F82F43CE-43EE-766E-5B30-8AD21C2DB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26" y="1631951"/>
            <a:ext cx="2276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4099856-B023-91DD-5A3A-5E1988BBCC2A}"/>
              </a:ext>
            </a:extLst>
          </p:cNvPr>
          <p:cNvSpPr/>
          <p:nvPr/>
        </p:nvSpPr>
        <p:spPr>
          <a:xfrm>
            <a:off x="2971800" y="1631951"/>
            <a:ext cx="1435100" cy="25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6553" name="Picture 11">
            <a:extLst>
              <a:ext uri="{FF2B5EF4-FFF2-40B4-BE49-F238E27FC236}">
                <a16:creationId xmlns:a16="http://schemas.microsoft.com/office/drawing/2014/main" id="{1CA752BB-BFAB-DF31-69D3-5CC2E0AF3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425" y="2149475"/>
            <a:ext cx="424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68C7AEC-EE80-6A17-2F4F-983AE152EF91}"/>
              </a:ext>
            </a:extLst>
          </p:cNvPr>
          <p:cNvSpPr/>
          <p:nvPr/>
        </p:nvSpPr>
        <p:spPr>
          <a:xfrm>
            <a:off x="3689351" y="2149475"/>
            <a:ext cx="2689225"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6555" name="Picture 14">
            <a:extLst>
              <a:ext uri="{FF2B5EF4-FFF2-40B4-BE49-F238E27FC236}">
                <a16:creationId xmlns:a16="http://schemas.microsoft.com/office/drawing/2014/main" id="{EDD6B27E-3B53-9127-313E-7DE2A66E6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975" y="2697164"/>
            <a:ext cx="49403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6" name="Picture 16">
            <a:extLst>
              <a:ext uri="{FF2B5EF4-FFF2-40B4-BE49-F238E27FC236}">
                <a16:creationId xmlns:a16="http://schemas.microsoft.com/office/drawing/2014/main" id="{5E1C0923-D929-27E2-FA6F-53BBFB8FA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2630489"/>
            <a:ext cx="27924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7" name="Picture 18">
            <a:extLst>
              <a:ext uri="{FF2B5EF4-FFF2-40B4-BE49-F238E27FC236}">
                <a16:creationId xmlns:a16="http://schemas.microsoft.com/office/drawing/2014/main" id="{07568149-C2D6-7AE2-597B-0A65EB5336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4" y="3214688"/>
            <a:ext cx="1774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8" name="Picture 20">
            <a:extLst>
              <a:ext uri="{FF2B5EF4-FFF2-40B4-BE49-F238E27FC236}">
                <a16:creationId xmlns:a16="http://schemas.microsoft.com/office/drawing/2014/main" id="{E757F105-08DC-1B2D-4B98-BF3F7BD830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9589" y="3789364"/>
            <a:ext cx="86328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1">
            <a:extLst>
              <a:ext uri="{FF2B5EF4-FFF2-40B4-BE49-F238E27FC236}">
                <a16:creationId xmlns:a16="http://schemas.microsoft.com/office/drawing/2014/main" id="{F3A95F81-2BF6-1639-1BA0-744509B4DC1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66798C6-DF9A-48C8-A688-90C81CB07D13}" type="slidenum">
              <a:rPr lang="en-US" altLang="en-US" smtClean="0">
                <a:solidFill>
                  <a:srgbClr val="898989"/>
                </a:solidFill>
              </a:rPr>
              <a:pPr/>
              <a:t>85</a:t>
            </a:fld>
            <a:endParaRPr lang="en-US" altLang="en-US">
              <a:solidFill>
                <a:srgbClr val="898989"/>
              </a:solidFill>
            </a:endParaRPr>
          </a:p>
        </p:txBody>
      </p:sp>
      <p:pic>
        <p:nvPicPr>
          <p:cNvPr id="237571" name="Picture 7">
            <a:extLst>
              <a:ext uri="{FF2B5EF4-FFF2-40B4-BE49-F238E27FC236}">
                <a16:creationId xmlns:a16="http://schemas.microsoft.com/office/drawing/2014/main" id="{45917498-7A62-838A-F3A6-2E82F4B3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5562601"/>
            <a:ext cx="2619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9">
            <a:extLst>
              <a:ext uri="{FF2B5EF4-FFF2-40B4-BE49-F238E27FC236}">
                <a16:creationId xmlns:a16="http://schemas.microsoft.com/office/drawing/2014/main" id="{1F8297F7-117F-F0D8-772C-7B2F5B612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304801"/>
            <a:ext cx="5715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Picture 11">
            <a:extLst>
              <a:ext uri="{FF2B5EF4-FFF2-40B4-BE49-F238E27FC236}">
                <a16:creationId xmlns:a16="http://schemas.microsoft.com/office/drawing/2014/main" id="{8016F8D9-6F87-6323-1294-1686D53DC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5984876"/>
            <a:ext cx="4552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13">
            <a:extLst>
              <a:ext uri="{FF2B5EF4-FFF2-40B4-BE49-F238E27FC236}">
                <a16:creationId xmlns:a16="http://schemas.microsoft.com/office/drawing/2014/main" id="{AD65BF1D-B840-31A0-B04C-7224D8661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314" y="5975351"/>
            <a:ext cx="3533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1">
            <a:extLst>
              <a:ext uri="{FF2B5EF4-FFF2-40B4-BE49-F238E27FC236}">
                <a16:creationId xmlns:a16="http://schemas.microsoft.com/office/drawing/2014/main" id="{E801E492-C5E6-74AD-C959-FE448EAC36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2D98391-7491-488C-914E-9D6839DAEAF2}" type="slidenum">
              <a:rPr lang="en-US" altLang="en-US" smtClean="0">
                <a:solidFill>
                  <a:srgbClr val="898989"/>
                </a:solidFill>
              </a:rPr>
              <a:pPr/>
              <a:t>86</a:t>
            </a:fld>
            <a:endParaRPr lang="en-US" altLang="en-US">
              <a:solidFill>
                <a:srgbClr val="898989"/>
              </a:solidFill>
            </a:endParaRPr>
          </a:p>
        </p:txBody>
      </p:sp>
      <p:sp>
        <p:nvSpPr>
          <p:cNvPr id="2" name="TextBox 1">
            <a:extLst>
              <a:ext uri="{FF2B5EF4-FFF2-40B4-BE49-F238E27FC236}">
                <a16:creationId xmlns:a16="http://schemas.microsoft.com/office/drawing/2014/main" id="{907370C5-E707-8980-439F-F7793EF39349}"/>
              </a:ext>
            </a:extLst>
          </p:cNvPr>
          <p:cNvSpPr txBox="1"/>
          <p:nvPr/>
        </p:nvSpPr>
        <p:spPr>
          <a:xfrm>
            <a:off x="1524001" y="136526"/>
            <a:ext cx="699556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a:solidFill>
                  <a:srgbClr val="0070C0"/>
                </a:solidFill>
              </a:rPr>
              <a:t>Multistage batch distillation with reflux</a:t>
            </a:r>
          </a:p>
        </p:txBody>
      </p:sp>
      <p:pic>
        <p:nvPicPr>
          <p:cNvPr id="4" name="Picture 3">
            <a:extLst>
              <a:ext uri="{FF2B5EF4-FFF2-40B4-BE49-F238E27FC236}">
                <a16:creationId xmlns:a16="http://schemas.microsoft.com/office/drawing/2014/main" id="{BA4B5282-AC47-2F23-A270-2588119BD193}"/>
              </a:ext>
            </a:extLst>
          </p:cNvPr>
          <p:cNvPicPr>
            <a:picLocks noChangeAspect="1"/>
          </p:cNvPicPr>
          <p:nvPr/>
        </p:nvPicPr>
        <p:blipFill>
          <a:blip r:embed="rId2"/>
          <a:stretch>
            <a:fillRect/>
          </a:stretch>
        </p:blipFill>
        <p:spPr>
          <a:xfrm>
            <a:off x="4298177" y="886686"/>
            <a:ext cx="3951321" cy="4294914"/>
          </a:xfrm>
          <a:prstGeom prst="rect">
            <a:avLst/>
          </a:prstGeom>
        </p:spPr>
      </p:pic>
      <p:pic>
        <p:nvPicPr>
          <p:cNvPr id="6" name="Picture 5">
            <a:extLst>
              <a:ext uri="{FF2B5EF4-FFF2-40B4-BE49-F238E27FC236}">
                <a16:creationId xmlns:a16="http://schemas.microsoft.com/office/drawing/2014/main" id="{3952BA7B-BDB5-62A2-26E7-4C82CCFECAF1}"/>
              </a:ext>
            </a:extLst>
          </p:cNvPr>
          <p:cNvPicPr>
            <a:picLocks noChangeAspect="1"/>
          </p:cNvPicPr>
          <p:nvPr/>
        </p:nvPicPr>
        <p:blipFill>
          <a:blip r:embed="rId3"/>
          <a:stretch>
            <a:fillRect/>
          </a:stretch>
        </p:blipFill>
        <p:spPr>
          <a:xfrm>
            <a:off x="1806542" y="5181600"/>
            <a:ext cx="2352675" cy="285750"/>
          </a:xfrm>
          <a:prstGeom prst="rect">
            <a:avLst/>
          </a:prstGeom>
        </p:spPr>
      </p:pic>
      <p:pic>
        <p:nvPicPr>
          <p:cNvPr id="8" name="Picture 7">
            <a:extLst>
              <a:ext uri="{FF2B5EF4-FFF2-40B4-BE49-F238E27FC236}">
                <a16:creationId xmlns:a16="http://schemas.microsoft.com/office/drawing/2014/main" id="{2DAC2EBD-CF55-C822-CA7E-4961686A9035}"/>
              </a:ext>
            </a:extLst>
          </p:cNvPr>
          <p:cNvPicPr>
            <a:picLocks noChangeAspect="1"/>
          </p:cNvPicPr>
          <p:nvPr/>
        </p:nvPicPr>
        <p:blipFill>
          <a:blip r:embed="rId4"/>
          <a:stretch>
            <a:fillRect/>
          </a:stretch>
        </p:blipFill>
        <p:spPr>
          <a:xfrm>
            <a:off x="1818831" y="5676900"/>
            <a:ext cx="2247900" cy="2286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A255FE-1545-4D29-1930-C51165FBC9BE}"/>
              </a:ext>
            </a:extLst>
          </p:cNvPr>
          <p:cNvSpPr>
            <a:spLocks noGrp="1"/>
          </p:cNvSpPr>
          <p:nvPr>
            <p:ph type="sldNum" sz="quarter" idx="12"/>
          </p:nvPr>
        </p:nvSpPr>
        <p:spPr/>
        <p:txBody>
          <a:bodyPr/>
          <a:lstStyle/>
          <a:p>
            <a:pPr>
              <a:defRPr/>
            </a:pPr>
            <a:fld id="{C3734F09-793E-4A16-AED9-BB093119DCA3}" type="slidenum">
              <a:rPr lang="en-US" altLang="en-US" smtClean="0"/>
              <a:pPr>
                <a:defRPr/>
              </a:pPr>
              <a:t>87</a:t>
            </a:fld>
            <a:endParaRPr lang="en-US" altLang="en-US"/>
          </a:p>
        </p:txBody>
      </p:sp>
      <p:sp>
        <p:nvSpPr>
          <p:cNvPr id="3" name="TextBox 2">
            <a:extLst>
              <a:ext uri="{FF2B5EF4-FFF2-40B4-BE49-F238E27FC236}">
                <a16:creationId xmlns:a16="http://schemas.microsoft.com/office/drawing/2014/main" id="{6F459356-F127-508E-1A9F-D1FFAE0CD701}"/>
              </a:ext>
            </a:extLst>
          </p:cNvPr>
          <p:cNvSpPr txBox="1"/>
          <p:nvPr/>
        </p:nvSpPr>
        <p:spPr>
          <a:xfrm>
            <a:off x="1939413" y="152400"/>
            <a:ext cx="2556662"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2800">
                <a:solidFill>
                  <a:srgbClr val="0070C0"/>
                </a:solidFill>
              </a:rPr>
              <a:t>Constant reflux</a:t>
            </a:r>
          </a:p>
        </p:txBody>
      </p:sp>
      <p:sp>
        <p:nvSpPr>
          <p:cNvPr id="4" name="TextBox 3">
            <a:extLst>
              <a:ext uri="{FF2B5EF4-FFF2-40B4-BE49-F238E27FC236}">
                <a16:creationId xmlns:a16="http://schemas.microsoft.com/office/drawing/2014/main" id="{03BEA905-6980-6D4E-EF94-8642AFC0957C}"/>
              </a:ext>
            </a:extLst>
          </p:cNvPr>
          <p:cNvSpPr txBox="1"/>
          <p:nvPr/>
        </p:nvSpPr>
        <p:spPr>
          <a:xfrm>
            <a:off x="1941871" y="773943"/>
            <a:ext cx="8457252" cy="400110"/>
          </a:xfrm>
          <a:prstGeom prst="rect">
            <a:avLst/>
          </a:prstGeom>
          <a:noFill/>
        </p:spPr>
        <p:txBody>
          <a:bodyPr wrap="none" rtlCol="0">
            <a:spAutoFit/>
          </a:bodyPr>
          <a:lstStyle/>
          <a:p>
            <a:r>
              <a:rPr lang="en-US" sz="2000"/>
              <a:t>If </a:t>
            </a:r>
            <a:r>
              <a:rPr lang="en-US" sz="2000" i="1"/>
              <a:t>W</a:t>
            </a:r>
            <a:r>
              <a:rPr lang="en-US" sz="2000" i="1" baseline="-25000"/>
              <a:t>i</a:t>
            </a:r>
            <a:r>
              <a:rPr lang="en-US" sz="2000" i="1"/>
              <a:t> </a:t>
            </a:r>
            <a:r>
              <a:rPr lang="en-US" sz="2000"/>
              <a:t>and </a:t>
            </a:r>
            <a:r>
              <a:rPr lang="en-US" sz="2000" i="1" err="1"/>
              <a:t>W</a:t>
            </a:r>
            <a:r>
              <a:rPr lang="en-US" sz="2000" i="1" baseline="-25000" err="1"/>
              <a:t>f</a:t>
            </a:r>
            <a:r>
              <a:rPr lang="en-US" sz="2000" i="1"/>
              <a:t> </a:t>
            </a:r>
            <a:r>
              <a:rPr lang="en-US" sz="2000"/>
              <a:t>are the initial and final amount of liquid present in the still, then</a:t>
            </a:r>
          </a:p>
        </p:txBody>
      </p:sp>
      <p:pic>
        <p:nvPicPr>
          <p:cNvPr id="6" name="Picture 5">
            <a:extLst>
              <a:ext uri="{FF2B5EF4-FFF2-40B4-BE49-F238E27FC236}">
                <a16:creationId xmlns:a16="http://schemas.microsoft.com/office/drawing/2014/main" id="{4D0A99DB-F0D3-915A-3095-D99E51F4E685}"/>
              </a:ext>
            </a:extLst>
          </p:cNvPr>
          <p:cNvPicPr>
            <a:picLocks noChangeAspect="1"/>
          </p:cNvPicPr>
          <p:nvPr/>
        </p:nvPicPr>
        <p:blipFill>
          <a:blip r:embed="rId2"/>
          <a:stretch>
            <a:fillRect/>
          </a:stretch>
        </p:blipFill>
        <p:spPr>
          <a:xfrm>
            <a:off x="2286000" y="1272377"/>
            <a:ext cx="2514600" cy="957943"/>
          </a:xfrm>
          <a:prstGeom prst="rect">
            <a:avLst/>
          </a:prstGeom>
        </p:spPr>
      </p:pic>
      <p:sp>
        <p:nvSpPr>
          <p:cNvPr id="7" name="TextBox 6">
            <a:extLst>
              <a:ext uri="{FF2B5EF4-FFF2-40B4-BE49-F238E27FC236}">
                <a16:creationId xmlns:a16="http://schemas.microsoft.com/office/drawing/2014/main" id="{712094E3-EF09-0C1C-4E4F-5751913DF8D5}"/>
              </a:ext>
            </a:extLst>
          </p:cNvPr>
          <p:cNvSpPr txBox="1"/>
          <p:nvPr/>
        </p:nvSpPr>
        <p:spPr>
          <a:xfrm>
            <a:off x="2064121" y="2183329"/>
            <a:ext cx="8635249" cy="646331"/>
          </a:xfrm>
          <a:prstGeom prst="rect">
            <a:avLst/>
          </a:prstGeom>
          <a:noFill/>
        </p:spPr>
        <p:txBody>
          <a:bodyPr wrap="none" rtlCol="0">
            <a:spAutoFit/>
          </a:bodyPr>
          <a:lstStyle/>
          <a:p>
            <a:r>
              <a:rPr lang="en-US"/>
              <a:t>In batch distillation no continuous feed is given but liquid is continuously evaporated. </a:t>
            </a:r>
          </a:p>
          <a:p>
            <a:r>
              <a:rPr lang="en-US"/>
              <a:t>So composition of </a:t>
            </a:r>
            <a:r>
              <a:rPr lang="en-US" i="1"/>
              <a:t>W</a:t>
            </a:r>
            <a:r>
              <a:rPr lang="en-US" i="1" baseline="-25000"/>
              <a:t>i</a:t>
            </a:r>
            <a:r>
              <a:rPr lang="en-US"/>
              <a:t> and </a:t>
            </a:r>
            <a:r>
              <a:rPr lang="en-US" i="1" err="1"/>
              <a:t>W</a:t>
            </a:r>
            <a:r>
              <a:rPr lang="en-US" i="1" baseline="-25000" err="1"/>
              <a:t>f</a:t>
            </a:r>
            <a:r>
              <a:rPr lang="en-US"/>
              <a:t> both will be decreasing </a:t>
            </a:r>
            <a:r>
              <a:rPr lang="en-US" err="1"/>
              <a:t>i</a:t>
            </a:r>
            <a:r>
              <a:rPr lang="en-US"/>
              <a:t>. e.,</a:t>
            </a:r>
            <a:r>
              <a:rPr lang="en-US" i="1"/>
              <a:t> </a:t>
            </a:r>
            <a:r>
              <a:rPr lang="en-US" i="1" err="1"/>
              <a:t>x</a:t>
            </a:r>
            <a:r>
              <a:rPr lang="en-US" i="1" baseline="-25000" err="1"/>
              <a:t>D</a:t>
            </a:r>
            <a:r>
              <a:rPr lang="en-US" i="1"/>
              <a:t> </a:t>
            </a:r>
            <a:r>
              <a:rPr lang="en-US"/>
              <a:t>and </a:t>
            </a:r>
            <a:r>
              <a:rPr lang="en-US" i="1" err="1"/>
              <a:t>x</a:t>
            </a:r>
            <a:r>
              <a:rPr lang="en-US" i="1" baseline="-25000" err="1"/>
              <a:t>W</a:t>
            </a:r>
            <a:endParaRPr lang="en-US" i="1" baseline="-25000"/>
          </a:p>
        </p:txBody>
      </p:sp>
      <p:pic>
        <p:nvPicPr>
          <p:cNvPr id="11" name="Picture 10">
            <a:extLst>
              <a:ext uri="{FF2B5EF4-FFF2-40B4-BE49-F238E27FC236}">
                <a16:creationId xmlns:a16="http://schemas.microsoft.com/office/drawing/2014/main" id="{B21DE404-20C6-706E-F21A-88179B40518C}"/>
              </a:ext>
            </a:extLst>
          </p:cNvPr>
          <p:cNvPicPr>
            <a:picLocks noChangeAspect="1"/>
          </p:cNvPicPr>
          <p:nvPr/>
        </p:nvPicPr>
        <p:blipFill>
          <a:blip r:embed="rId3"/>
          <a:stretch>
            <a:fillRect/>
          </a:stretch>
        </p:blipFill>
        <p:spPr>
          <a:xfrm>
            <a:off x="5679412" y="3655856"/>
            <a:ext cx="3935252" cy="325472"/>
          </a:xfrm>
          <a:prstGeom prst="rect">
            <a:avLst/>
          </a:prstGeom>
        </p:spPr>
      </p:pic>
      <p:pic>
        <p:nvPicPr>
          <p:cNvPr id="13" name="Picture 12">
            <a:extLst>
              <a:ext uri="{FF2B5EF4-FFF2-40B4-BE49-F238E27FC236}">
                <a16:creationId xmlns:a16="http://schemas.microsoft.com/office/drawing/2014/main" id="{D30D9C80-1424-294D-7C44-BF6970521C49}"/>
              </a:ext>
            </a:extLst>
          </p:cNvPr>
          <p:cNvPicPr>
            <a:picLocks noChangeAspect="1"/>
          </p:cNvPicPr>
          <p:nvPr/>
        </p:nvPicPr>
        <p:blipFill>
          <a:blip r:embed="rId4"/>
          <a:stretch>
            <a:fillRect/>
          </a:stretch>
        </p:blipFill>
        <p:spPr>
          <a:xfrm>
            <a:off x="2166185" y="3818592"/>
            <a:ext cx="3284409" cy="2887008"/>
          </a:xfrm>
          <a:prstGeom prst="rect">
            <a:avLst/>
          </a:prstGeom>
        </p:spPr>
      </p:pic>
      <p:pic>
        <p:nvPicPr>
          <p:cNvPr id="15" name="Picture 14">
            <a:extLst>
              <a:ext uri="{FF2B5EF4-FFF2-40B4-BE49-F238E27FC236}">
                <a16:creationId xmlns:a16="http://schemas.microsoft.com/office/drawing/2014/main" id="{576EAE25-4796-D940-1092-E607EABC49BC}"/>
              </a:ext>
            </a:extLst>
          </p:cNvPr>
          <p:cNvPicPr>
            <a:picLocks noChangeAspect="1"/>
          </p:cNvPicPr>
          <p:nvPr/>
        </p:nvPicPr>
        <p:blipFill>
          <a:blip r:embed="rId5"/>
          <a:stretch>
            <a:fillRect/>
          </a:stretch>
        </p:blipFill>
        <p:spPr>
          <a:xfrm>
            <a:off x="2163726" y="2863164"/>
            <a:ext cx="5604348" cy="809184"/>
          </a:xfrm>
          <a:prstGeom prst="rect">
            <a:avLst/>
          </a:prstGeom>
        </p:spPr>
      </p:pic>
    </p:spTree>
    <p:extLst>
      <p:ext uri="{BB962C8B-B14F-4D97-AF65-F5344CB8AC3E}">
        <p14:creationId xmlns:p14="http://schemas.microsoft.com/office/powerpoint/2010/main" val="1727828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3CEF38-346B-CDE2-2417-B95BAA0E7D3D}"/>
              </a:ext>
            </a:extLst>
          </p:cNvPr>
          <p:cNvSpPr>
            <a:spLocks noGrp="1"/>
          </p:cNvSpPr>
          <p:nvPr>
            <p:ph type="sldNum" sz="quarter" idx="12"/>
          </p:nvPr>
        </p:nvSpPr>
        <p:spPr/>
        <p:txBody>
          <a:bodyPr/>
          <a:lstStyle/>
          <a:p>
            <a:pPr>
              <a:defRPr/>
            </a:pPr>
            <a:fld id="{C3734F09-793E-4A16-AED9-BB093119DCA3}" type="slidenum">
              <a:rPr lang="en-US" altLang="en-US" smtClean="0"/>
              <a:pPr>
                <a:defRPr/>
              </a:pPr>
              <a:t>88</a:t>
            </a:fld>
            <a:endParaRPr lang="en-US" altLang="en-US"/>
          </a:p>
        </p:txBody>
      </p:sp>
      <p:pic>
        <p:nvPicPr>
          <p:cNvPr id="5" name="Picture 4">
            <a:extLst>
              <a:ext uri="{FF2B5EF4-FFF2-40B4-BE49-F238E27FC236}">
                <a16:creationId xmlns:a16="http://schemas.microsoft.com/office/drawing/2014/main" id="{85A05BB1-AC23-4A7B-DEBC-8D5D06E0BCD7}"/>
              </a:ext>
            </a:extLst>
          </p:cNvPr>
          <p:cNvPicPr>
            <a:picLocks noChangeAspect="1"/>
          </p:cNvPicPr>
          <p:nvPr/>
        </p:nvPicPr>
        <p:blipFill>
          <a:blip r:embed="rId2"/>
          <a:stretch>
            <a:fillRect/>
          </a:stretch>
        </p:blipFill>
        <p:spPr>
          <a:xfrm>
            <a:off x="2574194" y="381000"/>
            <a:ext cx="6564891" cy="5975350"/>
          </a:xfrm>
          <a:prstGeom prst="rect">
            <a:avLst/>
          </a:prstGeom>
        </p:spPr>
      </p:pic>
    </p:spTree>
    <p:extLst>
      <p:ext uri="{BB962C8B-B14F-4D97-AF65-F5344CB8AC3E}">
        <p14:creationId xmlns:p14="http://schemas.microsoft.com/office/powerpoint/2010/main" val="4249180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641FA6-2A5F-B368-6587-E091B3246A85}"/>
              </a:ext>
            </a:extLst>
          </p:cNvPr>
          <p:cNvSpPr>
            <a:spLocks noGrp="1"/>
          </p:cNvSpPr>
          <p:nvPr>
            <p:ph type="sldNum" sz="quarter" idx="12"/>
          </p:nvPr>
        </p:nvSpPr>
        <p:spPr/>
        <p:txBody>
          <a:bodyPr/>
          <a:lstStyle/>
          <a:p>
            <a:pPr>
              <a:defRPr/>
            </a:pPr>
            <a:fld id="{C3734F09-793E-4A16-AED9-BB093119DCA3}" type="slidenum">
              <a:rPr lang="en-US" altLang="en-US" smtClean="0"/>
              <a:pPr>
                <a:defRPr/>
              </a:pPr>
              <a:t>89</a:t>
            </a:fld>
            <a:endParaRPr lang="en-US" altLang="en-US"/>
          </a:p>
        </p:txBody>
      </p:sp>
      <p:pic>
        <p:nvPicPr>
          <p:cNvPr id="4" name="Picture 3">
            <a:extLst>
              <a:ext uri="{FF2B5EF4-FFF2-40B4-BE49-F238E27FC236}">
                <a16:creationId xmlns:a16="http://schemas.microsoft.com/office/drawing/2014/main" id="{152B4206-6DE8-2B8B-4FA8-59C0E941F7E3}"/>
              </a:ext>
            </a:extLst>
          </p:cNvPr>
          <p:cNvPicPr>
            <a:picLocks noChangeAspect="1"/>
          </p:cNvPicPr>
          <p:nvPr/>
        </p:nvPicPr>
        <p:blipFill>
          <a:blip r:embed="rId2"/>
          <a:stretch>
            <a:fillRect/>
          </a:stretch>
        </p:blipFill>
        <p:spPr>
          <a:xfrm>
            <a:off x="1543665" y="170938"/>
            <a:ext cx="8748500" cy="3258062"/>
          </a:xfrm>
          <a:prstGeom prst="rect">
            <a:avLst/>
          </a:prstGeom>
        </p:spPr>
      </p:pic>
      <p:pic>
        <p:nvPicPr>
          <p:cNvPr id="6" name="Picture 5">
            <a:extLst>
              <a:ext uri="{FF2B5EF4-FFF2-40B4-BE49-F238E27FC236}">
                <a16:creationId xmlns:a16="http://schemas.microsoft.com/office/drawing/2014/main" id="{B28ECD61-041A-664F-FB65-2EBFC11F00DE}"/>
              </a:ext>
            </a:extLst>
          </p:cNvPr>
          <p:cNvPicPr>
            <a:picLocks noChangeAspect="1"/>
          </p:cNvPicPr>
          <p:nvPr/>
        </p:nvPicPr>
        <p:blipFill>
          <a:blip r:embed="rId3"/>
          <a:stretch>
            <a:fillRect/>
          </a:stretch>
        </p:blipFill>
        <p:spPr>
          <a:xfrm>
            <a:off x="1981200" y="3436374"/>
            <a:ext cx="990600" cy="307889"/>
          </a:xfrm>
          <a:prstGeom prst="rect">
            <a:avLst/>
          </a:prstGeom>
        </p:spPr>
      </p:pic>
      <p:pic>
        <p:nvPicPr>
          <p:cNvPr id="8" name="Picture 7">
            <a:extLst>
              <a:ext uri="{FF2B5EF4-FFF2-40B4-BE49-F238E27FC236}">
                <a16:creationId xmlns:a16="http://schemas.microsoft.com/office/drawing/2014/main" id="{505675AC-266A-588B-0682-0E4ACB8F7D91}"/>
              </a:ext>
            </a:extLst>
          </p:cNvPr>
          <p:cNvPicPr>
            <a:picLocks noChangeAspect="1"/>
          </p:cNvPicPr>
          <p:nvPr/>
        </p:nvPicPr>
        <p:blipFill>
          <a:blip r:embed="rId4"/>
          <a:stretch>
            <a:fillRect/>
          </a:stretch>
        </p:blipFill>
        <p:spPr>
          <a:xfrm>
            <a:off x="1924184" y="4177272"/>
            <a:ext cx="1744704" cy="307889"/>
          </a:xfrm>
          <a:prstGeom prst="rect">
            <a:avLst/>
          </a:prstGeom>
        </p:spPr>
      </p:pic>
      <p:pic>
        <p:nvPicPr>
          <p:cNvPr id="10" name="Picture 9">
            <a:extLst>
              <a:ext uri="{FF2B5EF4-FFF2-40B4-BE49-F238E27FC236}">
                <a16:creationId xmlns:a16="http://schemas.microsoft.com/office/drawing/2014/main" id="{E9CD1ADA-E7BB-560E-5C87-38C6804AB469}"/>
              </a:ext>
            </a:extLst>
          </p:cNvPr>
          <p:cNvPicPr>
            <a:picLocks noChangeAspect="1"/>
          </p:cNvPicPr>
          <p:nvPr/>
        </p:nvPicPr>
        <p:blipFill>
          <a:blip r:embed="rId5"/>
          <a:stretch>
            <a:fillRect/>
          </a:stretch>
        </p:blipFill>
        <p:spPr>
          <a:xfrm>
            <a:off x="1921726" y="4815347"/>
            <a:ext cx="1629246" cy="307889"/>
          </a:xfrm>
          <a:prstGeom prst="rect">
            <a:avLst/>
          </a:prstGeom>
        </p:spPr>
      </p:pic>
      <p:pic>
        <p:nvPicPr>
          <p:cNvPr id="12" name="Picture 11">
            <a:extLst>
              <a:ext uri="{FF2B5EF4-FFF2-40B4-BE49-F238E27FC236}">
                <a16:creationId xmlns:a16="http://schemas.microsoft.com/office/drawing/2014/main" id="{C54E9CDA-819B-6880-6D0D-BFC3594D45A0}"/>
              </a:ext>
            </a:extLst>
          </p:cNvPr>
          <p:cNvPicPr>
            <a:picLocks noChangeAspect="1"/>
          </p:cNvPicPr>
          <p:nvPr/>
        </p:nvPicPr>
        <p:blipFill>
          <a:blip r:embed="rId6"/>
          <a:stretch>
            <a:fillRect/>
          </a:stretch>
        </p:blipFill>
        <p:spPr>
          <a:xfrm>
            <a:off x="1752601" y="5233432"/>
            <a:ext cx="4798141" cy="938767"/>
          </a:xfrm>
          <a:prstGeom prst="rect">
            <a:avLst/>
          </a:prstGeom>
        </p:spPr>
      </p:pic>
      <p:pic>
        <p:nvPicPr>
          <p:cNvPr id="13" name="Picture 12">
            <a:extLst>
              <a:ext uri="{FF2B5EF4-FFF2-40B4-BE49-F238E27FC236}">
                <a16:creationId xmlns:a16="http://schemas.microsoft.com/office/drawing/2014/main" id="{75B32E4F-62A6-D981-A92B-A1CD990F1A98}"/>
              </a:ext>
            </a:extLst>
          </p:cNvPr>
          <p:cNvPicPr>
            <a:picLocks noChangeAspect="1"/>
          </p:cNvPicPr>
          <p:nvPr/>
        </p:nvPicPr>
        <p:blipFill>
          <a:blip r:embed="rId7"/>
          <a:stretch>
            <a:fillRect/>
          </a:stretch>
        </p:blipFill>
        <p:spPr>
          <a:xfrm>
            <a:off x="7062019" y="3306962"/>
            <a:ext cx="3155016" cy="2773271"/>
          </a:xfrm>
          <a:prstGeom prst="rect">
            <a:avLst/>
          </a:prstGeom>
        </p:spPr>
      </p:pic>
      <p:sp>
        <p:nvSpPr>
          <p:cNvPr id="14" name="Rectangle 13">
            <a:extLst>
              <a:ext uri="{FF2B5EF4-FFF2-40B4-BE49-F238E27FC236}">
                <a16:creationId xmlns:a16="http://schemas.microsoft.com/office/drawing/2014/main" id="{8E465451-F5F9-AD84-0CBA-12087F7F83E1}"/>
              </a:ext>
            </a:extLst>
          </p:cNvPr>
          <p:cNvSpPr/>
          <p:nvPr/>
        </p:nvSpPr>
        <p:spPr>
          <a:xfrm>
            <a:off x="5791201" y="5486400"/>
            <a:ext cx="759541"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a:extLst>
              <a:ext uri="{FF2B5EF4-FFF2-40B4-BE49-F238E27FC236}">
                <a16:creationId xmlns:a16="http://schemas.microsoft.com/office/drawing/2014/main" id="{47187B3A-7441-5FDA-ECDE-15BF607D2AEA}"/>
              </a:ext>
            </a:extLst>
          </p:cNvPr>
          <p:cNvPicPr>
            <a:picLocks noChangeAspect="1"/>
          </p:cNvPicPr>
          <p:nvPr/>
        </p:nvPicPr>
        <p:blipFill>
          <a:blip r:embed="rId8"/>
          <a:stretch>
            <a:fillRect/>
          </a:stretch>
        </p:blipFill>
        <p:spPr>
          <a:xfrm>
            <a:off x="1921727" y="6165759"/>
            <a:ext cx="1419225" cy="314325"/>
          </a:xfrm>
          <a:prstGeom prst="rect">
            <a:avLst/>
          </a:prstGeom>
        </p:spPr>
      </p:pic>
      <p:sp>
        <p:nvSpPr>
          <p:cNvPr id="17" name="Rectangle 16">
            <a:extLst>
              <a:ext uri="{FF2B5EF4-FFF2-40B4-BE49-F238E27FC236}">
                <a16:creationId xmlns:a16="http://schemas.microsoft.com/office/drawing/2014/main" id="{5E80B8DB-3491-A533-5C9D-245DE484B95E}"/>
              </a:ext>
            </a:extLst>
          </p:cNvPr>
          <p:cNvSpPr/>
          <p:nvPr/>
        </p:nvSpPr>
        <p:spPr>
          <a:xfrm>
            <a:off x="2438401" y="6172198"/>
            <a:ext cx="864451" cy="264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1E5A542-F3D7-A784-038A-C759328516E9}"/>
              </a:ext>
            </a:extLst>
          </p:cNvPr>
          <p:cNvPicPr>
            <a:picLocks noChangeAspect="1"/>
          </p:cNvPicPr>
          <p:nvPr/>
        </p:nvPicPr>
        <p:blipFill>
          <a:blip r:embed="rId9"/>
          <a:stretch>
            <a:fillRect/>
          </a:stretch>
        </p:blipFill>
        <p:spPr>
          <a:xfrm>
            <a:off x="1928813" y="6568000"/>
            <a:ext cx="2085975" cy="238125"/>
          </a:xfrm>
          <a:prstGeom prst="rect">
            <a:avLst/>
          </a:prstGeom>
        </p:spPr>
      </p:pic>
      <p:sp>
        <p:nvSpPr>
          <p:cNvPr id="20" name="Rectangle 19">
            <a:extLst>
              <a:ext uri="{FF2B5EF4-FFF2-40B4-BE49-F238E27FC236}">
                <a16:creationId xmlns:a16="http://schemas.microsoft.com/office/drawing/2014/main" id="{9F13626C-EDA3-01E9-F30E-2F5A2C1B066D}"/>
              </a:ext>
            </a:extLst>
          </p:cNvPr>
          <p:cNvSpPr/>
          <p:nvPr/>
        </p:nvSpPr>
        <p:spPr>
          <a:xfrm>
            <a:off x="3124201" y="6610323"/>
            <a:ext cx="890587" cy="153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9D33C8D-A1B5-DE56-E5C8-07ABD13DBDD7}"/>
              </a:ext>
            </a:extLst>
          </p:cNvPr>
          <p:cNvPicPr>
            <a:picLocks noChangeAspect="1"/>
          </p:cNvPicPr>
          <p:nvPr/>
        </p:nvPicPr>
        <p:blipFill>
          <a:blip r:embed="rId10"/>
          <a:stretch>
            <a:fillRect/>
          </a:stretch>
        </p:blipFill>
        <p:spPr>
          <a:xfrm>
            <a:off x="4150971" y="6165759"/>
            <a:ext cx="3286182" cy="504774"/>
          </a:xfrm>
          <a:prstGeom prst="rect">
            <a:avLst/>
          </a:prstGeom>
        </p:spPr>
      </p:pic>
      <p:sp>
        <p:nvSpPr>
          <p:cNvPr id="23" name="Rectangle 22">
            <a:extLst>
              <a:ext uri="{FF2B5EF4-FFF2-40B4-BE49-F238E27FC236}">
                <a16:creationId xmlns:a16="http://schemas.microsoft.com/office/drawing/2014/main" id="{4549EE63-982E-C35B-4AC8-1E6DF265689E}"/>
              </a:ext>
            </a:extLst>
          </p:cNvPr>
          <p:cNvSpPr/>
          <p:nvPr/>
        </p:nvSpPr>
        <p:spPr>
          <a:xfrm>
            <a:off x="4824808" y="6190428"/>
            <a:ext cx="2612345" cy="496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52A936C-0027-92C4-99D7-6D1949D9860E}"/>
              </a:ext>
            </a:extLst>
          </p:cNvPr>
          <p:cNvPicPr>
            <a:picLocks noChangeAspect="1"/>
          </p:cNvPicPr>
          <p:nvPr/>
        </p:nvPicPr>
        <p:blipFill>
          <a:blip r:embed="rId11"/>
          <a:stretch>
            <a:fillRect/>
          </a:stretch>
        </p:blipFill>
        <p:spPr>
          <a:xfrm>
            <a:off x="4334270" y="3200540"/>
            <a:ext cx="2437588" cy="2230762"/>
          </a:xfrm>
          <a:prstGeom prst="rect">
            <a:avLst/>
          </a:prstGeom>
        </p:spPr>
      </p:pic>
    </p:spTree>
    <p:extLst>
      <p:ext uri="{BB962C8B-B14F-4D97-AF65-F5344CB8AC3E}">
        <p14:creationId xmlns:p14="http://schemas.microsoft.com/office/powerpoint/2010/main" val="3110798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FE045C34-454A-433A-1D82-81507F76BDA5}"/>
              </a:ext>
            </a:extLst>
          </p:cNvPr>
          <p:cNvSpPr>
            <a:spLocks noGrp="1"/>
          </p:cNvSpPr>
          <p:nvPr>
            <p:ph type="title"/>
          </p:nvPr>
        </p:nvSpPr>
        <p:spPr>
          <a:xfrm>
            <a:off x="1981200" y="274638"/>
            <a:ext cx="8229600" cy="944562"/>
          </a:xfrm>
        </p:spPr>
        <p:txBody>
          <a:bodyPr/>
          <a:lstStyle/>
          <a:p>
            <a:r>
              <a:rPr lang="en-US" altLang="en-US" sz="4000">
                <a:solidFill>
                  <a:srgbClr val="0070C0"/>
                </a:solidFill>
              </a:rPr>
              <a:t>Raoult’s law and ideal solution</a:t>
            </a:r>
          </a:p>
        </p:txBody>
      </p:sp>
      <p:sp>
        <p:nvSpPr>
          <p:cNvPr id="168963" name="Slide Number Placeholder 3">
            <a:extLst>
              <a:ext uri="{FF2B5EF4-FFF2-40B4-BE49-F238E27FC236}">
                <a16:creationId xmlns:a16="http://schemas.microsoft.com/office/drawing/2014/main" id="{D6579D8C-5AF0-33F5-EEFE-3427E7336F4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D74D21-E5A3-49FE-B457-4FF148A49476}" type="slidenum">
              <a:rPr lang="en-US" altLang="en-US" sz="1200">
                <a:solidFill>
                  <a:srgbClr val="898989"/>
                </a:solidFill>
              </a:rPr>
              <a:pPr>
                <a:spcBef>
                  <a:spcPct val="0"/>
                </a:spcBef>
                <a:buFontTx/>
                <a:buNone/>
              </a:pPr>
              <a:t>9</a:t>
            </a:fld>
            <a:endParaRPr lang="en-US" altLang="en-US" sz="1200">
              <a:solidFill>
                <a:srgbClr val="898989"/>
              </a:solidFill>
            </a:endParaRPr>
          </a:p>
        </p:txBody>
      </p:sp>
      <p:pic>
        <p:nvPicPr>
          <p:cNvPr id="168964" name="Picture 3">
            <a:extLst>
              <a:ext uri="{FF2B5EF4-FFF2-40B4-BE49-F238E27FC236}">
                <a16:creationId xmlns:a16="http://schemas.microsoft.com/office/drawing/2014/main" id="{D838B6B5-C83E-E383-DC3A-81063656A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4" y="1219200"/>
            <a:ext cx="89550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4">
            <a:extLst>
              <a:ext uri="{FF2B5EF4-FFF2-40B4-BE49-F238E27FC236}">
                <a16:creationId xmlns:a16="http://schemas.microsoft.com/office/drawing/2014/main" id="{2185FB9B-8BAA-5FEA-482A-4DC2082C9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314" y="5638800"/>
            <a:ext cx="173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Box 7">
            <a:extLst>
              <a:ext uri="{FF2B5EF4-FFF2-40B4-BE49-F238E27FC236}">
                <a16:creationId xmlns:a16="http://schemas.microsoft.com/office/drawing/2014/main" id="{A619938F-3C47-5F90-C3B2-F212BA14CB0D}"/>
              </a:ext>
            </a:extLst>
          </p:cNvPr>
          <p:cNvSpPr txBox="1">
            <a:spLocks noChangeArrowheads="1"/>
          </p:cNvSpPr>
          <p:nvPr/>
        </p:nvSpPr>
        <p:spPr bwMode="auto">
          <a:xfrm>
            <a:off x="2076451" y="5006975"/>
            <a:ext cx="4589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Henry’s law at low concentration of low boiler</a:t>
            </a:r>
          </a:p>
        </p:txBody>
      </p:sp>
      <p:pic>
        <p:nvPicPr>
          <p:cNvPr id="168967" name="Picture 5">
            <a:extLst>
              <a:ext uri="{FF2B5EF4-FFF2-40B4-BE49-F238E27FC236}">
                <a16:creationId xmlns:a16="http://schemas.microsoft.com/office/drawing/2014/main" id="{5ECEAF5B-CAF9-E68B-1860-5624F9D2D2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465388"/>
            <a:ext cx="4246563" cy="876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68968" name="Picture 7">
            <a:extLst>
              <a:ext uri="{FF2B5EF4-FFF2-40B4-BE49-F238E27FC236}">
                <a16:creationId xmlns:a16="http://schemas.microsoft.com/office/drawing/2014/main" id="{74A81D32-7F36-FB16-34E8-4249180F1E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9250" y="2640013"/>
            <a:ext cx="2349500" cy="5270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68969" name="Picture 11">
            <a:extLst>
              <a:ext uri="{FF2B5EF4-FFF2-40B4-BE49-F238E27FC236}">
                <a16:creationId xmlns:a16="http://schemas.microsoft.com/office/drawing/2014/main" id="{4EA4B7EE-9E9C-16B7-90D5-6F4777E97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3511550"/>
            <a:ext cx="86677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043D8-4755-531B-7D98-4B2F871B2873}"/>
              </a:ext>
            </a:extLst>
          </p:cNvPr>
          <p:cNvSpPr>
            <a:spLocks noGrp="1"/>
          </p:cNvSpPr>
          <p:nvPr>
            <p:ph type="sldNum" sz="quarter" idx="12"/>
          </p:nvPr>
        </p:nvSpPr>
        <p:spPr/>
        <p:txBody>
          <a:bodyPr/>
          <a:lstStyle/>
          <a:p>
            <a:pPr>
              <a:defRPr/>
            </a:pPr>
            <a:fld id="{C3734F09-793E-4A16-AED9-BB093119DCA3}" type="slidenum">
              <a:rPr lang="en-US" altLang="en-US" smtClean="0"/>
              <a:pPr>
                <a:defRPr/>
              </a:pPr>
              <a:t>90</a:t>
            </a:fld>
            <a:endParaRPr lang="en-US" altLang="en-US"/>
          </a:p>
        </p:txBody>
      </p:sp>
      <p:pic>
        <p:nvPicPr>
          <p:cNvPr id="4" name="Picture 3">
            <a:extLst>
              <a:ext uri="{FF2B5EF4-FFF2-40B4-BE49-F238E27FC236}">
                <a16:creationId xmlns:a16="http://schemas.microsoft.com/office/drawing/2014/main" id="{87A05FC1-0443-EBAA-9F1C-E8180C107E7C}"/>
              </a:ext>
            </a:extLst>
          </p:cNvPr>
          <p:cNvPicPr>
            <a:picLocks noChangeAspect="1"/>
          </p:cNvPicPr>
          <p:nvPr/>
        </p:nvPicPr>
        <p:blipFill>
          <a:blip r:embed="rId2"/>
          <a:stretch>
            <a:fillRect/>
          </a:stretch>
        </p:blipFill>
        <p:spPr>
          <a:xfrm>
            <a:off x="2590800" y="998498"/>
            <a:ext cx="6019800" cy="5672793"/>
          </a:xfrm>
          <a:prstGeom prst="rect">
            <a:avLst/>
          </a:prstGeom>
        </p:spPr>
      </p:pic>
      <p:pic>
        <p:nvPicPr>
          <p:cNvPr id="6" name="Picture 5">
            <a:extLst>
              <a:ext uri="{FF2B5EF4-FFF2-40B4-BE49-F238E27FC236}">
                <a16:creationId xmlns:a16="http://schemas.microsoft.com/office/drawing/2014/main" id="{9FCBF9BB-0E56-21CB-73FA-03ACDD1E639C}"/>
              </a:ext>
            </a:extLst>
          </p:cNvPr>
          <p:cNvPicPr>
            <a:picLocks noChangeAspect="1"/>
          </p:cNvPicPr>
          <p:nvPr/>
        </p:nvPicPr>
        <p:blipFill>
          <a:blip r:embed="rId3"/>
          <a:stretch>
            <a:fillRect/>
          </a:stretch>
        </p:blipFill>
        <p:spPr>
          <a:xfrm>
            <a:off x="1981200" y="208833"/>
            <a:ext cx="3668559" cy="400767"/>
          </a:xfrm>
          <a:prstGeom prst="rect">
            <a:avLst/>
          </a:prstGeom>
        </p:spPr>
      </p:pic>
    </p:spTree>
    <p:extLst>
      <p:ext uri="{BB962C8B-B14F-4D97-AF65-F5344CB8AC3E}">
        <p14:creationId xmlns:p14="http://schemas.microsoft.com/office/powerpoint/2010/main" val="4733816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a:extLst>
              <a:ext uri="{FF2B5EF4-FFF2-40B4-BE49-F238E27FC236}">
                <a16:creationId xmlns:a16="http://schemas.microsoft.com/office/drawing/2014/main" id="{AD7B1CFB-2FBD-DDA7-9C4F-5874644D8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0E01DB2-3747-48CD-AF25-4F9BFAD8E69A}" type="slidenum">
              <a:rPr lang="en-US" altLang="en-US" sz="1200">
                <a:solidFill>
                  <a:srgbClr val="898989"/>
                </a:solidFill>
              </a:rPr>
              <a:pPr>
                <a:spcBef>
                  <a:spcPct val="0"/>
                </a:spcBef>
                <a:buFontTx/>
                <a:buNone/>
              </a:pPr>
              <a:t>91</a:t>
            </a:fld>
            <a:endParaRPr lang="en-US" altLang="en-US" sz="1200">
              <a:solidFill>
                <a:srgbClr val="898989"/>
              </a:solidFill>
            </a:endParaRPr>
          </a:p>
        </p:txBody>
      </p:sp>
      <p:pic>
        <p:nvPicPr>
          <p:cNvPr id="233475" name="Picture 2">
            <a:extLst>
              <a:ext uri="{FF2B5EF4-FFF2-40B4-BE49-F238E27FC236}">
                <a16:creationId xmlns:a16="http://schemas.microsoft.com/office/drawing/2014/main" id="{49B4B5B3-E0DD-63ED-1DB1-F38CC1053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0"/>
            <a:ext cx="5181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3">
            <a:extLst>
              <a:ext uri="{FF2B5EF4-FFF2-40B4-BE49-F238E27FC236}">
                <a16:creationId xmlns:a16="http://schemas.microsoft.com/office/drawing/2014/main" id="{898F8321-10C4-8545-F764-908B303E1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2286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1">
            <a:extLst>
              <a:ext uri="{FF2B5EF4-FFF2-40B4-BE49-F238E27FC236}">
                <a16:creationId xmlns:a16="http://schemas.microsoft.com/office/drawing/2014/main" id="{B2E9A990-CB77-1861-0F7E-4C5EAB4D1F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48E9FBD-3432-4AAC-AF35-C53D9907D033}" type="slidenum">
              <a:rPr lang="en-US" altLang="en-US" smtClean="0">
                <a:solidFill>
                  <a:srgbClr val="898989"/>
                </a:solidFill>
              </a:rPr>
              <a:pPr/>
              <a:t>92</a:t>
            </a:fld>
            <a:endParaRPr lang="en-US" altLang="en-US">
              <a:solidFill>
                <a:srgbClr val="898989"/>
              </a:solidFill>
            </a:endParaRPr>
          </a:p>
        </p:txBody>
      </p:sp>
      <p:sp>
        <p:nvSpPr>
          <p:cNvPr id="234499" name="TextBox 2">
            <a:extLst>
              <a:ext uri="{FF2B5EF4-FFF2-40B4-BE49-F238E27FC236}">
                <a16:creationId xmlns:a16="http://schemas.microsoft.com/office/drawing/2014/main" id="{579B4DA5-36F6-C6ED-C59E-F48A08C44935}"/>
              </a:ext>
            </a:extLst>
          </p:cNvPr>
          <p:cNvSpPr txBox="1">
            <a:spLocks noChangeArrowheads="1"/>
          </p:cNvSpPr>
          <p:nvPr/>
        </p:nvSpPr>
        <p:spPr bwMode="auto">
          <a:xfrm>
            <a:off x="2971801" y="79376"/>
            <a:ext cx="3578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IN" altLang="en-US" sz="3600" b="1">
                <a:solidFill>
                  <a:srgbClr val="0070C0"/>
                </a:solidFill>
              </a:rPr>
              <a:t>Steam Distillation</a:t>
            </a:r>
          </a:p>
        </p:txBody>
      </p:sp>
      <p:sp>
        <p:nvSpPr>
          <p:cNvPr id="4" name="TextBox 3">
            <a:extLst>
              <a:ext uri="{FF2B5EF4-FFF2-40B4-BE49-F238E27FC236}">
                <a16:creationId xmlns:a16="http://schemas.microsoft.com/office/drawing/2014/main" id="{18F7C2B2-D1A7-759F-9E7F-923D53FC8588}"/>
              </a:ext>
            </a:extLst>
          </p:cNvPr>
          <p:cNvSpPr txBox="1"/>
          <p:nvPr/>
        </p:nvSpPr>
        <p:spPr>
          <a:xfrm>
            <a:off x="1714501" y="1066800"/>
            <a:ext cx="5114925" cy="2673350"/>
          </a:xfrm>
          <a:prstGeom prst="rect">
            <a:avLst/>
          </a:prstGeom>
          <a:noFill/>
          <a:ln>
            <a:solidFill>
              <a:schemeClr val="accent1"/>
            </a:solidFill>
          </a:ln>
        </p:spPr>
        <p:txBody>
          <a:bodyPr>
            <a:spAutoFit/>
          </a:bodyPr>
          <a:lstStyle/>
          <a:p>
            <a:pPr marL="285750" indent="-285750">
              <a:buFont typeface="Arial" panose="020B0604020202020204" pitchFamily="34" charset="0"/>
              <a:buChar char="•"/>
              <a:defRPr/>
            </a:pPr>
            <a:r>
              <a:rPr lang="en-IN"/>
              <a:t>Applicable for separation of component A (low volatile, immiscible with water) from </a:t>
            </a:r>
          </a:p>
          <a:p>
            <a:pPr>
              <a:defRPr/>
            </a:pPr>
            <a:r>
              <a:rPr lang="en-IN"/>
              <a:t>mixture of A and B,  where B is slightly volatile non-volatile</a:t>
            </a:r>
          </a:p>
          <a:p>
            <a:pPr marL="285750" indent="-285750">
              <a:buFont typeface="Arial" panose="020B0604020202020204" pitchFamily="34" charset="0"/>
              <a:buChar char="•"/>
              <a:defRPr/>
            </a:pPr>
            <a:r>
              <a:rPr lang="en-IN"/>
              <a:t>When two liquids are immiscible the total pressure is the sum of vapour pressure of </a:t>
            </a:r>
          </a:p>
          <a:p>
            <a:pPr>
              <a:defRPr/>
            </a:pPr>
            <a:r>
              <a:rPr lang="en-IN"/>
              <a:t>individual vapor pressure of each liquid.</a:t>
            </a:r>
          </a:p>
          <a:p>
            <a:pPr marL="285750" indent="-285750">
              <a:buFont typeface="Arial" panose="020B0604020202020204" pitchFamily="34" charset="0"/>
              <a:buChar char="•"/>
              <a:defRPr/>
            </a:pPr>
            <a:r>
              <a:rPr lang="en-IN"/>
              <a:t>The bubble point of the mixture will be lower than the boiling point of both the liquids.</a:t>
            </a:r>
          </a:p>
        </p:txBody>
      </p:sp>
      <p:pic>
        <p:nvPicPr>
          <p:cNvPr id="234501" name="Picture 5">
            <a:extLst>
              <a:ext uri="{FF2B5EF4-FFF2-40B4-BE49-F238E27FC236}">
                <a16:creationId xmlns:a16="http://schemas.microsoft.com/office/drawing/2014/main" id="{43AA2BE4-36AF-7825-F569-0F0B150FE9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390525"/>
            <a:ext cx="3683000" cy="42560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34502" name="Picture 7">
            <a:extLst>
              <a:ext uri="{FF2B5EF4-FFF2-40B4-BE49-F238E27FC236}">
                <a16:creationId xmlns:a16="http://schemas.microsoft.com/office/drawing/2014/main" id="{FE703400-359C-A3B4-E74F-2E93E8644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783138"/>
            <a:ext cx="8305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9">
            <a:extLst>
              <a:ext uri="{FF2B5EF4-FFF2-40B4-BE49-F238E27FC236}">
                <a16:creationId xmlns:a16="http://schemas.microsoft.com/office/drawing/2014/main" id="{2B09CED1-D77D-E02F-9C20-BE235FCBA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940426"/>
            <a:ext cx="8229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1">
            <a:extLst>
              <a:ext uri="{FF2B5EF4-FFF2-40B4-BE49-F238E27FC236}">
                <a16:creationId xmlns:a16="http://schemas.microsoft.com/office/drawing/2014/main" id="{44516B7A-AA37-1AC8-F5B3-77E1A755FF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7E28DB-EAE9-4616-B303-E5AB7B82709F}" type="slidenum">
              <a:rPr lang="en-US" altLang="en-US" sz="1200">
                <a:solidFill>
                  <a:srgbClr val="898989"/>
                </a:solidFill>
              </a:rPr>
              <a:pPr>
                <a:spcBef>
                  <a:spcPct val="0"/>
                </a:spcBef>
                <a:buFontTx/>
                <a:buNone/>
              </a:pPr>
              <a:t>93</a:t>
            </a:fld>
            <a:endParaRPr lang="en-US" altLang="en-US" sz="1200">
              <a:solidFill>
                <a:srgbClr val="898989"/>
              </a:solidFill>
            </a:endParaRPr>
          </a:p>
        </p:txBody>
      </p:sp>
      <p:pic>
        <p:nvPicPr>
          <p:cNvPr id="235523" name="Picture 2">
            <a:extLst>
              <a:ext uri="{FF2B5EF4-FFF2-40B4-BE49-F238E27FC236}">
                <a16:creationId xmlns:a16="http://schemas.microsoft.com/office/drawing/2014/main" id="{59EB3797-8390-88AE-41A4-F986B4F4F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6" y="731839"/>
            <a:ext cx="39846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3">
            <a:extLst>
              <a:ext uri="{FF2B5EF4-FFF2-40B4-BE49-F238E27FC236}">
                <a16:creationId xmlns:a16="http://schemas.microsoft.com/office/drawing/2014/main" id="{BFE15E69-0F91-22B7-1CD1-136952A72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588" y="1230314"/>
            <a:ext cx="8583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4">
            <a:extLst>
              <a:ext uri="{FF2B5EF4-FFF2-40B4-BE49-F238E27FC236}">
                <a16:creationId xmlns:a16="http://schemas.microsoft.com/office/drawing/2014/main" id="{08BCCD43-2CBE-72E3-ED42-606D27659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16076"/>
            <a:ext cx="3295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5">
            <a:extLst>
              <a:ext uri="{FF2B5EF4-FFF2-40B4-BE49-F238E27FC236}">
                <a16:creationId xmlns:a16="http://schemas.microsoft.com/office/drawing/2014/main" id="{74FE5AAC-30D1-E1C3-E5D1-51222C314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95489"/>
            <a:ext cx="5545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6">
            <a:extLst>
              <a:ext uri="{FF2B5EF4-FFF2-40B4-BE49-F238E27FC236}">
                <a16:creationId xmlns:a16="http://schemas.microsoft.com/office/drawing/2014/main" id="{69789015-3799-CAD3-39F2-F0EF36F822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286250"/>
            <a:ext cx="1881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2">
            <a:extLst>
              <a:ext uri="{FF2B5EF4-FFF2-40B4-BE49-F238E27FC236}">
                <a16:creationId xmlns:a16="http://schemas.microsoft.com/office/drawing/2014/main" id="{E10476AE-1B14-7872-FF8D-5C580BC28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067050"/>
            <a:ext cx="8991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Picture 4">
            <a:extLst>
              <a:ext uri="{FF2B5EF4-FFF2-40B4-BE49-F238E27FC236}">
                <a16:creationId xmlns:a16="http://schemas.microsoft.com/office/drawing/2014/main" id="{26BC7C11-ED3E-3CB1-5C0D-9E68C66FDA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1464" y="5091113"/>
            <a:ext cx="60023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0" name="Picture 6">
            <a:extLst>
              <a:ext uri="{FF2B5EF4-FFF2-40B4-BE49-F238E27FC236}">
                <a16:creationId xmlns:a16="http://schemas.microsoft.com/office/drawing/2014/main" id="{B5A4EEA6-A6B6-E9C1-3BAE-13A4D95FE1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0225" y="144464"/>
            <a:ext cx="8458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Picture 8">
            <a:extLst>
              <a:ext uri="{FF2B5EF4-FFF2-40B4-BE49-F238E27FC236}">
                <a16:creationId xmlns:a16="http://schemas.microsoft.com/office/drawing/2014/main" id="{90B62849-6E15-D01E-3154-D63D72D653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0226" y="488951"/>
            <a:ext cx="2047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1">
            <a:extLst>
              <a:ext uri="{FF2B5EF4-FFF2-40B4-BE49-F238E27FC236}">
                <a16:creationId xmlns:a16="http://schemas.microsoft.com/office/drawing/2014/main" id="{CB35E014-CCC6-62F2-5904-FED46017935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5678A6-CA1C-4021-B79B-D7943DD4CF24}" type="slidenum">
              <a:rPr lang="en-US" altLang="en-US" sz="1200">
                <a:solidFill>
                  <a:srgbClr val="898989"/>
                </a:solidFill>
              </a:rPr>
              <a:pPr>
                <a:spcBef>
                  <a:spcPct val="0"/>
                </a:spcBef>
                <a:buFontTx/>
                <a:buNone/>
              </a:pPr>
              <a:t>94</a:t>
            </a:fld>
            <a:endParaRPr lang="en-US" altLang="en-US" sz="1200">
              <a:solidFill>
                <a:srgbClr val="898989"/>
              </a:solidFill>
            </a:endParaRPr>
          </a:p>
        </p:txBody>
      </p:sp>
      <p:pic>
        <p:nvPicPr>
          <p:cNvPr id="196611" name="Picture 3">
            <a:extLst>
              <a:ext uri="{FF2B5EF4-FFF2-40B4-BE49-F238E27FC236}">
                <a16:creationId xmlns:a16="http://schemas.microsoft.com/office/drawing/2014/main" id="{C497DCF2-04CB-1BD3-6A88-CCE02178C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845820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4">
            <a:extLst>
              <a:ext uri="{FF2B5EF4-FFF2-40B4-BE49-F238E27FC236}">
                <a16:creationId xmlns:a16="http://schemas.microsoft.com/office/drawing/2014/main" id="{F4C10B58-E9EF-E2DE-CC64-6F71A7520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5">
            <a:extLst>
              <a:ext uri="{FF2B5EF4-FFF2-40B4-BE49-F238E27FC236}">
                <a16:creationId xmlns:a16="http://schemas.microsoft.com/office/drawing/2014/main" id="{D4CEF76A-FE8D-67FD-8B78-524024854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52600"/>
            <a:ext cx="5740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6">
            <a:extLst>
              <a:ext uri="{FF2B5EF4-FFF2-40B4-BE49-F238E27FC236}">
                <a16:creationId xmlns:a16="http://schemas.microsoft.com/office/drawing/2014/main" id="{6D25C2E3-2163-6D05-61F7-AF6964A2B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752600"/>
            <a:ext cx="259080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7">
            <a:extLst>
              <a:ext uri="{FF2B5EF4-FFF2-40B4-BE49-F238E27FC236}">
                <a16:creationId xmlns:a16="http://schemas.microsoft.com/office/drawing/2014/main" id="{3D5911EC-7B34-4436-726D-D2A7B6C5DC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209800"/>
            <a:ext cx="3124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8">
            <a:extLst>
              <a:ext uri="{FF2B5EF4-FFF2-40B4-BE49-F238E27FC236}">
                <a16:creationId xmlns:a16="http://schemas.microsoft.com/office/drawing/2014/main" id="{F78DFFC3-5FF1-97BD-1964-EC07D6974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743200"/>
            <a:ext cx="6064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7" name="Picture 9">
            <a:extLst>
              <a:ext uri="{FF2B5EF4-FFF2-40B4-BE49-F238E27FC236}">
                <a16:creationId xmlns:a16="http://schemas.microsoft.com/office/drawing/2014/main" id="{BC7CA30E-8241-38E0-D91C-E36C0DE854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4038600"/>
            <a:ext cx="7429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8" name="Picture 10">
            <a:extLst>
              <a:ext uri="{FF2B5EF4-FFF2-40B4-BE49-F238E27FC236}">
                <a16:creationId xmlns:a16="http://schemas.microsoft.com/office/drawing/2014/main" id="{F77813BD-B48E-9207-6056-3380FEBC5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1" y="4876800"/>
            <a:ext cx="6511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8AF65E-EFEB-4DF0-B990-1AFE79C6D497}"/>
              </a:ext>
            </a:extLst>
          </p:cNvPr>
          <p:cNvSpPr txBox="1"/>
          <p:nvPr/>
        </p:nvSpPr>
        <p:spPr>
          <a:xfrm>
            <a:off x="2940051" y="138114"/>
            <a:ext cx="6528647" cy="646331"/>
          </a:xfrm>
          <a:prstGeom prst="rect">
            <a:avLst/>
          </a:prstGeom>
          <a:noFill/>
        </p:spPr>
        <p:txBody>
          <a:bodyPr wrap="none">
            <a:spAutoFit/>
          </a:bodyPr>
          <a:lstStyle/>
          <a:p>
            <a:pPr>
              <a:defRPr/>
            </a:pPr>
            <a:r>
              <a:rPr lang="en-US" sz="3600" dirty="0">
                <a:solidFill>
                  <a:srgbClr val="C00000"/>
                </a:solidFill>
              </a:rPr>
              <a:t>Enthalpy concentration diagram</a:t>
            </a:r>
          </a:p>
        </p:txBody>
      </p:sp>
      <p:cxnSp>
        <p:nvCxnSpPr>
          <p:cNvPr id="4" name="Straight Connector 3">
            <a:extLst>
              <a:ext uri="{FF2B5EF4-FFF2-40B4-BE49-F238E27FC236}">
                <a16:creationId xmlns:a16="http://schemas.microsoft.com/office/drawing/2014/main" id="{E215C092-EAE3-F46C-F859-3279A836C4F0}"/>
              </a:ext>
            </a:extLst>
          </p:cNvPr>
          <p:cNvCxnSpPr/>
          <p:nvPr/>
        </p:nvCxnSpPr>
        <p:spPr>
          <a:xfrm>
            <a:off x="4800600" y="2573338"/>
            <a:ext cx="304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DA8E666D-F1CD-CFE7-6C73-FE249CA9D020}"/>
              </a:ext>
            </a:extLst>
          </p:cNvPr>
          <p:cNvCxnSpPr/>
          <p:nvPr/>
        </p:nvCxnSpPr>
        <p:spPr>
          <a:xfrm>
            <a:off x="3810000" y="4419600"/>
            <a:ext cx="2286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E5AD5612-6D7B-9EEE-ED74-20D4381994FB}"/>
              </a:ext>
            </a:extLst>
          </p:cNvPr>
          <p:cNvCxnSpPr/>
          <p:nvPr/>
        </p:nvCxnSpPr>
        <p:spPr>
          <a:xfrm>
            <a:off x="4495800" y="2573338"/>
            <a:ext cx="1524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88A6F89-F671-CF1F-809A-000A0BB5FED2}"/>
              </a:ext>
            </a:extLst>
          </p:cNvPr>
          <p:cNvCxnSpPr/>
          <p:nvPr/>
        </p:nvCxnSpPr>
        <p:spPr>
          <a:xfrm>
            <a:off x="6324600" y="2573338"/>
            <a:ext cx="4572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28885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a:extLst>
              <a:ext uri="{FF2B5EF4-FFF2-40B4-BE49-F238E27FC236}">
                <a16:creationId xmlns:a16="http://schemas.microsoft.com/office/drawing/2014/main" id="{B5F159C8-386B-B93E-8FB7-3A40EE9311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2C9371-E53D-44A8-BD4C-84C3D64D2670}" type="slidenum">
              <a:rPr lang="en-US" altLang="en-US" sz="1200">
                <a:solidFill>
                  <a:srgbClr val="898989"/>
                </a:solidFill>
              </a:rPr>
              <a:pPr>
                <a:spcBef>
                  <a:spcPct val="0"/>
                </a:spcBef>
                <a:buFontTx/>
                <a:buNone/>
              </a:pPr>
              <a:t>95</a:t>
            </a:fld>
            <a:endParaRPr lang="en-US" altLang="en-US" sz="1200">
              <a:solidFill>
                <a:srgbClr val="898989"/>
              </a:solidFill>
            </a:endParaRPr>
          </a:p>
        </p:txBody>
      </p:sp>
      <p:pic>
        <p:nvPicPr>
          <p:cNvPr id="197635" name="Picture 2">
            <a:extLst>
              <a:ext uri="{FF2B5EF4-FFF2-40B4-BE49-F238E27FC236}">
                <a16:creationId xmlns:a16="http://schemas.microsoft.com/office/drawing/2014/main" id="{3985DAE8-414E-7A72-BC29-464CB8160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1"/>
            <a:ext cx="7772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4654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1">
            <a:extLst>
              <a:ext uri="{FF2B5EF4-FFF2-40B4-BE49-F238E27FC236}">
                <a16:creationId xmlns:a16="http://schemas.microsoft.com/office/drawing/2014/main" id="{F3B61A01-2A02-DF09-35DA-4BA76AF293B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9E5CF6-A2F6-483D-86EB-79C0FA43443F}" type="slidenum">
              <a:rPr lang="en-US" altLang="en-US" sz="1200">
                <a:solidFill>
                  <a:srgbClr val="898989"/>
                </a:solidFill>
              </a:rPr>
              <a:pPr>
                <a:spcBef>
                  <a:spcPct val="0"/>
                </a:spcBef>
                <a:buFontTx/>
                <a:buNone/>
              </a:pPr>
              <a:t>96</a:t>
            </a:fld>
            <a:endParaRPr lang="en-US" altLang="en-US" sz="1200">
              <a:solidFill>
                <a:srgbClr val="898989"/>
              </a:solidFill>
            </a:endParaRPr>
          </a:p>
        </p:txBody>
      </p:sp>
      <p:pic>
        <p:nvPicPr>
          <p:cNvPr id="198659" name="Picture 2">
            <a:extLst>
              <a:ext uri="{FF2B5EF4-FFF2-40B4-BE49-F238E27FC236}">
                <a16:creationId xmlns:a16="http://schemas.microsoft.com/office/drawing/2014/main" id="{A060568C-DBE5-5C39-EF75-103054B7A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0351" y="346075"/>
            <a:ext cx="4500563"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581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5F8-5687-F8F4-D3B6-C037378CC8FD}"/>
              </a:ext>
            </a:extLst>
          </p:cNvPr>
          <p:cNvSpPr>
            <a:spLocks noGrp="1"/>
          </p:cNvSpPr>
          <p:nvPr>
            <p:ph type="title"/>
          </p:nvPr>
        </p:nvSpPr>
        <p:spPr>
          <a:xfrm>
            <a:off x="1973706" y="679731"/>
            <a:ext cx="3128996" cy="3736540"/>
          </a:xfrm>
        </p:spPr>
        <p:txBody>
          <a:bodyPr vert="horz" lIns="91440" tIns="45720" rIns="91440" bIns="45720" rtlCol="0" anchor="b">
            <a:normAutofit/>
          </a:bodyPr>
          <a:lstStyle/>
          <a:p>
            <a:pPr algn="l" eaLnBrk="1" hangingPunct="1">
              <a:lnSpc>
                <a:spcPct val="90000"/>
              </a:lnSpc>
            </a:pPr>
            <a:r>
              <a:rPr lang="en-US" sz="6000"/>
              <a:t>Ponchon-Savarit method</a:t>
            </a:r>
          </a:p>
        </p:txBody>
      </p:sp>
      <p:pic>
        <p:nvPicPr>
          <p:cNvPr id="5" name="Picture 4" descr="Diagram&#10;&#10;Description automatically generated">
            <a:extLst>
              <a:ext uri="{FF2B5EF4-FFF2-40B4-BE49-F238E27FC236}">
                <a16:creationId xmlns:a16="http://schemas.microsoft.com/office/drawing/2014/main" id="{69C0476F-CFEA-F1FC-BA5B-735751E0441F}"/>
              </a:ext>
            </a:extLst>
          </p:cNvPr>
          <p:cNvPicPr>
            <a:picLocks noChangeAspect="1"/>
          </p:cNvPicPr>
          <p:nvPr/>
        </p:nvPicPr>
        <p:blipFill>
          <a:blip r:embed="rId2"/>
          <a:stretch>
            <a:fillRect/>
          </a:stretch>
        </p:blipFill>
        <p:spPr>
          <a:xfrm>
            <a:off x="5754429" y="711293"/>
            <a:ext cx="4206622" cy="532483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1">
            <a:extLst>
              <a:ext uri="{FF2B5EF4-FFF2-40B4-BE49-F238E27FC236}">
                <a16:creationId xmlns:a16="http://schemas.microsoft.com/office/drawing/2014/main" id="{6D9BC62F-4216-B9E3-9468-896C7FC2B5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1689C06-0E63-4DFF-AB48-3D005C8012A8}" type="slidenum">
              <a:rPr lang="en-US" altLang="en-US" sz="1200">
                <a:solidFill>
                  <a:srgbClr val="898989"/>
                </a:solidFill>
              </a:rPr>
              <a:pPr>
                <a:spcBef>
                  <a:spcPct val="0"/>
                </a:spcBef>
                <a:buFontTx/>
                <a:buNone/>
              </a:pPr>
              <a:t>98</a:t>
            </a:fld>
            <a:endParaRPr lang="en-US" altLang="en-US" sz="1200">
              <a:solidFill>
                <a:srgbClr val="898989"/>
              </a:solidFill>
            </a:endParaRPr>
          </a:p>
        </p:txBody>
      </p:sp>
      <p:pic>
        <p:nvPicPr>
          <p:cNvPr id="238595" name="Picture 2">
            <a:extLst>
              <a:ext uri="{FF2B5EF4-FFF2-40B4-BE49-F238E27FC236}">
                <a16:creationId xmlns:a16="http://schemas.microsoft.com/office/drawing/2014/main" id="{532AAD65-11FF-DA81-5E09-86143EBBD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3400"/>
            <a:ext cx="762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3">
            <a:extLst>
              <a:ext uri="{FF2B5EF4-FFF2-40B4-BE49-F238E27FC236}">
                <a16:creationId xmlns:a16="http://schemas.microsoft.com/office/drawing/2014/main" id="{141A1E3D-142E-7F3F-7D70-743FFBA4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09600"/>
            <a:ext cx="142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4">
            <a:extLst>
              <a:ext uri="{FF2B5EF4-FFF2-40B4-BE49-F238E27FC236}">
                <a16:creationId xmlns:a16="http://schemas.microsoft.com/office/drawing/2014/main" id="{04F6092B-A028-4484-5782-C597B4871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52400"/>
            <a:ext cx="139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8" name="Picture 5">
            <a:extLst>
              <a:ext uri="{FF2B5EF4-FFF2-40B4-BE49-F238E27FC236}">
                <a16:creationId xmlns:a16="http://schemas.microsoft.com/office/drawing/2014/main" id="{B8117CD1-89AB-3EC1-9198-52BF7AC7A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609601"/>
            <a:ext cx="2428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9" name="Picture 6">
            <a:extLst>
              <a:ext uri="{FF2B5EF4-FFF2-40B4-BE49-F238E27FC236}">
                <a16:creationId xmlns:a16="http://schemas.microsoft.com/office/drawing/2014/main" id="{C713D442-9939-A11A-67C3-FF76D70CD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95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7">
            <a:extLst>
              <a:ext uri="{FF2B5EF4-FFF2-40B4-BE49-F238E27FC236}">
                <a16:creationId xmlns:a16="http://schemas.microsoft.com/office/drawing/2014/main" id="{3FD64013-D583-9C7C-2FB0-0F06DD1C91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Picture 8">
            <a:extLst>
              <a:ext uri="{FF2B5EF4-FFF2-40B4-BE49-F238E27FC236}">
                <a16:creationId xmlns:a16="http://schemas.microsoft.com/office/drawing/2014/main" id="{23598EEE-3820-04E8-2782-3C87A6EDBA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133600"/>
            <a:ext cx="4203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9">
            <a:extLst>
              <a:ext uri="{FF2B5EF4-FFF2-40B4-BE49-F238E27FC236}">
                <a16:creationId xmlns:a16="http://schemas.microsoft.com/office/drawing/2014/main" id="{1C02FF77-8FAD-1EFD-BF55-C251FEA7A3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1" y="1828800"/>
            <a:ext cx="276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3" name="Picture 10">
            <a:extLst>
              <a:ext uri="{FF2B5EF4-FFF2-40B4-BE49-F238E27FC236}">
                <a16:creationId xmlns:a16="http://schemas.microsoft.com/office/drawing/2014/main" id="{584B8121-CA46-7106-263D-3D138E2DAA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2514601"/>
            <a:ext cx="3048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4" name="Picture 11">
            <a:extLst>
              <a:ext uri="{FF2B5EF4-FFF2-40B4-BE49-F238E27FC236}">
                <a16:creationId xmlns:a16="http://schemas.microsoft.com/office/drawing/2014/main" id="{526B9962-4D88-5054-3282-E7DF953E1C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2590801"/>
            <a:ext cx="323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5" name="Picture 12">
            <a:extLst>
              <a:ext uri="{FF2B5EF4-FFF2-40B4-BE49-F238E27FC236}">
                <a16:creationId xmlns:a16="http://schemas.microsoft.com/office/drawing/2014/main" id="{6920746C-0CA8-4B80-AB4F-2178718379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1" y="3810000"/>
            <a:ext cx="48879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6" name="Picture 13">
            <a:extLst>
              <a:ext uri="{FF2B5EF4-FFF2-40B4-BE49-F238E27FC236}">
                <a16:creationId xmlns:a16="http://schemas.microsoft.com/office/drawing/2014/main" id="{B57CB00C-788D-5267-D77A-1609851FDB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3810001"/>
            <a:ext cx="15240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7" name="Picture 14">
            <a:extLst>
              <a:ext uri="{FF2B5EF4-FFF2-40B4-BE49-F238E27FC236}">
                <a16:creationId xmlns:a16="http://schemas.microsoft.com/office/drawing/2014/main" id="{5D74B587-CC14-7C5E-71C3-C6DCF8A2EB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0600" y="3810000"/>
            <a:ext cx="6096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8" name="Picture 11">
            <a:extLst>
              <a:ext uri="{FF2B5EF4-FFF2-40B4-BE49-F238E27FC236}">
                <a16:creationId xmlns:a16="http://schemas.microsoft.com/office/drawing/2014/main" id="{898774D3-B895-B207-CE74-EAF2589F5D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3886201"/>
            <a:ext cx="323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CFC5E3-AF16-60E1-7C23-FACB2A79C37D}"/>
              </a:ext>
            </a:extLst>
          </p:cNvPr>
          <p:cNvSpPr/>
          <p:nvPr/>
        </p:nvSpPr>
        <p:spPr>
          <a:xfrm>
            <a:off x="1676400" y="5138738"/>
            <a:ext cx="7696200" cy="847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1">
            <a:extLst>
              <a:ext uri="{FF2B5EF4-FFF2-40B4-BE49-F238E27FC236}">
                <a16:creationId xmlns:a16="http://schemas.microsoft.com/office/drawing/2014/main" id="{1755EA2A-8A06-7C4D-C267-4B2CFD085E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A2CEB5-45A7-44FA-A8B2-96527F7C6A31}" type="slidenum">
              <a:rPr lang="en-US" altLang="en-US" sz="1200">
                <a:solidFill>
                  <a:srgbClr val="898989"/>
                </a:solidFill>
              </a:rPr>
              <a:pPr>
                <a:spcBef>
                  <a:spcPct val="0"/>
                </a:spcBef>
                <a:buFontTx/>
                <a:buNone/>
              </a:pPr>
              <a:t>99</a:t>
            </a:fld>
            <a:endParaRPr lang="en-US" altLang="en-US" sz="1200">
              <a:solidFill>
                <a:srgbClr val="898989"/>
              </a:solidFill>
            </a:endParaRPr>
          </a:p>
        </p:txBody>
      </p:sp>
      <p:pic>
        <p:nvPicPr>
          <p:cNvPr id="239620" name="Picture 4">
            <a:extLst>
              <a:ext uri="{FF2B5EF4-FFF2-40B4-BE49-F238E27FC236}">
                <a16:creationId xmlns:a16="http://schemas.microsoft.com/office/drawing/2014/main" id="{517F8020-BF79-2705-CAC5-AB8D555E2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990600"/>
            <a:ext cx="1751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6">
            <a:extLst>
              <a:ext uri="{FF2B5EF4-FFF2-40B4-BE49-F238E27FC236}">
                <a16:creationId xmlns:a16="http://schemas.microsoft.com/office/drawing/2014/main" id="{A740AF25-1F10-7BD6-DC58-59BB0BA59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1257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8">
            <a:extLst>
              <a:ext uri="{FF2B5EF4-FFF2-40B4-BE49-F238E27FC236}">
                <a16:creationId xmlns:a16="http://schemas.microsoft.com/office/drawing/2014/main" id="{3AE1C77E-D5FC-0962-3BAC-DA015E638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807" y="2753173"/>
            <a:ext cx="26431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Picture 9">
            <a:extLst>
              <a:ext uri="{FF2B5EF4-FFF2-40B4-BE49-F238E27FC236}">
                <a16:creationId xmlns:a16="http://schemas.microsoft.com/office/drawing/2014/main" id="{E193329B-3078-B3FC-B8C0-7A025E360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1676400"/>
            <a:ext cx="2695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4" name="Picture 10">
            <a:extLst>
              <a:ext uri="{FF2B5EF4-FFF2-40B4-BE49-F238E27FC236}">
                <a16:creationId xmlns:a16="http://schemas.microsoft.com/office/drawing/2014/main" id="{468F5A8A-D37E-CC86-7003-C4F62C64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1981" y="3053825"/>
            <a:ext cx="4240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5" name="Picture 13">
            <a:extLst>
              <a:ext uri="{FF2B5EF4-FFF2-40B4-BE49-F238E27FC236}">
                <a16:creationId xmlns:a16="http://schemas.microsoft.com/office/drawing/2014/main" id="{5A8B8F1E-2536-3A4A-1CD6-AFEC43628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7060" y="4282537"/>
            <a:ext cx="42624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6" name="Picture 15">
            <a:extLst>
              <a:ext uri="{FF2B5EF4-FFF2-40B4-BE49-F238E27FC236}">
                <a16:creationId xmlns:a16="http://schemas.microsoft.com/office/drawing/2014/main" id="{6B69CA84-5653-47F7-06A3-5AE25044EE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188" y="5345189"/>
            <a:ext cx="3200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7" name="Picture 2">
            <a:extLst>
              <a:ext uri="{FF2B5EF4-FFF2-40B4-BE49-F238E27FC236}">
                <a16:creationId xmlns:a16="http://schemas.microsoft.com/office/drawing/2014/main" id="{37C18AD5-376D-0162-A081-A8F735F709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711037"/>
            <a:ext cx="487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8" name="Picture 3">
            <a:extLst>
              <a:ext uri="{FF2B5EF4-FFF2-40B4-BE49-F238E27FC236}">
                <a16:creationId xmlns:a16="http://schemas.microsoft.com/office/drawing/2014/main" id="{AA61822A-817F-07B0-B2C9-71F4930A2B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5619" y="6132513"/>
            <a:ext cx="8458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9" name="Picture 5">
            <a:extLst>
              <a:ext uri="{FF2B5EF4-FFF2-40B4-BE49-F238E27FC236}">
                <a16:creationId xmlns:a16="http://schemas.microsoft.com/office/drawing/2014/main" id="{2137F295-6C7A-98D2-78B4-2332A5E768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713" y="6512693"/>
            <a:ext cx="11652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41693BA-ABE9-86FC-CE67-8F96C62A0C38}"/>
              </a:ext>
            </a:extLst>
          </p:cNvPr>
          <p:cNvPicPr>
            <a:picLocks noChangeAspect="1"/>
          </p:cNvPicPr>
          <p:nvPr/>
        </p:nvPicPr>
        <p:blipFill>
          <a:blip r:embed="rId12"/>
          <a:stretch>
            <a:fillRect/>
          </a:stretch>
        </p:blipFill>
        <p:spPr>
          <a:xfrm>
            <a:off x="6858000" y="93592"/>
            <a:ext cx="3754474" cy="4021209"/>
          </a:xfrm>
          <a:prstGeom prst="rect">
            <a:avLst/>
          </a:prstGeom>
          <a:ln>
            <a:solidFill>
              <a:schemeClr val="accent1"/>
            </a:solidFill>
          </a:ln>
        </p:spPr>
      </p:pic>
      <p:sp>
        <p:nvSpPr>
          <p:cNvPr id="4" name="TextBox 3">
            <a:extLst>
              <a:ext uri="{FF2B5EF4-FFF2-40B4-BE49-F238E27FC236}">
                <a16:creationId xmlns:a16="http://schemas.microsoft.com/office/drawing/2014/main" id="{45CF6D38-D299-5A45-3914-D33694A83465}"/>
              </a:ext>
            </a:extLst>
          </p:cNvPr>
          <p:cNvSpPr txBox="1"/>
          <p:nvPr/>
        </p:nvSpPr>
        <p:spPr>
          <a:xfrm>
            <a:off x="1752601" y="305748"/>
            <a:ext cx="3196709" cy="461665"/>
          </a:xfrm>
          <a:prstGeom prst="rect">
            <a:avLst/>
          </a:prstGeom>
          <a:noFill/>
        </p:spPr>
        <p:txBody>
          <a:bodyPr wrap="none" rtlCol="0">
            <a:spAutoFit/>
          </a:bodyPr>
          <a:lstStyle/>
          <a:p>
            <a:r>
              <a:rPr lang="en-US" sz="2400" b="1">
                <a:solidFill>
                  <a:srgbClr val="7030A0"/>
                </a:solidFill>
              </a:rPr>
              <a:t>The Enriching Section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2459</Words>
  <Application>Microsoft Office PowerPoint</Application>
  <PresentationFormat>Widescreen</PresentationFormat>
  <Paragraphs>370</Paragraphs>
  <Slides>126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126</vt:i4>
      </vt:variant>
    </vt:vector>
  </HeadingPairs>
  <TitlesOfParts>
    <vt:vector size="134" baseType="lpstr">
      <vt:lpstr>Aptos</vt:lpstr>
      <vt:lpstr>Aptos Display</vt:lpstr>
      <vt:lpstr>Arial</vt:lpstr>
      <vt:lpstr>Arial Narrow</vt:lpstr>
      <vt:lpstr>DeepSeek-CJK-patch</vt:lpstr>
      <vt:lpstr>Monotype Corsiva</vt:lpstr>
      <vt:lpstr>Times New Roman</vt:lpstr>
      <vt:lpstr>Office Theme</vt:lpstr>
      <vt:lpstr>Binary distillation</vt:lpstr>
      <vt:lpstr>Distillation</vt:lpstr>
      <vt:lpstr>The phase rule</vt:lpstr>
      <vt:lpstr>Vapor-Liquid Equilibrium (Gillespie still)</vt:lpstr>
      <vt:lpstr>PowerPoint Presentation</vt:lpstr>
      <vt:lpstr>PowerPoint Presentation</vt:lpstr>
      <vt:lpstr>Partial vaporization and Partial condensation</vt:lpstr>
      <vt:lpstr>VLE curve at constant temperature</vt:lpstr>
      <vt:lpstr>Raoult’s law and ideal solution</vt:lpstr>
      <vt:lpstr>Modified Raoult’s Law</vt:lpstr>
      <vt:lpstr>Partial Pressure of ideal mixtures</vt:lpstr>
      <vt:lpstr>Partial Pressure of non-ideal mixtures</vt:lpstr>
      <vt:lpstr>Problem </vt:lpstr>
      <vt:lpstr>PowerPoint Presentation</vt:lpstr>
      <vt:lpstr>PowerPoint Presentation</vt:lpstr>
      <vt:lpstr>PowerPoint Presentation</vt:lpstr>
      <vt:lpstr>PowerPoint Presentation</vt:lpstr>
      <vt:lpstr>PowerPoint Presentation</vt:lpstr>
      <vt:lpstr>PowerPoint Presentation</vt:lpstr>
      <vt:lpstr>Minimum boiling Azeotrope</vt:lpstr>
      <vt:lpstr>PowerPoint Presentation</vt:lpstr>
      <vt:lpstr>Maximum boiling Azeotrope</vt:lpstr>
      <vt:lpstr>PowerPoint Presentation</vt:lpstr>
      <vt:lpstr>PowerPoint Presentation</vt:lpstr>
      <vt:lpstr>PowerPoint Presentation</vt:lpstr>
      <vt:lpstr>PowerPoint Presentation</vt:lpstr>
      <vt:lpstr>PowerPoint Presentation</vt:lpstr>
      <vt:lpstr>Maximum boiling azeotrope</vt:lpstr>
      <vt:lpstr>PowerPoint Presentation</vt:lpstr>
      <vt:lpstr>Azeotropic Distillation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volatility (concentration ratio of A to B in vapor divided by same ratio in the liquid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Determination of no of ideal stages: McCabe Thiele assumptions</vt:lpstr>
      <vt:lpstr>The Rectifying section</vt:lpstr>
      <vt:lpstr>The Stripping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Ponchon-Savarit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BIDHAN RUIDAS</dc:creator>
  <cp:lastModifiedBy>BIDHAN RUIDAS</cp:lastModifiedBy>
  <cp:revision>1</cp:revision>
  <dcterms:created xsi:type="dcterms:W3CDTF">2026-03-10T11:39:46Z</dcterms:created>
  <dcterms:modified xsi:type="dcterms:W3CDTF">2026-03-10T11:40:31Z</dcterms:modified>
</cp:coreProperties>
</file>