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0" r:id="rId2"/>
    <p:sldId id="721" r:id="rId3"/>
    <p:sldId id="722" r:id="rId4"/>
    <p:sldId id="723" r:id="rId5"/>
    <p:sldId id="306" r:id="rId6"/>
    <p:sldId id="853" r:id="rId7"/>
    <p:sldId id="854" r:id="rId8"/>
    <p:sldId id="855" r:id="rId9"/>
    <p:sldId id="619" r:id="rId10"/>
    <p:sldId id="856" r:id="rId11"/>
    <p:sldId id="857" r:id="rId12"/>
    <p:sldId id="858" r:id="rId13"/>
    <p:sldId id="859" r:id="rId14"/>
    <p:sldId id="860" r:id="rId15"/>
    <p:sldId id="861" r:id="rId16"/>
    <p:sldId id="878" r:id="rId17"/>
    <p:sldId id="879" r:id="rId18"/>
    <p:sldId id="880" r:id="rId19"/>
    <p:sldId id="881" r:id="rId20"/>
    <p:sldId id="882" r:id="rId21"/>
    <p:sldId id="883" r:id="rId22"/>
    <p:sldId id="884" r:id="rId23"/>
    <p:sldId id="885" r:id="rId24"/>
    <p:sldId id="887" r:id="rId25"/>
    <p:sldId id="891" r:id="rId26"/>
    <p:sldId id="892" r:id="rId27"/>
    <p:sldId id="731" r:id="rId28"/>
    <p:sldId id="863" r:id="rId29"/>
    <p:sldId id="729" r:id="rId30"/>
    <p:sldId id="726" r:id="rId31"/>
    <p:sldId id="727" r:id="rId32"/>
    <p:sldId id="852" r:id="rId33"/>
    <p:sldId id="862" r:id="rId34"/>
    <p:sldId id="728" r:id="rId35"/>
    <p:sldId id="730" r:id="rId36"/>
    <p:sldId id="718" r:id="rId37"/>
    <p:sldId id="746" r:id="rId38"/>
    <p:sldId id="737" r:id="rId39"/>
    <p:sldId id="724" r:id="rId40"/>
    <p:sldId id="733" r:id="rId41"/>
    <p:sldId id="738" r:id="rId42"/>
    <p:sldId id="415" r:id="rId43"/>
    <p:sldId id="735" r:id="rId44"/>
    <p:sldId id="736" r:id="rId45"/>
    <p:sldId id="734" r:id="rId46"/>
    <p:sldId id="740" r:id="rId47"/>
    <p:sldId id="741" r:id="rId48"/>
    <p:sldId id="753" r:id="rId49"/>
    <p:sldId id="719" r:id="rId50"/>
    <p:sldId id="747" r:id="rId51"/>
    <p:sldId id="748" r:id="rId52"/>
    <p:sldId id="749" r:id="rId53"/>
    <p:sldId id="754" r:id="rId54"/>
    <p:sldId id="865" r:id="rId55"/>
    <p:sldId id="750" r:id="rId56"/>
    <p:sldId id="751" r:id="rId57"/>
    <p:sldId id="755" r:id="rId58"/>
    <p:sldId id="756" r:id="rId59"/>
    <p:sldId id="757" r:id="rId60"/>
    <p:sldId id="758" r:id="rId61"/>
    <p:sldId id="761" r:id="rId62"/>
    <p:sldId id="759" r:id="rId63"/>
    <p:sldId id="766" r:id="rId64"/>
    <p:sldId id="760" r:id="rId65"/>
    <p:sldId id="866" r:id="rId66"/>
    <p:sldId id="870" r:id="rId67"/>
    <p:sldId id="871" r:id="rId68"/>
    <p:sldId id="872" r:id="rId69"/>
    <p:sldId id="762" r:id="rId70"/>
    <p:sldId id="877" r:id="rId71"/>
    <p:sldId id="763" r:id="rId72"/>
    <p:sldId id="867" r:id="rId73"/>
    <p:sldId id="868" r:id="rId74"/>
    <p:sldId id="869" r:id="rId75"/>
    <p:sldId id="764" r:id="rId76"/>
    <p:sldId id="875" r:id="rId77"/>
    <p:sldId id="765" r:id="rId78"/>
    <p:sldId id="767" r:id="rId79"/>
    <p:sldId id="873" r:id="rId80"/>
    <p:sldId id="874" r:id="rId81"/>
    <p:sldId id="768" r:id="rId82"/>
    <p:sldId id="769" r:id="rId83"/>
    <p:sldId id="772" r:id="rId84"/>
    <p:sldId id="773" r:id="rId85"/>
    <p:sldId id="777" r:id="rId86"/>
    <p:sldId id="778" r:id="rId87"/>
    <p:sldId id="779" r:id="rId88"/>
    <p:sldId id="780" r:id="rId89"/>
    <p:sldId id="752" r:id="rId90"/>
    <p:sldId id="770" r:id="rId91"/>
    <p:sldId id="775" r:id="rId92"/>
    <p:sldId id="774" r:id="rId93"/>
    <p:sldId id="888" r:id="rId94"/>
    <p:sldId id="776" r:id="rId95"/>
    <p:sldId id="771" r:id="rId96"/>
    <p:sldId id="781" r:id="rId97"/>
    <p:sldId id="782" r:id="rId98"/>
    <p:sldId id="889" r:id="rId99"/>
    <p:sldId id="783" r:id="rId100"/>
    <p:sldId id="784" r:id="rId101"/>
    <p:sldId id="785" r:id="rId102"/>
    <p:sldId id="786" r:id="rId103"/>
    <p:sldId id="890" r:id="rId104"/>
    <p:sldId id="787" r:id="rId105"/>
    <p:sldId id="788" r:id="rId106"/>
    <p:sldId id="789" r:id="rId107"/>
    <p:sldId id="790" r:id="rId108"/>
    <p:sldId id="794" r:id="rId109"/>
    <p:sldId id="791" r:id="rId110"/>
    <p:sldId id="256"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5C9E-6DBE-92F9-FA0E-E32152936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CC4803E-2A27-6EF9-B709-15152AC57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BE3105D-A07E-52D9-F0CD-9BC9DC4E6E51}"/>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5" name="Footer Placeholder 4">
            <a:extLst>
              <a:ext uri="{FF2B5EF4-FFF2-40B4-BE49-F238E27FC236}">
                <a16:creationId xmlns:a16="http://schemas.microsoft.com/office/drawing/2014/main" id="{C718A196-2FAA-2818-3E08-FBAA2259D7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E33708-E902-8AC5-A162-533FF701FE6B}"/>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244701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8E28-04C7-CF59-3AB6-B6FD206DC0D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086DBE-34FC-78B0-5328-385752758C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A07B85-5ABD-9446-EADB-9F70F8AF815C}"/>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5" name="Footer Placeholder 4">
            <a:extLst>
              <a:ext uri="{FF2B5EF4-FFF2-40B4-BE49-F238E27FC236}">
                <a16:creationId xmlns:a16="http://schemas.microsoft.com/office/drawing/2014/main" id="{54F41246-D0FE-A62A-742D-130C51219C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26A51A-9893-935A-F59C-49BF69B70597}"/>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389106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0456A-5AE2-5629-FACD-D8A43B1F15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4052B0-1566-29DB-81F1-E11825F3A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C95777-1558-0818-8473-62EAB05E8F5B}"/>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5" name="Footer Placeholder 4">
            <a:extLst>
              <a:ext uri="{FF2B5EF4-FFF2-40B4-BE49-F238E27FC236}">
                <a16:creationId xmlns:a16="http://schemas.microsoft.com/office/drawing/2014/main" id="{B4B5D9D7-097F-540F-FBA3-82C54779F4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A50696-45DC-25AE-8C9C-CE9476FD8BB2}"/>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42155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FA23-66BF-DE90-F621-D5DE6306D56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CBEADD9-ADFF-0929-62E8-0CC05AEDA0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E52CEC-4C6E-E142-5661-EEBB9C314427}"/>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5" name="Footer Placeholder 4">
            <a:extLst>
              <a:ext uri="{FF2B5EF4-FFF2-40B4-BE49-F238E27FC236}">
                <a16:creationId xmlns:a16="http://schemas.microsoft.com/office/drawing/2014/main" id="{434D8F43-5BEE-123C-69C1-6D2FE1D72A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03DAA4-2609-BB30-0525-B1B0FFFDF666}"/>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246512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7EAD-F871-4FBB-28E7-F55F21562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3F40806-7D47-C38A-10CD-346D70FB62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2B61C-1145-C1EB-F9F2-9EA8DFFF1C93}"/>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5" name="Footer Placeholder 4">
            <a:extLst>
              <a:ext uri="{FF2B5EF4-FFF2-40B4-BE49-F238E27FC236}">
                <a16:creationId xmlns:a16="http://schemas.microsoft.com/office/drawing/2014/main" id="{1B7AC953-CFC9-598D-E503-889992F6C6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CE150E-05CF-1468-EA92-F19D927ECF12}"/>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88878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FB30-C712-DE23-AAF5-0E64671C0D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5E1CC5-3B35-5961-6903-6A618773C7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FC36B47-F222-EFDE-9704-2A30B5917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C2AC81E-234F-00E9-F94B-C623081CFAB8}"/>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6" name="Footer Placeholder 5">
            <a:extLst>
              <a:ext uri="{FF2B5EF4-FFF2-40B4-BE49-F238E27FC236}">
                <a16:creationId xmlns:a16="http://schemas.microsoft.com/office/drawing/2014/main" id="{9AA4F8B7-A4B7-6005-CFDD-14F7CBE0B2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9C7ADC-8220-22FF-6C2E-745728577568}"/>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11247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4CA5-4AB2-BA4F-66D4-44DD4FDC9CC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EFCC180-CAB7-91FF-6CED-3ADB0627D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2EFB6-FCDE-125F-733E-6EE8D022D4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D7D9EE9-DAC5-EF9A-390D-7D088A68F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96BDE-C3C6-3E3A-676C-D8CC3E85C0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8E883C1-F175-F988-F3A8-B4ADAF658B87}"/>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8" name="Footer Placeholder 7">
            <a:extLst>
              <a:ext uri="{FF2B5EF4-FFF2-40B4-BE49-F238E27FC236}">
                <a16:creationId xmlns:a16="http://schemas.microsoft.com/office/drawing/2014/main" id="{DACB2776-47E1-C8DD-9AC8-23132B036FD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F4E8974-15E1-BC62-9357-81FB6144F5CA}"/>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267717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82FA-9A63-89FE-5AAC-6A835F71430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B5AB513-A692-3373-EA0D-E3164CCDA30E}"/>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4" name="Footer Placeholder 3">
            <a:extLst>
              <a:ext uri="{FF2B5EF4-FFF2-40B4-BE49-F238E27FC236}">
                <a16:creationId xmlns:a16="http://schemas.microsoft.com/office/drawing/2014/main" id="{5CF690D7-6745-E03E-95DA-EAC51836680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303D16B-AD73-13C1-5D4B-B189138BB4B3}"/>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187269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8CF78-4FE0-6270-2306-99AA6B7A4787}"/>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3" name="Footer Placeholder 2">
            <a:extLst>
              <a:ext uri="{FF2B5EF4-FFF2-40B4-BE49-F238E27FC236}">
                <a16:creationId xmlns:a16="http://schemas.microsoft.com/office/drawing/2014/main" id="{13BC028D-04B1-9FAA-2B75-11BA568BB19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B24306C-693D-95DD-BF51-24C9C865DF4E}"/>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117388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E6F1-C4F8-82BC-9AD2-73D78BBA3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9072D87-ED1B-592A-08C6-F7E00EC99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49FC4AA-505C-277E-CDDD-5D2EA6F1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62C4F-CC35-01F2-4738-F4C65D6BEF27}"/>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6" name="Footer Placeholder 5">
            <a:extLst>
              <a:ext uri="{FF2B5EF4-FFF2-40B4-BE49-F238E27FC236}">
                <a16:creationId xmlns:a16="http://schemas.microsoft.com/office/drawing/2014/main" id="{86C0229D-86B3-6B7A-9D35-B73F9B1080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ABD698-C4CE-4103-CE38-C50F411D0FBC}"/>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70054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6912-3798-3DB2-ECAD-A23AE2634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D7FF4A0-45A5-8DDC-5E41-36BC69735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C930EC3-ACF3-5215-8CE0-65916ADD7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1E608-0068-4FC7-2B8D-C0324062615D}"/>
              </a:ext>
            </a:extLst>
          </p:cNvPr>
          <p:cNvSpPr>
            <a:spLocks noGrp="1"/>
          </p:cNvSpPr>
          <p:nvPr>
            <p:ph type="dt" sz="half" idx="10"/>
          </p:nvPr>
        </p:nvSpPr>
        <p:spPr/>
        <p:txBody>
          <a:bodyPr/>
          <a:lstStyle/>
          <a:p>
            <a:fld id="{4D79EE0D-FEE1-4383-8048-E4BFF8E9E867}" type="datetimeFigureOut">
              <a:rPr lang="en-IN" smtClean="0"/>
              <a:t>10-03-2026</a:t>
            </a:fld>
            <a:endParaRPr lang="en-IN"/>
          </a:p>
        </p:txBody>
      </p:sp>
      <p:sp>
        <p:nvSpPr>
          <p:cNvPr id="6" name="Footer Placeholder 5">
            <a:extLst>
              <a:ext uri="{FF2B5EF4-FFF2-40B4-BE49-F238E27FC236}">
                <a16:creationId xmlns:a16="http://schemas.microsoft.com/office/drawing/2014/main" id="{B083F6D6-FCB3-169D-0DA9-8DAC1B8183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F75759-99D4-2B73-138A-FC39160349A1}"/>
              </a:ext>
            </a:extLst>
          </p:cNvPr>
          <p:cNvSpPr>
            <a:spLocks noGrp="1"/>
          </p:cNvSpPr>
          <p:nvPr>
            <p:ph type="sldNum" sz="quarter" idx="12"/>
          </p:nvPr>
        </p:nvSpPr>
        <p:spPr/>
        <p:txBody>
          <a:bodyPr/>
          <a:lstStyle/>
          <a:p>
            <a:fld id="{EBAFEA62-3EF9-41F3-8F05-8781F0650EE5}" type="slidenum">
              <a:rPr lang="en-IN" smtClean="0"/>
              <a:t>‹#›</a:t>
            </a:fld>
            <a:endParaRPr lang="en-IN"/>
          </a:p>
        </p:txBody>
      </p:sp>
    </p:spTree>
    <p:extLst>
      <p:ext uri="{BB962C8B-B14F-4D97-AF65-F5344CB8AC3E}">
        <p14:creationId xmlns:p14="http://schemas.microsoft.com/office/powerpoint/2010/main" val="61433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4EC38-CE87-14C3-4D4F-A09EB618E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AA14CFE-B7F3-64AF-2460-5775BA45B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B8A54B-3BCD-F675-DF17-1440BA343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79EE0D-FEE1-4383-8048-E4BFF8E9E867}" type="datetimeFigureOut">
              <a:rPr lang="en-IN" smtClean="0"/>
              <a:t>10-03-2026</a:t>
            </a:fld>
            <a:endParaRPr lang="en-IN"/>
          </a:p>
        </p:txBody>
      </p:sp>
      <p:sp>
        <p:nvSpPr>
          <p:cNvPr id="5" name="Footer Placeholder 4">
            <a:extLst>
              <a:ext uri="{FF2B5EF4-FFF2-40B4-BE49-F238E27FC236}">
                <a16:creationId xmlns:a16="http://schemas.microsoft.com/office/drawing/2014/main" id="{4D94E39C-8D3B-88AA-8702-BA0266B4D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C5FB3E28-F084-256A-428D-B8BAFED91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AFEA62-3EF9-41F3-8F05-8781F0650EE5}" type="slidenum">
              <a:rPr lang="en-IN" smtClean="0"/>
              <a:t>‹#›</a:t>
            </a:fld>
            <a:endParaRPr lang="en-IN"/>
          </a:p>
        </p:txBody>
      </p:sp>
    </p:spTree>
    <p:extLst>
      <p:ext uri="{BB962C8B-B14F-4D97-AF65-F5344CB8AC3E}">
        <p14:creationId xmlns:p14="http://schemas.microsoft.com/office/powerpoint/2010/main" val="184509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248E34-3DE6-2624-8993-93DBC4DBB663}"/>
              </a:ext>
            </a:extLst>
          </p:cNvPr>
          <p:cNvSpPr>
            <a:spLocks noGrp="1"/>
          </p:cNvSpPr>
          <p:nvPr>
            <p:ph type="title"/>
          </p:nvPr>
        </p:nvSpPr>
        <p:spPr>
          <a:xfrm>
            <a:off x="831850" y="2495550"/>
            <a:ext cx="10515600" cy="1133475"/>
          </a:xfrm>
        </p:spPr>
        <p:txBody>
          <a:bodyPr>
            <a:normAutofit fontScale="90000"/>
          </a:bodyPr>
          <a:lstStyle/>
          <a:p>
            <a:r>
              <a:rPr lang="en-US" sz="4000" b="1" dirty="0">
                <a:solidFill>
                  <a:srgbClr val="7030A0"/>
                </a:solidFill>
              </a:rPr>
              <a:t>CL 355 Petrochemicals technology </a:t>
            </a:r>
            <a:br>
              <a:rPr lang="en-US" sz="4000" b="1" dirty="0">
                <a:solidFill>
                  <a:srgbClr val="7030A0"/>
                </a:solidFill>
              </a:rPr>
            </a:br>
            <a:r>
              <a:rPr lang="en-US" sz="4000" b="1" dirty="0">
                <a:solidFill>
                  <a:srgbClr val="7030A0"/>
                </a:solidFill>
              </a:rPr>
              <a:t>Module 2</a:t>
            </a:r>
          </a:p>
        </p:txBody>
      </p:sp>
      <p:sp>
        <p:nvSpPr>
          <p:cNvPr id="5" name="Text Placeholder 4">
            <a:extLst>
              <a:ext uri="{FF2B5EF4-FFF2-40B4-BE49-F238E27FC236}">
                <a16:creationId xmlns:a16="http://schemas.microsoft.com/office/drawing/2014/main" id="{C41545F8-F358-A128-6DC1-A2AB8AAF2E20}"/>
              </a:ext>
            </a:extLst>
          </p:cNvPr>
          <p:cNvSpPr>
            <a:spLocks noGrp="1"/>
          </p:cNvSpPr>
          <p:nvPr>
            <p:ph type="body" idx="1"/>
          </p:nvPr>
        </p:nvSpPr>
        <p:spPr>
          <a:xfrm>
            <a:off x="838200" y="4111791"/>
            <a:ext cx="10515600" cy="1500187"/>
          </a:xfrm>
          <a:effectLst>
            <a:outerShdw blurRad="50800" dist="38100" dir="2700000" algn="tl" rotWithShape="0">
              <a:prstClr val="black">
                <a:alpha val="40000"/>
              </a:prstClr>
            </a:outerShdw>
          </a:effectLst>
        </p:spPr>
        <p:txBody>
          <a:bodyPr>
            <a:normAutofit/>
          </a:bodyPr>
          <a:lstStyle/>
          <a:p>
            <a:r>
              <a:rPr lang="en-US" sz="3600" b="1" dirty="0">
                <a:solidFill>
                  <a:srgbClr val="0066FF"/>
                </a:solidFill>
              </a:rPr>
              <a:t>AROMATIC COMPLEXES</a:t>
            </a:r>
          </a:p>
        </p:txBody>
      </p:sp>
      <p:sp>
        <p:nvSpPr>
          <p:cNvPr id="3" name="Slide Number Placeholder 2">
            <a:extLst>
              <a:ext uri="{FF2B5EF4-FFF2-40B4-BE49-F238E27FC236}">
                <a16:creationId xmlns:a16="http://schemas.microsoft.com/office/drawing/2014/main" id="{9615377A-D2E3-1D33-8A27-9291E70D002F}"/>
              </a:ext>
            </a:extLst>
          </p:cNvPr>
          <p:cNvSpPr>
            <a:spLocks noGrp="1"/>
          </p:cNvSpPr>
          <p:nvPr>
            <p:ph type="sldNum" sz="quarter" idx="12"/>
          </p:nvPr>
        </p:nvSpPr>
        <p:spPr/>
        <p:txBody>
          <a:bodyPr/>
          <a:lstStyle/>
          <a:p>
            <a:fld id="{0B70DE20-B937-49F7-BDB4-D052E7C40283}" type="slidenum">
              <a:rPr lang="en-US" smtClean="0"/>
              <a:t>1</a:t>
            </a:fld>
            <a:endParaRPr lang="en-US"/>
          </a:p>
        </p:txBody>
      </p:sp>
    </p:spTree>
    <p:extLst>
      <p:ext uri="{BB962C8B-B14F-4D97-AF65-F5344CB8AC3E}">
        <p14:creationId xmlns:p14="http://schemas.microsoft.com/office/powerpoint/2010/main" val="294833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B050"/>
                </a:solidFill>
                <a:latin typeface="AR CENA"/>
              </a:rPr>
              <a:t>CATALYTIC REFORMING</a:t>
            </a:r>
          </a:p>
        </p:txBody>
      </p:sp>
      <p:sp>
        <p:nvSpPr>
          <p:cNvPr id="3" name="Content Placeholder 2"/>
          <p:cNvSpPr>
            <a:spLocks noGrp="1"/>
          </p:cNvSpPr>
          <p:nvPr>
            <p:ph idx="1"/>
          </p:nvPr>
        </p:nvSpPr>
        <p:spPr/>
        <p:txBody>
          <a:bodyPr>
            <a:normAutofit fontScale="85000" lnSpcReduction="10000"/>
          </a:bodyPr>
          <a:lstStyle/>
          <a:p>
            <a:r>
              <a:rPr lang="en-US" dirty="0"/>
              <a:t>In catalytic reforming the hydrocarbon molecular structures are rearranged to form higher-octane aromatics with only a minor amount of cracking.</a:t>
            </a:r>
          </a:p>
          <a:p>
            <a:r>
              <a:rPr lang="en-US" dirty="0" err="1"/>
              <a:t>feedstocks</a:t>
            </a:r>
            <a:r>
              <a:rPr lang="en-US" dirty="0"/>
              <a:t> to catalytic reformers are heavy straight-run (HSR) </a:t>
            </a:r>
            <a:r>
              <a:rPr lang="en-US" dirty="0" err="1"/>
              <a:t>gasolines</a:t>
            </a:r>
            <a:r>
              <a:rPr lang="en-US" dirty="0"/>
              <a:t> and </a:t>
            </a:r>
            <a:r>
              <a:rPr lang="en-US" dirty="0" err="1"/>
              <a:t>naphthas</a:t>
            </a:r>
            <a:r>
              <a:rPr lang="en-US" dirty="0"/>
              <a:t> [180–375°F (82–190°C)] and heavy hydrocracker </a:t>
            </a:r>
            <a:r>
              <a:rPr lang="en-US" dirty="0" err="1"/>
              <a:t>naphthas</a:t>
            </a:r>
            <a:r>
              <a:rPr lang="en-US" dirty="0"/>
              <a:t>. </a:t>
            </a:r>
          </a:p>
          <a:p>
            <a:r>
              <a:rPr lang="en-US" dirty="0"/>
              <a:t>four major hydrocarbon groups: paraffins, olefins, </a:t>
            </a:r>
            <a:r>
              <a:rPr lang="en-US" dirty="0" err="1"/>
              <a:t>naphthenes</a:t>
            </a:r>
            <a:r>
              <a:rPr lang="en-US" dirty="0"/>
              <a:t>, and aromatics (PONA).</a:t>
            </a:r>
          </a:p>
          <a:p>
            <a:br>
              <a:rPr lang="en-US" dirty="0"/>
            </a:br>
            <a:r>
              <a:rPr lang="en-US" b="1" dirty="0"/>
              <a:t>Component</a:t>
            </a:r>
            <a:r>
              <a:rPr lang="en-US" dirty="0"/>
              <a:t>           </a:t>
            </a:r>
            <a:r>
              <a:rPr lang="en-US" b="1" dirty="0"/>
              <a:t>Feed</a:t>
            </a:r>
            <a:r>
              <a:rPr lang="en-US" dirty="0"/>
              <a:t> (vol%)  </a:t>
            </a:r>
            <a:r>
              <a:rPr lang="en-US" b="1" dirty="0"/>
              <a:t>Product (vol%)</a:t>
            </a:r>
            <a:br>
              <a:rPr lang="en-US" dirty="0"/>
            </a:br>
            <a:r>
              <a:rPr lang="en-US" dirty="0"/>
              <a:t>Paraffins                30–70              30–50</a:t>
            </a:r>
            <a:br>
              <a:rPr lang="en-US" dirty="0"/>
            </a:br>
            <a:r>
              <a:rPr lang="en-US" dirty="0"/>
              <a:t>Olefins                    0–2                   0–2</a:t>
            </a:r>
            <a:br>
              <a:rPr lang="en-US" dirty="0"/>
            </a:br>
            <a:r>
              <a:rPr lang="en-US" dirty="0"/>
              <a:t>Naphthenes         20–60                0–3</a:t>
            </a:r>
            <a:br>
              <a:rPr lang="en-US" dirty="0"/>
            </a:br>
            <a:r>
              <a:rPr lang="en-US" dirty="0"/>
              <a:t>Aromatics             7–20                 45–60</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85971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C842-6D13-A57F-ABFB-C916189E9319}"/>
              </a:ext>
            </a:extLst>
          </p:cNvPr>
          <p:cNvSpPr>
            <a:spLocks noGrp="1"/>
          </p:cNvSpPr>
          <p:nvPr>
            <p:ph type="title"/>
          </p:nvPr>
        </p:nvSpPr>
        <p:spPr>
          <a:xfrm>
            <a:off x="409433" y="723253"/>
            <a:ext cx="10515600" cy="1325563"/>
          </a:xfrm>
        </p:spPr>
        <p:txBody>
          <a:bodyPr>
            <a:normAutofit/>
          </a:bodyPr>
          <a:lstStyle/>
          <a:p>
            <a:r>
              <a:rPr lang="en-US" sz="2800" b="1" dirty="0">
                <a:solidFill>
                  <a:srgbClr val="0070C0"/>
                </a:solidFill>
                <a:latin typeface="Univers-Bold"/>
              </a:rPr>
              <a:t>Feedstock</a:t>
            </a:r>
            <a:endParaRPr lang="en-IN" sz="3600" dirty="0">
              <a:solidFill>
                <a:srgbClr val="0070C0"/>
              </a:solidFill>
            </a:endParaRPr>
          </a:p>
        </p:txBody>
      </p:sp>
      <p:sp>
        <p:nvSpPr>
          <p:cNvPr id="3" name="Content Placeholder 2">
            <a:extLst>
              <a:ext uri="{FF2B5EF4-FFF2-40B4-BE49-F238E27FC236}">
                <a16:creationId xmlns:a16="http://schemas.microsoft.com/office/drawing/2014/main" id="{C9E5CE5E-486E-EE1E-3965-A39A715B63C3}"/>
              </a:ext>
            </a:extLst>
          </p:cNvPr>
          <p:cNvSpPr>
            <a:spLocks noGrp="1"/>
          </p:cNvSpPr>
          <p:nvPr>
            <p:ph idx="1"/>
          </p:nvPr>
        </p:nvSpPr>
        <p:spPr>
          <a:xfrm>
            <a:off x="409433" y="1592360"/>
            <a:ext cx="11682483" cy="4351338"/>
          </a:xfrm>
        </p:spPr>
        <p:txBody>
          <a:bodyPr>
            <a:normAutofit lnSpcReduction="10000"/>
          </a:bodyPr>
          <a:lstStyle/>
          <a:p>
            <a:pPr marL="0" indent="0">
              <a:buNone/>
            </a:pPr>
            <a:br>
              <a:rPr lang="en-US" sz="2000" b="1" i="0" dirty="0">
                <a:solidFill>
                  <a:srgbClr val="231F20"/>
                </a:solidFill>
                <a:effectLst/>
              </a:rPr>
            </a:br>
            <a:r>
              <a:rPr lang="en-US" sz="2000" b="0" i="0" dirty="0">
                <a:solidFill>
                  <a:srgbClr val="231F20"/>
                </a:solidFill>
                <a:effectLst/>
              </a:rPr>
              <a:t>The feedstock to a C3 </a:t>
            </a:r>
            <a:r>
              <a:rPr lang="en-US" sz="2000" b="0" i="0" dirty="0" err="1">
                <a:solidFill>
                  <a:srgbClr val="231F20"/>
                </a:solidFill>
                <a:effectLst/>
              </a:rPr>
              <a:t>Oleflex</a:t>
            </a:r>
            <a:r>
              <a:rPr lang="en-US" sz="2000" b="0" i="0" dirty="0">
                <a:solidFill>
                  <a:srgbClr val="231F20"/>
                </a:solidFill>
                <a:effectLst/>
              </a:rPr>
              <a:t> process unit is propane. Propane is recovered from propane-rich</a:t>
            </a:r>
            <a:br>
              <a:rPr lang="en-US" sz="2000" b="0" i="0" dirty="0">
                <a:solidFill>
                  <a:srgbClr val="231F20"/>
                </a:solidFill>
                <a:effectLst/>
              </a:rPr>
            </a:br>
            <a:r>
              <a:rPr lang="en-US" sz="2000" b="0" i="0" dirty="0">
                <a:solidFill>
                  <a:srgbClr val="231F20"/>
                </a:solidFill>
                <a:effectLst/>
              </a:rPr>
              <a:t>LPG streams from gas plants. Propane is also available in smaller quantities as a byproduct from such refinery operations as hydrocracking, fluidized catalytic cracking (FCC) and (RCC) resid catalytic cracking units.</a:t>
            </a:r>
          </a:p>
          <a:p>
            <a:pPr marL="0" indent="0">
              <a:buNone/>
            </a:pPr>
            <a:r>
              <a:rPr lang="en-US" b="1" i="0" dirty="0">
                <a:solidFill>
                  <a:srgbClr val="0070C0"/>
                </a:solidFill>
                <a:effectLst/>
              </a:rPr>
              <a:t>Catalyst</a:t>
            </a:r>
          </a:p>
          <a:p>
            <a:pPr marL="0" indent="0">
              <a:buNone/>
            </a:pPr>
            <a:r>
              <a:rPr lang="en-US" sz="2000" dirty="0">
                <a:solidFill>
                  <a:srgbClr val="202124"/>
                </a:solidFill>
                <a:latin typeface="Google Sans"/>
              </a:rPr>
              <a:t>P</a:t>
            </a:r>
            <a:r>
              <a:rPr lang="en-US" sz="2000" b="0" i="0" dirty="0">
                <a:solidFill>
                  <a:srgbClr val="040C28"/>
                </a:solidFill>
                <a:effectLst/>
                <a:latin typeface="Google Sans"/>
              </a:rPr>
              <a:t>latinum/tin with an alkali metal promoter on an alumina support, primarily θ-Al</a:t>
            </a:r>
            <a:r>
              <a:rPr lang="en-US" sz="2000" b="0" i="0" baseline="-25000" dirty="0">
                <a:solidFill>
                  <a:srgbClr val="040C28"/>
                </a:solidFill>
                <a:effectLst/>
                <a:latin typeface="Google Sans"/>
              </a:rPr>
              <a:t>2</a:t>
            </a:r>
            <a:r>
              <a:rPr lang="en-US" sz="2000" b="0" i="0" dirty="0">
                <a:solidFill>
                  <a:srgbClr val="040C28"/>
                </a:solidFill>
                <a:effectLst/>
                <a:latin typeface="Google Sans"/>
              </a:rPr>
              <a:t>O</a:t>
            </a:r>
            <a:r>
              <a:rPr lang="en-US" sz="2000" b="0" i="0" baseline="-25000" dirty="0">
                <a:solidFill>
                  <a:srgbClr val="040C28"/>
                </a:solidFill>
                <a:effectLst/>
                <a:latin typeface="Google Sans"/>
              </a:rPr>
              <a:t>3</a:t>
            </a:r>
            <a:br>
              <a:rPr lang="en-US" sz="2000" b="1" i="0" dirty="0">
                <a:solidFill>
                  <a:srgbClr val="231F20"/>
                </a:solidFill>
                <a:effectLst/>
              </a:rPr>
            </a:br>
            <a:r>
              <a:rPr lang="en-US" sz="2000" b="0" i="0" dirty="0">
                <a:solidFill>
                  <a:srgbClr val="231F20"/>
                </a:solidFill>
                <a:effectLst/>
              </a:rPr>
              <a:t>The </a:t>
            </a:r>
            <a:r>
              <a:rPr lang="en-US" sz="2000" b="0" i="0" dirty="0" err="1">
                <a:solidFill>
                  <a:srgbClr val="231F20"/>
                </a:solidFill>
                <a:effectLst/>
              </a:rPr>
              <a:t>Olexflex</a:t>
            </a:r>
            <a:r>
              <a:rPr lang="en-US" sz="2000" b="0" i="0" dirty="0">
                <a:solidFill>
                  <a:srgbClr val="231F20"/>
                </a:solidFill>
                <a:effectLst/>
              </a:rPr>
              <a:t> process uses a </a:t>
            </a:r>
            <a:r>
              <a:rPr lang="en-US" sz="2000" b="0" i="0" dirty="0">
                <a:solidFill>
                  <a:srgbClr val="0070C0"/>
                </a:solidFill>
                <a:effectLst/>
              </a:rPr>
              <a:t>platinum catalyst </a:t>
            </a:r>
            <a:r>
              <a:rPr lang="en-US" sz="2000" b="0" i="0" dirty="0">
                <a:solidFill>
                  <a:srgbClr val="231F20"/>
                </a:solidFill>
                <a:effectLst/>
              </a:rPr>
              <a:t>to promote the dehydrogenation reaction. The DeH-14 catalyst, introduced in 2001, represents the fifth generation of catalyst. Not only does the DeH-14 maintain the high activity and selectivity and low attrition rates required for the dehydrogenation process, it also has lower platinum investment than earlier catalysts.</a:t>
            </a:r>
            <a:br>
              <a:rPr lang="en-US" sz="3200" dirty="0"/>
            </a:br>
            <a:br>
              <a:rPr lang="en-US" sz="3200" dirty="0"/>
            </a:br>
            <a:endParaRPr lang="en-IN" sz="3200" dirty="0"/>
          </a:p>
        </p:txBody>
      </p:sp>
      <p:sp>
        <p:nvSpPr>
          <p:cNvPr id="5" name="Slide Number Placeholder 4">
            <a:extLst>
              <a:ext uri="{FF2B5EF4-FFF2-40B4-BE49-F238E27FC236}">
                <a16:creationId xmlns:a16="http://schemas.microsoft.com/office/drawing/2014/main" id="{EA2DD15F-C2D3-EB59-C5DF-2F742DD143A7}"/>
              </a:ext>
            </a:extLst>
          </p:cNvPr>
          <p:cNvSpPr>
            <a:spLocks noGrp="1"/>
          </p:cNvSpPr>
          <p:nvPr>
            <p:ph type="sldNum" sz="quarter" idx="12"/>
          </p:nvPr>
        </p:nvSpPr>
        <p:spPr/>
        <p:txBody>
          <a:bodyPr/>
          <a:lstStyle/>
          <a:p>
            <a:fld id="{0B70DE20-B937-49F7-BDB4-D052E7C40283}" type="slidenum">
              <a:rPr lang="en-US" smtClean="0"/>
              <a:t>100</a:t>
            </a:fld>
            <a:endParaRPr lang="en-US"/>
          </a:p>
        </p:txBody>
      </p:sp>
    </p:spTree>
    <p:extLst>
      <p:ext uri="{BB962C8B-B14F-4D97-AF65-F5344CB8AC3E}">
        <p14:creationId xmlns:p14="http://schemas.microsoft.com/office/powerpoint/2010/main" val="25988562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E3AC-340F-3DC5-E458-EA9BE009F450}"/>
              </a:ext>
            </a:extLst>
          </p:cNvPr>
          <p:cNvSpPr>
            <a:spLocks noGrp="1"/>
          </p:cNvSpPr>
          <p:nvPr>
            <p:ph type="title"/>
          </p:nvPr>
        </p:nvSpPr>
        <p:spPr>
          <a:xfrm>
            <a:off x="511629" y="418291"/>
            <a:ext cx="10515600" cy="623920"/>
          </a:xfrm>
        </p:spPr>
        <p:txBody>
          <a:bodyPr>
            <a:noAutofit/>
          </a:bodyPr>
          <a:lstStyle/>
          <a:p>
            <a:r>
              <a:rPr lang="en-IN" sz="3200" b="1" i="0" dirty="0">
                <a:solidFill>
                  <a:srgbClr val="C00000"/>
                </a:solidFill>
                <a:effectLst/>
                <a:latin typeface="Univers-Bold"/>
              </a:rPr>
              <a:t>C3 </a:t>
            </a:r>
            <a:r>
              <a:rPr lang="en-IN" sz="3200" b="1" i="0" dirty="0" err="1">
                <a:solidFill>
                  <a:srgbClr val="C00000"/>
                </a:solidFill>
                <a:effectLst/>
                <a:latin typeface="Univers-Bold"/>
              </a:rPr>
              <a:t>Oleflex</a:t>
            </a:r>
            <a:r>
              <a:rPr lang="en-IN" sz="3200" b="1" i="0" dirty="0">
                <a:solidFill>
                  <a:srgbClr val="C00000"/>
                </a:solidFill>
                <a:effectLst/>
                <a:latin typeface="Univers-Bold"/>
              </a:rPr>
              <a:t> Complex</a:t>
            </a:r>
            <a:r>
              <a:rPr lang="en-IN" sz="3200" dirty="0">
                <a:solidFill>
                  <a:srgbClr val="C00000"/>
                </a:solidFill>
              </a:rPr>
              <a:t> : Block diagram</a:t>
            </a:r>
            <a:br>
              <a:rPr lang="en-IN" sz="3200" dirty="0">
                <a:solidFill>
                  <a:srgbClr val="C00000"/>
                </a:solidFill>
              </a:rPr>
            </a:br>
            <a:endParaRPr lang="en-IN" sz="3200" dirty="0">
              <a:solidFill>
                <a:srgbClr val="C00000"/>
              </a:solidFill>
            </a:endParaRPr>
          </a:p>
        </p:txBody>
      </p:sp>
      <p:pic>
        <p:nvPicPr>
          <p:cNvPr id="7" name="Content Placeholder 6">
            <a:extLst>
              <a:ext uri="{FF2B5EF4-FFF2-40B4-BE49-F238E27FC236}">
                <a16:creationId xmlns:a16="http://schemas.microsoft.com/office/drawing/2014/main" id="{82C7A21D-99A2-28F7-DF8F-E5BE3E125566}"/>
              </a:ext>
            </a:extLst>
          </p:cNvPr>
          <p:cNvPicPr>
            <a:picLocks noGrp="1" noChangeAspect="1"/>
          </p:cNvPicPr>
          <p:nvPr>
            <p:ph idx="1"/>
          </p:nvPr>
        </p:nvPicPr>
        <p:blipFill>
          <a:blip r:embed="rId2"/>
          <a:stretch>
            <a:fillRect/>
          </a:stretch>
        </p:blipFill>
        <p:spPr>
          <a:xfrm>
            <a:off x="1475835" y="1121754"/>
            <a:ext cx="8321307" cy="5407348"/>
          </a:xfrm>
        </p:spPr>
      </p:pic>
      <p:sp>
        <p:nvSpPr>
          <p:cNvPr id="5" name="Slide Number Placeholder 4">
            <a:extLst>
              <a:ext uri="{FF2B5EF4-FFF2-40B4-BE49-F238E27FC236}">
                <a16:creationId xmlns:a16="http://schemas.microsoft.com/office/drawing/2014/main" id="{B6F59508-5B68-0FD5-3DB8-4C25BF8F71DC}"/>
              </a:ext>
            </a:extLst>
          </p:cNvPr>
          <p:cNvSpPr>
            <a:spLocks noGrp="1"/>
          </p:cNvSpPr>
          <p:nvPr>
            <p:ph type="sldNum" sz="quarter" idx="12"/>
          </p:nvPr>
        </p:nvSpPr>
        <p:spPr/>
        <p:txBody>
          <a:bodyPr/>
          <a:lstStyle/>
          <a:p>
            <a:fld id="{0B70DE20-B937-49F7-BDB4-D052E7C40283}" type="slidenum">
              <a:rPr lang="en-US" smtClean="0"/>
              <a:t>101</a:t>
            </a:fld>
            <a:endParaRPr lang="en-US"/>
          </a:p>
        </p:txBody>
      </p:sp>
    </p:spTree>
    <p:extLst>
      <p:ext uri="{BB962C8B-B14F-4D97-AF65-F5344CB8AC3E}">
        <p14:creationId xmlns:p14="http://schemas.microsoft.com/office/powerpoint/2010/main" val="4077481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4BA4-79D6-B4C5-7840-F013157F015E}"/>
              </a:ext>
            </a:extLst>
          </p:cNvPr>
          <p:cNvSpPr>
            <a:spLocks noGrp="1"/>
          </p:cNvSpPr>
          <p:nvPr>
            <p:ph type="title"/>
          </p:nvPr>
        </p:nvSpPr>
        <p:spPr>
          <a:xfrm>
            <a:off x="483637" y="337134"/>
            <a:ext cx="10515600" cy="959822"/>
          </a:xfrm>
        </p:spPr>
        <p:txBody>
          <a:bodyPr>
            <a:noAutofit/>
          </a:bodyPr>
          <a:lstStyle/>
          <a:p>
            <a:r>
              <a:rPr lang="en-IN" sz="3600" b="1" i="1" dirty="0">
                <a:solidFill>
                  <a:srgbClr val="0070C0"/>
                </a:solidFill>
                <a:effectLst/>
                <a:latin typeface="Univers-Bold"/>
              </a:rPr>
              <a:t>C3 </a:t>
            </a:r>
            <a:r>
              <a:rPr lang="en-IN" sz="3600" b="1" i="1" dirty="0" err="1">
                <a:solidFill>
                  <a:srgbClr val="0070C0"/>
                </a:solidFill>
                <a:effectLst/>
                <a:latin typeface="Univers-Bold"/>
              </a:rPr>
              <a:t>Oleflex</a:t>
            </a:r>
            <a:r>
              <a:rPr lang="en-IN" sz="3600" b="1" i="1" dirty="0">
                <a:solidFill>
                  <a:srgbClr val="0070C0"/>
                </a:solidFill>
                <a:effectLst/>
                <a:latin typeface="Univers-Bold"/>
              </a:rPr>
              <a:t>: Process flow diagram</a:t>
            </a:r>
            <a:r>
              <a:rPr lang="en-IN" sz="3600" i="1" dirty="0">
                <a:solidFill>
                  <a:srgbClr val="0070C0"/>
                </a:solidFill>
              </a:rPr>
              <a:t> </a:t>
            </a:r>
            <a:br>
              <a:rPr lang="en-IN" sz="3600" i="1" dirty="0">
                <a:solidFill>
                  <a:srgbClr val="0070C0"/>
                </a:solidFill>
              </a:rPr>
            </a:br>
            <a:endParaRPr lang="en-IN" sz="3600" i="1" dirty="0">
              <a:solidFill>
                <a:srgbClr val="0070C0"/>
              </a:solidFill>
            </a:endParaRPr>
          </a:p>
        </p:txBody>
      </p:sp>
      <p:pic>
        <p:nvPicPr>
          <p:cNvPr id="9" name="Content Placeholder 8">
            <a:extLst>
              <a:ext uri="{FF2B5EF4-FFF2-40B4-BE49-F238E27FC236}">
                <a16:creationId xmlns:a16="http://schemas.microsoft.com/office/drawing/2014/main" id="{8DA392FD-92D7-69D6-D4EA-034166A5EFDA}"/>
              </a:ext>
            </a:extLst>
          </p:cNvPr>
          <p:cNvPicPr>
            <a:picLocks noGrp="1" noChangeAspect="1"/>
          </p:cNvPicPr>
          <p:nvPr>
            <p:ph idx="1"/>
          </p:nvPr>
        </p:nvPicPr>
        <p:blipFill>
          <a:blip r:embed="rId2"/>
          <a:stretch>
            <a:fillRect/>
          </a:stretch>
        </p:blipFill>
        <p:spPr>
          <a:xfrm>
            <a:off x="1680622" y="1085379"/>
            <a:ext cx="8644143" cy="4955241"/>
          </a:xfrm>
        </p:spPr>
      </p:pic>
      <p:sp>
        <p:nvSpPr>
          <p:cNvPr id="5" name="Slide Number Placeholder 4">
            <a:extLst>
              <a:ext uri="{FF2B5EF4-FFF2-40B4-BE49-F238E27FC236}">
                <a16:creationId xmlns:a16="http://schemas.microsoft.com/office/drawing/2014/main" id="{FC631775-EE50-9BB6-0D58-B543A0473510}"/>
              </a:ext>
            </a:extLst>
          </p:cNvPr>
          <p:cNvSpPr>
            <a:spLocks noGrp="1"/>
          </p:cNvSpPr>
          <p:nvPr>
            <p:ph type="sldNum" sz="quarter" idx="12"/>
          </p:nvPr>
        </p:nvSpPr>
        <p:spPr/>
        <p:txBody>
          <a:bodyPr/>
          <a:lstStyle/>
          <a:p>
            <a:fld id="{0B70DE20-B937-49F7-BDB4-D052E7C40283}" type="slidenum">
              <a:rPr lang="en-US" smtClean="0"/>
              <a:t>102</a:t>
            </a:fld>
            <a:endParaRPr lang="en-US"/>
          </a:p>
        </p:txBody>
      </p:sp>
    </p:spTree>
    <p:extLst>
      <p:ext uri="{BB962C8B-B14F-4D97-AF65-F5344CB8AC3E}">
        <p14:creationId xmlns:p14="http://schemas.microsoft.com/office/powerpoint/2010/main" val="40604827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4087D-A3AA-7093-B488-AD701EA5DD20}"/>
              </a:ext>
            </a:extLst>
          </p:cNvPr>
          <p:cNvSpPr>
            <a:spLocks noGrp="1"/>
          </p:cNvSpPr>
          <p:nvPr>
            <p:ph type="sldNum" sz="quarter" idx="12"/>
          </p:nvPr>
        </p:nvSpPr>
        <p:spPr/>
        <p:txBody>
          <a:bodyPr/>
          <a:lstStyle/>
          <a:p>
            <a:fld id="{0B70DE20-B937-49F7-BDB4-D052E7C40283}" type="slidenum">
              <a:rPr lang="en-US" smtClean="0"/>
              <a:t>103</a:t>
            </a:fld>
            <a:endParaRPr lang="en-US"/>
          </a:p>
        </p:txBody>
      </p:sp>
      <p:sp>
        <p:nvSpPr>
          <p:cNvPr id="8" name="TextBox 7">
            <a:extLst>
              <a:ext uri="{FF2B5EF4-FFF2-40B4-BE49-F238E27FC236}">
                <a16:creationId xmlns:a16="http://schemas.microsoft.com/office/drawing/2014/main" id="{A57C54C3-5B58-4168-B209-9ECABBF40689}"/>
              </a:ext>
            </a:extLst>
          </p:cNvPr>
          <p:cNvSpPr txBox="1"/>
          <p:nvPr/>
        </p:nvSpPr>
        <p:spPr>
          <a:xfrm>
            <a:off x="1627496" y="968570"/>
            <a:ext cx="6093724" cy="461665"/>
          </a:xfrm>
          <a:prstGeom prst="rect">
            <a:avLst/>
          </a:prstGeom>
          <a:noFill/>
        </p:spPr>
        <p:txBody>
          <a:bodyPr wrap="square">
            <a:spAutoFit/>
          </a:bodyPr>
          <a:lstStyle/>
          <a:p>
            <a:r>
              <a:rPr lang="pt-BR" sz="2400" dirty="0"/>
              <a:t>C</a:t>
            </a:r>
            <a:r>
              <a:rPr lang="pt-BR" sz="2400" baseline="-25000" dirty="0"/>
              <a:t>3</a:t>
            </a:r>
            <a:r>
              <a:rPr lang="pt-BR" sz="2400" dirty="0"/>
              <a:t>​H</a:t>
            </a:r>
            <a:r>
              <a:rPr lang="pt-BR" sz="2400" baseline="-25000" dirty="0"/>
              <a:t>8</a:t>
            </a:r>
            <a:r>
              <a:rPr lang="pt-BR" sz="2400" dirty="0"/>
              <a:t>​ → C</a:t>
            </a:r>
            <a:r>
              <a:rPr lang="pt-BR" sz="2400" baseline="-25000" dirty="0"/>
              <a:t>3​</a:t>
            </a:r>
            <a:r>
              <a:rPr lang="pt-BR" sz="2400" dirty="0"/>
              <a:t>H</a:t>
            </a:r>
            <a:r>
              <a:rPr lang="pt-BR" sz="2400" baseline="-25000" dirty="0"/>
              <a:t>6 </a:t>
            </a:r>
            <a:r>
              <a:rPr lang="pt-BR" sz="2400" dirty="0"/>
              <a:t>​+ H</a:t>
            </a:r>
            <a:r>
              <a:rPr lang="pt-BR" sz="2400" baseline="-25000" dirty="0"/>
              <a:t>2 </a:t>
            </a:r>
            <a:r>
              <a:rPr lang="pt-BR" sz="2400" dirty="0"/>
              <a:t>​(Endothermic)</a:t>
            </a:r>
            <a:endParaRPr lang="en-IN" sz="2400" dirty="0"/>
          </a:p>
        </p:txBody>
      </p:sp>
      <p:graphicFrame>
        <p:nvGraphicFramePr>
          <p:cNvPr id="9" name="Table 8">
            <a:extLst>
              <a:ext uri="{FF2B5EF4-FFF2-40B4-BE49-F238E27FC236}">
                <a16:creationId xmlns:a16="http://schemas.microsoft.com/office/drawing/2014/main" id="{B412E144-EB0D-3805-983A-1F8F489638AE}"/>
              </a:ext>
            </a:extLst>
          </p:cNvPr>
          <p:cNvGraphicFramePr>
            <a:graphicFrameLocks noGrp="1"/>
          </p:cNvGraphicFramePr>
          <p:nvPr/>
        </p:nvGraphicFramePr>
        <p:xfrm>
          <a:off x="1241946" y="2148840"/>
          <a:ext cx="10244590" cy="2712720"/>
        </p:xfrm>
        <a:graphic>
          <a:graphicData uri="http://schemas.openxmlformats.org/drawingml/2006/table">
            <a:tbl>
              <a:tblPr/>
              <a:tblGrid>
                <a:gridCol w="4986790">
                  <a:extLst>
                    <a:ext uri="{9D8B030D-6E8A-4147-A177-3AD203B41FA5}">
                      <a16:colId xmlns:a16="http://schemas.microsoft.com/office/drawing/2014/main" val="1676432147"/>
                    </a:ext>
                  </a:extLst>
                </a:gridCol>
                <a:gridCol w="5257800">
                  <a:extLst>
                    <a:ext uri="{9D8B030D-6E8A-4147-A177-3AD203B41FA5}">
                      <a16:colId xmlns:a16="http://schemas.microsoft.com/office/drawing/2014/main" val="4140879398"/>
                    </a:ext>
                  </a:extLst>
                </a:gridCol>
              </a:tblGrid>
              <a:tr h="0">
                <a:tc>
                  <a:txBody>
                    <a:bodyPr/>
                    <a:lstStyle/>
                    <a:p>
                      <a:pPr>
                        <a:buNone/>
                      </a:pPr>
                      <a:r>
                        <a:rPr lang="en-IN" sz="2800" b="1"/>
                        <a:t>Parameter</a:t>
                      </a:r>
                    </a:p>
                  </a:txBody>
                  <a:tcPr anchor="ctr">
                    <a:lnL>
                      <a:noFill/>
                    </a:lnL>
                    <a:lnR>
                      <a:noFill/>
                    </a:lnR>
                    <a:lnT>
                      <a:noFill/>
                    </a:lnT>
                    <a:lnB>
                      <a:noFill/>
                    </a:lnB>
                    <a:noFill/>
                  </a:tcPr>
                </a:tc>
                <a:tc>
                  <a:txBody>
                    <a:bodyPr/>
                    <a:lstStyle/>
                    <a:p>
                      <a:pPr>
                        <a:buNone/>
                      </a:pPr>
                      <a:r>
                        <a:rPr lang="en-IN" sz="2800" b="1" dirty="0"/>
                        <a:t>Typical Range</a:t>
                      </a:r>
                    </a:p>
                  </a:txBody>
                  <a:tcPr anchor="ctr">
                    <a:lnL>
                      <a:noFill/>
                    </a:lnL>
                    <a:lnR>
                      <a:noFill/>
                    </a:lnR>
                    <a:lnT>
                      <a:noFill/>
                    </a:lnT>
                    <a:lnB>
                      <a:noFill/>
                    </a:lnB>
                    <a:noFill/>
                  </a:tcPr>
                </a:tc>
                <a:extLst>
                  <a:ext uri="{0D108BD9-81ED-4DB2-BD59-A6C34878D82A}">
                    <a16:rowId xmlns:a16="http://schemas.microsoft.com/office/drawing/2014/main" val="1689506025"/>
                  </a:ext>
                </a:extLst>
              </a:tr>
              <a:tr h="0">
                <a:tc>
                  <a:txBody>
                    <a:bodyPr/>
                    <a:lstStyle/>
                    <a:p>
                      <a:pPr>
                        <a:buNone/>
                      </a:pPr>
                      <a:r>
                        <a:rPr lang="en-IN" b="1"/>
                        <a:t>Temperature</a:t>
                      </a:r>
                      <a:endParaRPr lang="en-IN"/>
                    </a:p>
                  </a:txBody>
                  <a:tcPr anchor="ctr">
                    <a:lnL>
                      <a:noFill/>
                    </a:lnL>
                    <a:lnR>
                      <a:noFill/>
                    </a:lnR>
                    <a:lnT>
                      <a:noFill/>
                    </a:lnT>
                    <a:lnB>
                      <a:noFill/>
                    </a:lnB>
                    <a:noFill/>
                  </a:tcPr>
                </a:tc>
                <a:tc>
                  <a:txBody>
                    <a:bodyPr/>
                    <a:lstStyle/>
                    <a:p>
                      <a:pPr>
                        <a:buNone/>
                      </a:pPr>
                      <a:r>
                        <a:rPr lang="en-IN"/>
                        <a:t>540–680°C</a:t>
                      </a:r>
                    </a:p>
                  </a:txBody>
                  <a:tcPr anchor="ctr">
                    <a:lnL>
                      <a:noFill/>
                    </a:lnL>
                    <a:lnR>
                      <a:noFill/>
                    </a:lnR>
                    <a:lnT>
                      <a:noFill/>
                    </a:lnT>
                    <a:lnB>
                      <a:noFill/>
                    </a:lnB>
                    <a:noFill/>
                  </a:tcPr>
                </a:tc>
                <a:extLst>
                  <a:ext uri="{0D108BD9-81ED-4DB2-BD59-A6C34878D82A}">
                    <a16:rowId xmlns:a16="http://schemas.microsoft.com/office/drawing/2014/main" val="310046858"/>
                  </a:ext>
                </a:extLst>
              </a:tr>
              <a:tr h="0">
                <a:tc>
                  <a:txBody>
                    <a:bodyPr/>
                    <a:lstStyle/>
                    <a:p>
                      <a:pPr>
                        <a:buNone/>
                      </a:pPr>
                      <a:r>
                        <a:rPr lang="en-IN" b="1"/>
                        <a:t>Pressure</a:t>
                      </a:r>
                      <a:endParaRPr lang="en-IN"/>
                    </a:p>
                  </a:txBody>
                  <a:tcPr anchor="ctr">
                    <a:lnL>
                      <a:noFill/>
                    </a:lnL>
                    <a:lnR>
                      <a:noFill/>
                    </a:lnR>
                    <a:lnT>
                      <a:noFill/>
                    </a:lnT>
                    <a:lnB>
                      <a:noFill/>
                    </a:lnB>
                    <a:noFill/>
                  </a:tcPr>
                </a:tc>
                <a:tc>
                  <a:txBody>
                    <a:bodyPr/>
                    <a:lstStyle/>
                    <a:p>
                      <a:pPr>
                        <a:buNone/>
                      </a:pPr>
                      <a:r>
                        <a:rPr lang="en-IN"/>
                        <a:t>1–3 bar (low pressure)</a:t>
                      </a:r>
                    </a:p>
                  </a:txBody>
                  <a:tcPr anchor="ctr">
                    <a:lnL>
                      <a:noFill/>
                    </a:lnL>
                    <a:lnR>
                      <a:noFill/>
                    </a:lnR>
                    <a:lnT>
                      <a:noFill/>
                    </a:lnT>
                    <a:lnB>
                      <a:noFill/>
                    </a:lnB>
                    <a:noFill/>
                  </a:tcPr>
                </a:tc>
                <a:extLst>
                  <a:ext uri="{0D108BD9-81ED-4DB2-BD59-A6C34878D82A}">
                    <a16:rowId xmlns:a16="http://schemas.microsoft.com/office/drawing/2014/main" val="2216294788"/>
                  </a:ext>
                </a:extLst>
              </a:tr>
              <a:tr h="0">
                <a:tc>
                  <a:txBody>
                    <a:bodyPr/>
                    <a:lstStyle/>
                    <a:p>
                      <a:pPr>
                        <a:buNone/>
                      </a:pPr>
                      <a:r>
                        <a:rPr lang="en-IN" b="1" dirty="0"/>
                        <a:t>WHSV</a:t>
                      </a:r>
                      <a:endParaRPr lang="en-IN" dirty="0"/>
                    </a:p>
                  </a:txBody>
                  <a:tcPr anchor="ctr">
                    <a:lnL>
                      <a:noFill/>
                    </a:lnL>
                    <a:lnR>
                      <a:noFill/>
                    </a:lnR>
                    <a:lnT>
                      <a:noFill/>
                    </a:lnT>
                    <a:lnB>
                      <a:noFill/>
                    </a:lnB>
                    <a:noFill/>
                  </a:tcPr>
                </a:tc>
                <a:tc>
                  <a:txBody>
                    <a:bodyPr/>
                    <a:lstStyle/>
                    <a:p>
                      <a:pPr>
                        <a:buNone/>
                      </a:pPr>
                      <a:r>
                        <a:rPr lang="en-IN"/>
                        <a:t>1–3 hr⁻¹</a:t>
                      </a:r>
                    </a:p>
                  </a:txBody>
                  <a:tcPr anchor="ctr">
                    <a:lnL>
                      <a:noFill/>
                    </a:lnL>
                    <a:lnR>
                      <a:noFill/>
                    </a:lnR>
                    <a:lnT>
                      <a:noFill/>
                    </a:lnT>
                    <a:lnB>
                      <a:noFill/>
                    </a:lnB>
                    <a:noFill/>
                  </a:tcPr>
                </a:tc>
                <a:extLst>
                  <a:ext uri="{0D108BD9-81ED-4DB2-BD59-A6C34878D82A}">
                    <a16:rowId xmlns:a16="http://schemas.microsoft.com/office/drawing/2014/main" val="3754527648"/>
                  </a:ext>
                </a:extLst>
              </a:tr>
              <a:tr h="0">
                <a:tc>
                  <a:txBody>
                    <a:bodyPr/>
                    <a:lstStyle/>
                    <a:p>
                      <a:pPr>
                        <a:buNone/>
                      </a:pPr>
                      <a:r>
                        <a:rPr lang="en-IN" b="1"/>
                        <a:t>H₂/HC ratio</a:t>
                      </a:r>
                      <a:endParaRPr lang="en-IN"/>
                    </a:p>
                  </a:txBody>
                  <a:tcPr anchor="ctr">
                    <a:lnL>
                      <a:noFill/>
                    </a:lnL>
                    <a:lnR>
                      <a:noFill/>
                    </a:lnR>
                    <a:lnT>
                      <a:noFill/>
                    </a:lnT>
                    <a:lnB>
                      <a:noFill/>
                    </a:lnB>
                    <a:noFill/>
                  </a:tcPr>
                </a:tc>
                <a:tc>
                  <a:txBody>
                    <a:bodyPr/>
                    <a:lstStyle/>
                    <a:p>
                      <a:pPr>
                        <a:buNone/>
                      </a:pPr>
                      <a:r>
                        <a:rPr lang="en-IN"/>
                        <a:t>Small added hydrogen</a:t>
                      </a:r>
                    </a:p>
                  </a:txBody>
                  <a:tcPr anchor="ctr">
                    <a:lnL>
                      <a:noFill/>
                    </a:lnL>
                    <a:lnR>
                      <a:noFill/>
                    </a:lnR>
                    <a:lnT>
                      <a:noFill/>
                    </a:lnT>
                    <a:lnB>
                      <a:noFill/>
                    </a:lnB>
                    <a:noFill/>
                  </a:tcPr>
                </a:tc>
                <a:extLst>
                  <a:ext uri="{0D108BD9-81ED-4DB2-BD59-A6C34878D82A}">
                    <a16:rowId xmlns:a16="http://schemas.microsoft.com/office/drawing/2014/main" val="4209258197"/>
                  </a:ext>
                </a:extLst>
              </a:tr>
              <a:tr h="0">
                <a:tc>
                  <a:txBody>
                    <a:bodyPr/>
                    <a:lstStyle/>
                    <a:p>
                      <a:pPr>
                        <a:buNone/>
                      </a:pPr>
                      <a:r>
                        <a:rPr lang="en-IN" b="1"/>
                        <a:t>Conversion per pass</a:t>
                      </a:r>
                      <a:endParaRPr lang="en-IN"/>
                    </a:p>
                  </a:txBody>
                  <a:tcPr anchor="ctr">
                    <a:lnL>
                      <a:noFill/>
                    </a:lnL>
                    <a:lnR>
                      <a:noFill/>
                    </a:lnR>
                    <a:lnT>
                      <a:noFill/>
                    </a:lnT>
                    <a:lnB>
                      <a:noFill/>
                    </a:lnB>
                    <a:noFill/>
                  </a:tcPr>
                </a:tc>
                <a:tc>
                  <a:txBody>
                    <a:bodyPr/>
                    <a:lstStyle/>
                    <a:p>
                      <a:pPr>
                        <a:buNone/>
                      </a:pPr>
                      <a:r>
                        <a:rPr lang="en-IN"/>
                        <a:t>30–40%</a:t>
                      </a:r>
                    </a:p>
                  </a:txBody>
                  <a:tcPr anchor="ctr">
                    <a:lnL>
                      <a:noFill/>
                    </a:lnL>
                    <a:lnR>
                      <a:noFill/>
                    </a:lnR>
                    <a:lnT>
                      <a:noFill/>
                    </a:lnT>
                    <a:lnB>
                      <a:noFill/>
                    </a:lnB>
                    <a:noFill/>
                  </a:tcPr>
                </a:tc>
                <a:extLst>
                  <a:ext uri="{0D108BD9-81ED-4DB2-BD59-A6C34878D82A}">
                    <a16:rowId xmlns:a16="http://schemas.microsoft.com/office/drawing/2014/main" val="846625873"/>
                  </a:ext>
                </a:extLst>
              </a:tr>
              <a:tr h="0">
                <a:tc>
                  <a:txBody>
                    <a:bodyPr/>
                    <a:lstStyle/>
                    <a:p>
                      <a:pPr>
                        <a:buNone/>
                      </a:pPr>
                      <a:r>
                        <a:rPr lang="en-IN" b="1"/>
                        <a:t>Overall yield (with recycle)</a:t>
                      </a:r>
                      <a:endParaRPr lang="en-IN"/>
                    </a:p>
                  </a:txBody>
                  <a:tcPr anchor="ctr">
                    <a:lnL>
                      <a:noFill/>
                    </a:lnL>
                    <a:lnR>
                      <a:noFill/>
                    </a:lnR>
                    <a:lnT>
                      <a:noFill/>
                    </a:lnT>
                    <a:lnB>
                      <a:noFill/>
                    </a:lnB>
                    <a:noFill/>
                  </a:tcPr>
                </a:tc>
                <a:tc>
                  <a:txBody>
                    <a:bodyPr/>
                    <a:lstStyle/>
                    <a:p>
                      <a:pPr>
                        <a:buNone/>
                      </a:pPr>
                      <a:r>
                        <a:rPr lang="en-IN" dirty="0"/>
                        <a:t>85–90%+</a:t>
                      </a:r>
                    </a:p>
                  </a:txBody>
                  <a:tcPr anchor="ctr">
                    <a:lnL>
                      <a:noFill/>
                    </a:lnL>
                    <a:lnR>
                      <a:noFill/>
                    </a:lnR>
                    <a:lnT>
                      <a:noFill/>
                    </a:lnT>
                    <a:lnB>
                      <a:noFill/>
                    </a:lnB>
                    <a:noFill/>
                  </a:tcPr>
                </a:tc>
                <a:extLst>
                  <a:ext uri="{0D108BD9-81ED-4DB2-BD59-A6C34878D82A}">
                    <a16:rowId xmlns:a16="http://schemas.microsoft.com/office/drawing/2014/main" val="1850131305"/>
                  </a:ext>
                </a:extLst>
              </a:tr>
            </a:tbl>
          </a:graphicData>
        </a:graphic>
      </p:graphicFrame>
    </p:spTree>
    <p:extLst>
      <p:ext uri="{BB962C8B-B14F-4D97-AF65-F5344CB8AC3E}">
        <p14:creationId xmlns:p14="http://schemas.microsoft.com/office/powerpoint/2010/main" val="5502758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5BCE18-F403-7F04-FEC9-812307ABAC62}"/>
              </a:ext>
            </a:extLst>
          </p:cNvPr>
          <p:cNvSpPr>
            <a:spLocks noGrp="1"/>
          </p:cNvSpPr>
          <p:nvPr>
            <p:ph type="title"/>
          </p:nvPr>
        </p:nvSpPr>
        <p:spPr>
          <a:xfrm>
            <a:off x="584070" y="1382377"/>
            <a:ext cx="10515600" cy="2852737"/>
          </a:xfrm>
        </p:spPr>
        <p:txBody>
          <a:bodyPr/>
          <a:lstStyle/>
          <a:p>
            <a:r>
              <a:rPr lang="en-US" sz="4800" b="1" dirty="0">
                <a:solidFill>
                  <a:srgbClr val="7030A0"/>
                </a:solidFill>
                <a:latin typeface="Aptos" panose="020B0004020202020204" pitchFamily="34" charset="0"/>
              </a:rPr>
              <a:t>PACOL process</a:t>
            </a:r>
            <a:br>
              <a:rPr lang="en-US" dirty="0">
                <a:latin typeface="Aptos" panose="020B0004020202020204" pitchFamily="34" charset="0"/>
              </a:rPr>
            </a:br>
            <a:endParaRPr lang="en-US" dirty="0">
              <a:latin typeface="Aptos" panose="020B0004020202020204" pitchFamily="34" charset="0"/>
            </a:endParaRPr>
          </a:p>
        </p:txBody>
      </p:sp>
      <p:sp>
        <p:nvSpPr>
          <p:cNvPr id="7" name="Text Placeholder 6">
            <a:extLst>
              <a:ext uri="{FF2B5EF4-FFF2-40B4-BE49-F238E27FC236}">
                <a16:creationId xmlns:a16="http://schemas.microsoft.com/office/drawing/2014/main" id="{AED387FF-E683-9522-9C25-B86A734120C2}"/>
              </a:ext>
            </a:extLst>
          </p:cNvPr>
          <p:cNvSpPr>
            <a:spLocks noGrp="1"/>
          </p:cNvSpPr>
          <p:nvPr>
            <p:ph type="body" idx="1"/>
          </p:nvPr>
        </p:nvSpPr>
        <p:spPr>
          <a:xfrm>
            <a:off x="584070" y="3753317"/>
            <a:ext cx="10515600" cy="1500187"/>
          </a:xfrm>
        </p:spPr>
        <p:txBody>
          <a:bodyPr/>
          <a:lstStyle/>
          <a:p>
            <a:r>
              <a:rPr lang="en-US" dirty="0">
                <a:solidFill>
                  <a:srgbClr val="0066FF"/>
                </a:solidFill>
              </a:rPr>
              <a:t>Pa</a:t>
            </a:r>
            <a:r>
              <a:rPr lang="en-US" dirty="0"/>
              <a:t>raffin </a:t>
            </a:r>
            <a:r>
              <a:rPr lang="en-US" dirty="0">
                <a:solidFill>
                  <a:srgbClr val="0066FF"/>
                </a:solidFill>
              </a:rPr>
              <a:t>C</a:t>
            </a:r>
            <a:r>
              <a:rPr lang="en-US" dirty="0"/>
              <a:t>onversion to </a:t>
            </a:r>
            <a:r>
              <a:rPr lang="en-US" dirty="0">
                <a:solidFill>
                  <a:srgbClr val="0066FF"/>
                </a:solidFill>
              </a:rPr>
              <a:t>Ol</a:t>
            </a:r>
            <a:r>
              <a:rPr lang="en-US" dirty="0"/>
              <a:t>efin</a:t>
            </a:r>
          </a:p>
        </p:txBody>
      </p:sp>
      <p:sp>
        <p:nvSpPr>
          <p:cNvPr id="5" name="Slide Number Placeholder 4">
            <a:extLst>
              <a:ext uri="{FF2B5EF4-FFF2-40B4-BE49-F238E27FC236}">
                <a16:creationId xmlns:a16="http://schemas.microsoft.com/office/drawing/2014/main" id="{49BC4BDC-3889-9685-4D26-40C36EF61D0D}"/>
              </a:ext>
            </a:extLst>
          </p:cNvPr>
          <p:cNvSpPr>
            <a:spLocks noGrp="1"/>
          </p:cNvSpPr>
          <p:nvPr>
            <p:ph type="sldNum" sz="quarter" idx="12"/>
          </p:nvPr>
        </p:nvSpPr>
        <p:spPr/>
        <p:txBody>
          <a:bodyPr/>
          <a:lstStyle/>
          <a:p>
            <a:fld id="{0B70DE20-B937-49F7-BDB4-D052E7C40283}" type="slidenum">
              <a:rPr lang="en-US" smtClean="0"/>
              <a:t>104</a:t>
            </a:fld>
            <a:endParaRPr lang="en-US"/>
          </a:p>
        </p:txBody>
      </p:sp>
      <p:pic>
        <p:nvPicPr>
          <p:cNvPr id="2050" name="Picture 2" descr="General chemical structure of linear alkylbenzene sulfonate (LASs),... |  Download Scientific Diagram">
            <a:extLst>
              <a:ext uri="{FF2B5EF4-FFF2-40B4-BE49-F238E27FC236}">
                <a16:creationId xmlns:a16="http://schemas.microsoft.com/office/drawing/2014/main" id="{71668D1C-7066-D11C-A9E1-16A2F37A4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520" y="3559624"/>
            <a:ext cx="3282550" cy="1693880"/>
          </a:xfrm>
          <a:prstGeom prst="rect">
            <a:avLst/>
          </a:prstGeom>
          <a:solidFill>
            <a:schemeClr val="accent2"/>
          </a:solidFill>
          <a:ln>
            <a:solidFill>
              <a:schemeClr val="accent1"/>
            </a:solidFill>
          </a:ln>
        </p:spPr>
      </p:pic>
      <p:sp>
        <p:nvSpPr>
          <p:cNvPr id="9" name="TextBox 8">
            <a:extLst>
              <a:ext uri="{FF2B5EF4-FFF2-40B4-BE49-F238E27FC236}">
                <a16:creationId xmlns:a16="http://schemas.microsoft.com/office/drawing/2014/main" id="{D0DEA087-C5D7-9E61-35DD-5A13F070ED2E}"/>
              </a:ext>
            </a:extLst>
          </p:cNvPr>
          <p:cNvSpPr txBox="1"/>
          <p:nvPr/>
        </p:nvSpPr>
        <p:spPr>
          <a:xfrm>
            <a:off x="584070" y="4665194"/>
            <a:ext cx="7374942" cy="830997"/>
          </a:xfrm>
          <a:prstGeom prst="rect">
            <a:avLst/>
          </a:prstGeom>
          <a:noFill/>
        </p:spPr>
        <p:txBody>
          <a:bodyPr wrap="square">
            <a:spAutoFit/>
          </a:bodyPr>
          <a:lstStyle/>
          <a:p>
            <a:r>
              <a:rPr lang="en-US" sz="2400" b="0" i="0" dirty="0">
                <a:solidFill>
                  <a:srgbClr val="002060"/>
                </a:solidFill>
                <a:effectLst/>
                <a:latin typeface="Bahnschrift" panose="020B0502040204020203" pitchFamily="34" charset="0"/>
              </a:rPr>
              <a:t>UOP’s </a:t>
            </a:r>
            <a:r>
              <a:rPr lang="en-US" sz="2400" b="0" i="0" dirty="0" err="1">
                <a:solidFill>
                  <a:srgbClr val="002060"/>
                </a:solidFill>
                <a:effectLst/>
                <a:latin typeface="Bahnschrift" panose="020B0502040204020203" pitchFamily="34" charset="0"/>
              </a:rPr>
              <a:t>Pacol</a:t>
            </a:r>
            <a:r>
              <a:rPr lang="en-US" sz="2400" b="0" i="0" dirty="0">
                <a:solidFill>
                  <a:srgbClr val="002060"/>
                </a:solidFill>
                <a:effectLst/>
                <a:latin typeface="Bahnschrift" panose="020B0502040204020203" pitchFamily="34" charset="0"/>
              </a:rPr>
              <a:t> catalytic dehydrogenation process</a:t>
            </a:r>
            <a:r>
              <a:rPr lang="en-US" sz="2400" dirty="0">
                <a:solidFill>
                  <a:srgbClr val="002060"/>
                </a:solidFill>
                <a:latin typeface="Bahnschrift" panose="020B0502040204020203" pitchFamily="34" charset="0"/>
              </a:rPr>
              <a:t> </a:t>
            </a:r>
            <a:br>
              <a:rPr lang="en-US" sz="2400" dirty="0">
                <a:solidFill>
                  <a:srgbClr val="002060"/>
                </a:solidFill>
                <a:latin typeface="Bahnschrift" panose="020B0502040204020203" pitchFamily="34" charset="0"/>
              </a:rPr>
            </a:br>
            <a:endParaRPr lang="en-US" sz="2400" dirty="0">
              <a:solidFill>
                <a:srgbClr val="002060"/>
              </a:solidFill>
              <a:latin typeface="Bahnschrift" panose="020B0502040204020203" pitchFamily="34" charset="0"/>
            </a:endParaRPr>
          </a:p>
        </p:txBody>
      </p:sp>
      <p:pic>
        <p:nvPicPr>
          <p:cNvPr id="1026" name="Picture 2" descr="Chemistry - detergent compound formula Stock Vector | Adobe Stock">
            <a:extLst>
              <a:ext uri="{FF2B5EF4-FFF2-40B4-BE49-F238E27FC236}">
                <a16:creationId xmlns:a16="http://schemas.microsoft.com/office/drawing/2014/main" id="{53C75626-693D-4B6D-8364-6796E55A3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939" y="693467"/>
            <a:ext cx="2619181" cy="261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463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5122-711D-179D-7ED8-518BF759CFD7}"/>
              </a:ext>
            </a:extLst>
          </p:cNvPr>
          <p:cNvSpPr>
            <a:spLocks noGrp="1"/>
          </p:cNvSpPr>
          <p:nvPr>
            <p:ph type="title"/>
          </p:nvPr>
        </p:nvSpPr>
        <p:spPr>
          <a:xfrm>
            <a:off x="101220" y="-272955"/>
            <a:ext cx="10515600" cy="1325563"/>
          </a:xfrm>
        </p:spPr>
        <p:txBody>
          <a:bodyPr>
            <a:normAutofit/>
          </a:bodyPr>
          <a:lstStyle/>
          <a:p>
            <a:r>
              <a:rPr lang="en-IN" sz="4000" b="1" dirty="0">
                <a:solidFill>
                  <a:srgbClr val="2B78D5"/>
                </a:solidFill>
              </a:rPr>
              <a:t>Background </a:t>
            </a:r>
          </a:p>
        </p:txBody>
      </p:sp>
      <p:sp>
        <p:nvSpPr>
          <p:cNvPr id="3" name="Content Placeholder 2">
            <a:extLst>
              <a:ext uri="{FF2B5EF4-FFF2-40B4-BE49-F238E27FC236}">
                <a16:creationId xmlns:a16="http://schemas.microsoft.com/office/drawing/2014/main" id="{B266B493-B4DC-26F5-FF35-B662264F8678}"/>
              </a:ext>
            </a:extLst>
          </p:cNvPr>
          <p:cNvSpPr>
            <a:spLocks noGrp="1"/>
          </p:cNvSpPr>
          <p:nvPr>
            <p:ph idx="1"/>
          </p:nvPr>
        </p:nvSpPr>
        <p:spPr>
          <a:xfrm>
            <a:off x="0" y="694928"/>
            <a:ext cx="12192000" cy="5468144"/>
          </a:xfrm>
        </p:spPr>
        <p:txBody>
          <a:bodyPr>
            <a:noAutofit/>
          </a:bodyPr>
          <a:lstStyle/>
          <a:p>
            <a:r>
              <a:rPr lang="en-US" sz="2000" b="0" i="0" dirty="0" err="1">
                <a:solidFill>
                  <a:srgbClr val="231F20"/>
                </a:solidFill>
                <a:effectLst/>
              </a:rPr>
              <a:t>Pacol</a:t>
            </a:r>
            <a:r>
              <a:rPr lang="en-US" sz="2000" b="0" i="0" dirty="0">
                <a:solidFill>
                  <a:srgbClr val="231F20"/>
                </a:solidFill>
                <a:effectLst/>
              </a:rPr>
              <a:t> process (for paraffin conversion to olefins), was first commercialized in 1968. </a:t>
            </a:r>
            <a:br>
              <a:rPr lang="en-US" sz="2000" dirty="0"/>
            </a:br>
            <a:endParaRPr lang="en-US" sz="2000" b="0" i="0" dirty="0">
              <a:effectLst/>
            </a:endParaRPr>
          </a:p>
          <a:p>
            <a:r>
              <a:rPr lang="en-US" sz="2000" b="0" i="0" dirty="0">
                <a:effectLst/>
              </a:rPr>
              <a:t>The long chain n-paraffins (kerosene or gas oil fractions in the C</a:t>
            </a:r>
            <a:r>
              <a:rPr lang="en-US" sz="2000" b="0" i="0" baseline="-25000" dirty="0">
                <a:effectLst/>
              </a:rPr>
              <a:t>10</a:t>
            </a:r>
            <a:r>
              <a:rPr lang="en-US" sz="2000" b="0" i="0" dirty="0">
                <a:effectLst/>
              </a:rPr>
              <a:t> to C</a:t>
            </a:r>
            <a:r>
              <a:rPr lang="en-US" sz="2000" b="0" i="0" baseline="-25000" dirty="0">
                <a:effectLst/>
              </a:rPr>
              <a:t>14</a:t>
            </a:r>
            <a:r>
              <a:rPr lang="en-US" sz="2000" b="0" i="0" dirty="0">
                <a:effectLst/>
              </a:rPr>
              <a:t> range) to olefins is the first step in the manufacture of linear alkylbenzene sulfonate (LABS), an important refinery process for the synthesis of biodegradable surfactants(detergent).</a:t>
            </a:r>
          </a:p>
          <a:p>
            <a:r>
              <a:rPr lang="en-US" sz="2000" b="0" i="0" dirty="0">
                <a:solidFill>
                  <a:srgbClr val="1A1A1A"/>
                </a:solidFill>
                <a:effectLst/>
              </a:rPr>
              <a:t>Dehydrogenation of long chain </a:t>
            </a:r>
            <a:r>
              <a:rPr lang="en-US" sz="2000" b="0" i="1" dirty="0">
                <a:solidFill>
                  <a:srgbClr val="1A1A1A"/>
                </a:solidFill>
                <a:effectLst/>
              </a:rPr>
              <a:t>n</a:t>
            </a:r>
            <a:r>
              <a:rPr lang="en-US" sz="2000" b="0" i="0" dirty="0">
                <a:solidFill>
                  <a:srgbClr val="1A1A1A"/>
                </a:solidFill>
                <a:effectLst/>
              </a:rPr>
              <a:t>-paraffins, in the carbon number range C</a:t>
            </a:r>
            <a:r>
              <a:rPr lang="en-US" sz="2000" b="0" i="0" baseline="-25000" dirty="0">
                <a:solidFill>
                  <a:srgbClr val="1A1A1A"/>
                </a:solidFill>
                <a:effectLst/>
              </a:rPr>
              <a:t>10</a:t>
            </a:r>
            <a:r>
              <a:rPr lang="en-US" sz="2000" b="0" i="0" dirty="0">
                <a:solidFill>
                  <a:srgbClr val="1A1A1A"/>
                </a:solidFill>
                <a:effectLst/>
              </a:rPr>
              <a:t>–C</a:t>
            </a:r>
            <a:r>
              <a:rPr lang="en-US" sz="2000" b="0" i="0" baseline="-25000" dirty="0">
                <a:solidFill>
                  <a:srgbClr val="1A1A1A"/>
                </a:solidFill>
                <a:effectLst/>
              </a:rPr>
              <a:t>14</a:t>
            </a:r>
            <a:r>
              <a:rPr lang="en-US" sz="2000" b="0" i="0" dirty="0">
                <a:solidFill>
                  <a:srgbClr val="1A1A1A"/>
                </a:solidFill>
                <a:effectLst/>
              </a:rPr>
              <a:t>, is a key step in the process for manufacture of bio-degradable synthetic detergent raw material, Linear Alkyl Benzene (LAB). Since its discovery in 1968, the process has undergone several improvements in the architecture of dehydrogenation catalysts towards achieving higher selectivity for mono-olefins formation, increase in LAB yield and quality, raw materials consumption and minimization of by-products, accompanied by several modifications in the process steps. </a:t>
            </a:r>
          </a:p>
          <a:p>
            <a:r>
              <a:rPr lang="en-US" sz="2000" dirty="0"/>
              <a:t>The UOP </a:t>
            </a:r>
            <a:r>
              <a:rPr lang="en-US" sz="2000" dirty="0" err="1"/>
              <a:t>Pacol</a:t>
            </a:r>
            <a:r>
              <a:rPr lang="en-US" sz="2000" dirty="0"/>
              <a:t> process for selective long-chain paraffin dehydrogenation to produce linear mono-olefins is shown in Figure in combination with the UOP detergent alkylation process. The </a:t>
            </a:r>
            <a:r>
              <a:rPr lang="en-US" sz="2000" dirty="0" err="1"/>
              <a:t>Pacol</a:t>
            </a:r>
            <a:r>
              <a:rPr lang="en-US" sz="2000" dirty="0"/>
              <a:t> process consists of a radial-flow reactor and a product recovery section. Worldwide, more than 2 million metric tons per year of linear alkyl benzene is produced employing this process.</a:t>
            </a:r>
          </a:p>
          <a:p>
            <a:r>
              <a:rPr lang="en-US" sz="2000" b="0" i="0" dirty="0">
                <a:solidFill>
                  <a:srgbClr val="000000"/>
                </a:solidFill>
                <a:effectLst/>
              </a:rPr>
              <a:t>By contrast, the most direct method for obtaining C</a:t>
            </a:r>
            <a:r>
              <a:rPr lang="en-US" sz="2000" b="0" i="0" baseline="-25000" dirty="0">
                <a:solidFill>
                  <a:srgbClr val="000000"/>
                </a:solidFill>
                <a:effectLst/>
              </a:rPr>
              <a:t>10</a:t>
            </a:r>
            <a:r>
              <a:rPr lang="en-US" sz="2000" b="0" i="0" dirty="0">
                <a:solidFill>
                  <a:srgbClr val="000000"/>
                </a:solidFill>
                <a:effectLst/>
              </a:rPr>
              <a:t>-C</a:t>
            </a:r>
            <a:r>
              <a:rPr lang="en-US" sz="2000" b="0" i="0" baseline="-25000" dirty="0">
                <a:solidFill>
                  <a:srgbClr val="000000"/>
                </a:solidFill>
                <a:effectLst/>
              </a:rPr>
              <a:t>14</a:t>
            </a:r>
            <a:r>
              <a:rPr lang="en-US" sz="2000" b="0" i="0" dirty="0">
                <a:solidFill>
                  <a:srgbClr val="000000"/>
                </a:solidFill>
                <a:effectLst/>
              </a:rPr>
              <a:t> olefins consists in dehydrogenating the corresponding n-paraffins, which may be obtained by extraction on molecular sieves. This technique was researched by many companies and industrialized by UOP under the name </a:t>
            </a:r>
            <a:r>
              <a:rPr lang="en-US" sz="2000" b="0" i="0" dirty="0" err="1">
                <a:solidFill>
                  <a:srgbClr val="000000"/>
                </a:solidFill>
                <a:effectLst/>
              </a:rPr>
              <a:t>Pacol</a:t>
            </a:r>
            <a:r>
              <a:rPr lang="en-US" sz="2000" b="0" i="0" dirty="0">
                <a:solidFill>
                  <a:srgbClr val="000000"/>
                </a:solidFill>
                <a:effectLst/>
              </a:rPr>
              <a:t>. Dehydrogenation produces a mixture of olefins and unconverted paraffins which can be subjected directly to the alkylation of benzene to yield a linear alkylbenzene which, by sulfonation yields a biodegradable detergent (LABS). The paraffins are easily separated from the alkylate and recycled.</a:t>
            </a:r>
            <a:r>
              <a:rPr lang="en-US" sz="2000" dirty="0"/>
              <a:t> </a:t>
            </a:r>
            <a:br>
              <a:rPr lang="en-US" sz="2000" dirty="0"/>
            </a:br>
            <a:endParaRPr lang="en-IN" sz="2000" dirty="0"/>
          </a:p>
        </p:txBody>
      </p:sp>
      <p:sp>
        <p:nvSpPr>
          <p:cNvPr id="5" name="Slide Number Placeholder 4">
            <a:extLst>
              <a:ext uri="{FF2B5EF4-FFF2-40B4-BE49-F238E27FC236}">
                <a16:creationId xmlns:a16="http://schemas.microsoft.com/office/drawing/2014/main" id="{75632772-C2E9-526E-0E85-3D28476058C1}"/>
              </a:ext>
            </a:extLst>
          </p:cNvPr>
          <p:cNvSpPr>
            <a:spLocks noGrp="1"/>
          </p:cNvSpPr>
          <p:nvPr>
            <p:ph type="sldNum" sz="quarter" idx="12"/>
          </p:nvPr>
        </p:nvSpPr>
        <p:spPr/>
        <p:txBody>
          <a:bodyPr/>
          <a:lstStyle/>
          <a:p>
            <a:fld id="{0B70DE20-B937-49F7-BDB4-D052E7C40283}" type="slidenum">
              <a:rPr lang="en-US" smtClean="0"/>
              <a:t>105</a:t>
            </a:fld>
            <a:endParaRPr lang="en-US"/>
          </a:p>
        </p:txBody>
      </p:sp>
    </p:spTree>
    <p:extLst>
      <p:ext uri="{BB962C8B-B14F-4D97-AF65-F5344CB8AC3E}">
        <p14:creationId xmlns:p14="http://schemas.microsoft.com/office/powerpoint/2010/main" val="25017566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358A9-DA92-D410-79A6-7D29391FBBB9}"/>
              </a:ext>
            </a:extLst>
          </p:cNvPr>
          <p:cNvSpPr>
            <a:spLocks noGrp="1"/>
          </p:cNvSpPr>
          <p:nvPr>
            <p:ph idx="1"/>
          </p:nvPr>
        </p:nvSpPr>
        <p:spPr>
          <a:xfrm>
            <a:off x="0" y="136525"/>
            <a:ext cx="12192000" cy="4351338"/>
          </a:xfrm>
        </p:spPr>
        <p:txBody>
          <a:bodyPr>
            <a:noAutofit/>
          </a:bodyPr>
          <a:lstStyle/>
          <a:p>
            <a:r>
              <a:rPr lang="en-US" sz="2400" dirty="0"/>
              <a:t>Dehydrogenation takes place in </a:t>
            </a:r>
            <a:r>
              <a:rPr lang="en-US" sz="2400" b="1" dirty="0"/>
              <a:t>a fixed bed reactor in the gas phase</a:t>
            </a:r>
            <a:r>
              <a:rPr lang="en-US" sz="2400" dirty="0"/>
              <a:t>, at a temperature of </a:t>
            </a:r>
            <a:r>
              <a:rPr lang="en-US" sz="2400" b="1" dirty="0"/>
              <a:t>about 400 to 500°C</a:t>
            </a:r>
            <a:r>
              <a:rPr lang="en-US" sz="2400" dirty="0"/>
              <a:t>, and </a:t>
            </a:r>
            <a:r>
              <a:rPr lang="en-US" sz="2400" b="1" dirty="0"/>
              <a:t>low pressure 0.2 to 0.3×10</a:t>
            </a:r>
            <a:r>
              <a:rPr lang="en-US" sz="2400" b="1" baseline="30000" dirty="0"/>
              <a:t>6</a:t>
            </a:r>
            <a:r>
              <a:rPr lang="en-US" sz="2400" b="1" dirty="0"/>
              <a:t> Pa</a:t>
            </a:r>
            <a:r>
              <a:rPr lang="en-US" sz="2400" dirty="0"/>
              <a:t>) and in the presence of hydrogen (H</a:t>
            </a:r>
            <a:r>
              <a:rPr lang="en-US" sz="2400" baseline="-25000" dirty="0"/>
              <a:t>2</a:t>
            </a:r>
            <a:r>
              <a:rPr lang="en-US" sz="2400" dirty="0"/>
              <a:t>/feedstock molar ratio = 5/10).</a:t>
            </a:r>
          </a:p>
          <a:p>
            <a:r>
              <a:rPr lang="en-US" sz="2400" b="0" i="0" dirty="0">
                <a:effectLst/>
              </a:rPr>
              <a:t>Fresh normal paraffin is mixed up with re-circulating hydrogen gas and enters the dehydrogenation reactor. Besides the main reactions (i.e. dehydrogenation), side reactions, such as dehydrocyclization, aromatization, isomerization, cracking, and coking, are possible under the process conditions.</a:t>
            </a:r>
          </a:p>
          <a:p>
            <a:r>
              <a:rPr lang="en-US" sz="2400" b="0" i="0" dirty="0">
                <a:effectLst/>
              </a:rPr>
              <a:t>A slight improvement in the catalytic dehydrogenation step can influence the cost and quality of the final product intensively and has a subsequent impact on energy consumption and resulting greenhouse gas emissions for the entire process. Some of the operational parameters that can influence the conversion rate of the dehydrogenation catalysts are temperature, pressure, hydrogen/hydrocarbon ratio, etc. </a:t>
            </a:r>
          </a:p>
          <a:p>
            <a:r>
              <a:rPr lang="en-US" sz="2400" dirty="0"/>
              <a:t>The first-generation catalyst: </a:t>
            </a:r>
            <a:r>
              <a:rPr lang="en-US" sz="2400" b="0" i="0" dirty="0">
                <a:solidFill>
                  <a:srgbClr val="231F20"/>
                </a:solidFill>
                <a:effectLst/>
              </a:rPr>
              <a:t>heterogeneous platinum catalysts supported on an alumina base. In 2001, </a:t>
            </a:r>
            <a:r>
              <a:rPr lang="en-US" sz="2400" b="0" i="0" dirty="0" err="1">
                <a:solidFill>
                  <a:srgbClr val="231F20"/>
                </a:solidFill>
                <a:effectLst/>
              </a:rPr>
              <a:t>DeH</a:t>
            </a:r>
            <a:r>
              <a:rPr lang="en-US" sz="2400" b="0" i="0" dirty="0">
                <a:solidFill>
                  <a:srgbClr val="231F20"/>
                </a:solidFill>
                <a:effectLst/>
              </a:rPr>
              <a:t> 201 catalyst was introduced by UOP which is the latest till date. This catalyst,  is a layered sphere, allows for higher conversion operation than previous </a:t>
            </a:r>
            <a:r>
              <a:rPr lang="en-US" sz="2400" b="0" i="0" dirty="0" err="1">
                <a:solidFill>
                  <a:srgbClr val="231F20"/>
                </a:solidFill>
                <a:effectLst/>
              </a:rPr>
              <a:t>Pacol</a:t>
            </a:r>
            <a:r>
              <a:rPr lang="en-US" sz="2400" b="0" i="0" dirty="0">
                <a:solidFill>
                  <a:srgbClr val="231F20"/>
                </a:solidFill>
                <a:effectLst/>
              </a:rPr>
              <a:t> catalysts.</a:t>
            </a:r>
            <a:r>
              <a:rPr lang="en-US" sz="2400" dirty="0"/>
              <a:t> </a:t>
            </a:r>
          </a:p>
          <a:p>
            <a:r>
              <a:rPr lang="en-US" sz="2400" b="0" i="0" dirty="0">
                <a:solidFill>
                  <a:srgbClr val="231F20"/>
                </a:solidFill>
                <a:effectLst/>
              </a:rPr>
              <a:t>The  </a:t>
            </a:r>
            <a:r>
              <a:rPr lang="en-US" sz="2400" b="0" i="0" dirty="0" err="1">
                <a:solidFill>
                  <a:srgbClr val="231F20"/>
                </a:solidFill>
                <a:effectLst/>
              </a:rPr>
              <a:t>Pacol</a:t>
            </a:r>
            <a:r>
              <a:rPr lang="en-US" sz="2400" b="0" i="0" dirty="0">
                <a:solidFill>
                  <a:srgbClr val="231F20"/>
                </a:solidFill>
                <a:effectLst/>
              </a:rPr>
              <a:t> process operates at a lower severity, catalyst runs are significantly longer, and CCR technology is not needed</a:t>
            </a:r>
            <a:r>
              <a:rPr lang="en-US" sz="2400" dirty="0"/>
              <a:t> </a:t>
            </a:r>
            <a:br>
              <a:rPr lang="en-US" sz="2400" dirty="0"/>
            </a:br>
            <a:br>
              <a:rPr lang="en-US" sz="2400" dirty="0"/>
            </a:br>
            <a:br>
              <a:rPr lang="en-US" sz="2400" dirty="0"/>
            </a:br>
            <a:endParaRPr lang="en-IN" sz="2400" dirty="0"/>
          </a:p>
        </p:txBody>
      </p:sp>
      <p:sp>
        <p:nvSpPr>
          <p:cNvPr id="5" name="Slide Number Placeholder 4">
            <a:extLst>
              <a:ext uri="{FF2B5EF4-FFF2-40B4-BE49-F238E27FC236}">
                <a16:creationId xmlns:a16="http://schemas.microsoft.com/office/drawing/2014/main" id="{268EB128-D478-A5A3-2FF4-BC55D8308C1F}"/>
              </a:ext>
            </a:extLst>
          </p:cNvPr>
          <p:cNvSpPr>
            <a:spLocks noGrp="1"/>
          </p:cNvSpPr>
          <p:nvPr>
            <p:ph type="sldNum" sz="quarter" idx="12"/>
          </p:nvPr>
        </p:nvSpPr>
        <p:spPr/>
        <p:txBody>
          <a:bodyPr/>
          <a:lstStyle/>
          <a:p>
            <a:fld id="{0B70DE20-B937-49F7-BDB4-D052E7C40283}" type="slidenum">
              <a:rPr lang="en-US" smtClean="0"/>
              <a:t>106</a:t>
            </a:fld>
            <a:endParaRPr lang="en-US"/>
          </a:p>
        </p:txBody>
      </p:sp>
    </p:spTree>
    <p:extLst>
      <p:ext uri="{BB962C8B-B14F-4D97-AF65-F5344CB8AC3E}">
        <p14:creationId xmlns:p14="http://schemas.microsoft.com/office/powerpoint/2010/main" val="32204936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867D-D1DE-6669-A27D-43A0971851D7}"/>
              </a:ext>
            </a:extLst>
          </p:cNvPr>
          <p:cNvSpPr>
            <a:spLocks noGrp="1"/>
          </p:cNvSpPr>
          <p:nvPr>
            <p:ph type="title"/>
          </p:nvPr>
        </p:nvSpPr>
        <p:spPr>
          <a:xfrm>
            <a:off x="483358" y="136525"/>
            <a:ext cx="10515600" cy="1325563"/>
          </a:xfrm>
        </p:spPr>
        <p:txBody>
          <a:bodyPr>
            <a:normAutofit/>
          </a:bodyPr>
          <a:lstStyle/>
          <a:p>
            <a:r>
              <a:rPr lang="en-US" sz="3800" b="1" i="1" dirty="0">
                <a:solidFill>
                  <a:srgbClr val="0070C0"/>
                </a:solidFill>
                <a:effectLst/>
              </a:rPr>
              <a:t>PROCESS DESCRIPTION</a:t>
            </a:r>
            <a:r>
              <a:rPr lang="en-US" sz="3800" b="1" dirty="0">
                <a:solidFill>
                  <a:srgbClr val="0070C0"/>
                </a:solidFill>
              </a:rPr>
              <a:t> </a:t>
            </a:r>
            <a:br>
              <a:rPr lang="en-US" sz="3800" b="1" dirty="0">
                <a:solidFill>
                  <a:srgbClr val="0070C0"/>
                </a:solidFill>
              </a:rPr>
            </a:br>
            <a:endParaRPr lang="en-IN" sz="3800" b="1" dirty="0">
              <a:solidFill>
                <a:srgbClr val="0070C0"/>
              </a:solidFill>
            </a:endParaRPr>
          </a:p>
        </p:txBody>
      </p:sp>
      <p:pic>
        <p:nvPicPr>
          <p:cNvPr id="7" name="Content Placeholder 6">
            <a:extLst>
              <a:ext uri="{FF2B5EF4-FFF2-40B4-BE49-F238E27FC236}">
                <a16:creationId xmlns:a16="http://schemas.microsoft.com/office/drawing/2014/main" id="{4D1E7559-766D-5B90-32C4-31AFA77807C9}"/>
              </a:ext>
            </a:extLst>
          </p:cNvPr>
          <p:cNvPicPr>
            <a:picLocks noGrp="1" noChangeAspect="1"/>
          </p:cNvPicPr>
          <p:nvPr>
            <p:ph idx="1"/>
          </p:nvPr>
        </p:nvPicPr>
        <p:blipFill>
          <a:blip r:embed="rId2"/>
          <a:stretch>
            <a:fillRect/>
          </a:stretch>
        </p:blipFill>
        <p:spPr>
          <a:xfrm>
            <a:off x="838200" y="1495609"/>
            <a:ext cx="9424917" cy="2508791"/>
          </a:xfrm>
        </p:spPr>
      </p:pic>
      <p:sp>
        <p:nvSpPr>
          <p:cNvPr id="5" name="Slide Number Placeholder 4">
            <a:extLst>
              <a:ext uri="{FF2B5EF4-FFF2-40B4-BE49-F238E27FC236}">
                <a16:creationId xmlns:a16="http://schemas.microsoft.com/office/drawing/2014/main" id="{7592591C-99E0-0A4D-EB7E-1B924A42734D}"/>
              </a:ext>
            </a:extLst>
          </p:cNvPr>
          <p:cNvSpPr>
            <a:spLocks noGrp="1"/>
          </p:cNvSpPr>
          <p:nvPr>
            <p:ph type="sldNum" sz="quarter" idx="12"/>
          </p:nvPr>
        </p:nvSpPr>
        <p:spPr/>
        <p:txBody>
          <a:bodyPr/>
          <a:lstStyle/>
          <a:p>
            <a:fld id="{0B70DE20-B937-49F7-BDB4-D052E7C40283}" type="slidenum">
              <a:rPr lang="en-US" smtClean="0"/>
              <a:t>107</a:t>
            </a:fld>
            <a:endParaRPr lang="en-US"/>
          </a:p>
        </p:txBody>
      </p:sp>
      <p:sp>
        <p:nvSpPr>
          <p:cNvPr id="11" name="TextBox 10">
            <a:extLst>
              <a:ext uri="{FF2B5EF4-FFF2-40B4-BE49-F238E27FC236}">
                <a16:creationId xmlns:a16="http://schemas.microsoft.com/office/drawing/2014/main" id="{83795A07-0B94-B7B9-75D8-E28DF5492F82}"/>
              </a:ext>
            </a:extLst>
          </p:cNvPr>
          <p:cNvSpPr txBox="1"/>
          <p:nvPr/>
        </p:nvSpPr>
        <p:spPr>
          <a:xfrm>
            <a:off x="177422" y="987778"/>
            <a:ext cx="11818960" cy="1015663"/>
          </a:xfrm>
          <a:prstGeom prst="rect">
            <a:avLst/>
          </a:prstGeom>
          <a:noFill/>
        </p:spPr>
        <p:txBody>
          <a:bodyPr wrap="square">
            <a:spAutoFit/>
          </a:bodyPr>
          <a:lstStyle/>
          <a:p>
            <a:r>
              <a:rPr lang="en-US" sz="2000" dirty="0"/>
              <a:t>The catalytic reaction pathways involved in the dehydrogenation of n-paraffins to mono-olefins [linear internal olefins (LIO)] as well as other thermal cracking.</a:t>
            </a:r>
          </a:p>
          <a:p>
            <a:endParaRPr lang="en-US" sz="2000" dirty="0"/>
          </a:p>
        </p:txBody>
      </p:sp>
      <p:sp>
        <p:nvSpPr>
          <p:cNvPr id="13" name="TextBox 12">
            <a:extLst>
              <a:ext uri="{FF2B5EF4-FFF2-40B4-BE49-F238E27FC236}">
                <a16:creationId xmlns:a16="http://schemas.microsoft.com/office/drawing/2014/main" id="{5BBCCF68-9590-8EBC-963B-1F588BA4B3F8}"/>
              </a:ext>
            </a:extLst>
          </p:cNvPr>
          <p:cNvSpPr txBox="1"/>
          <p:nvPr/>
        </p:nvSpPr>
        <p:spPr>
          <a:xfrm>
            <a:off x="0" y="3859153"/>
            <a:ext cx="11996382" cy="2862322"/>
          </a:xfrm>
          <a:prstGeom prst="rect">
            <a:avLst/>
          </a:prstGeom>
          <a:noFill/>
        </p:spPr>
        <p:txBody>
          <a:bodyPr wrap="square">
            <a:spAutoFit/>
          </a:bodyPr>
          <a:lstStyle/>
          <a:p>
            <a:pPr marL="285750" indent="-285750">
              <a:buFont typeface="Arial" panose="020B0604020202020204" pitchFamily="34" charset="0"/>
              <a:buChar char="•"/>
            </a:pPr>
            <a:r>
              <a:rPr lang="en-US" sz="2000" dirty="0"/>
              <a:t>The conversion of n-paraffins to mono-olefins in the </a:t>
            </a:r>
            <a:r>
              <a:rPr lang="en-US" sz="2000" dirty="0" err="1"/>
              <a:t>Pacol</a:t>
            </a:r>
            <a:r>
              <a:rPr lang="en-US" sz="2000" dirty="0"/>
              <a:t> reaction mechanism is close to equilibrium, resulting in a small but significant amount of diolefins and aromatics production. During the alkylation process, diolefins consume 2 moles of benzene to produce heavier di-</a:t>
            </a:r>
            <a:r>
              <a:rPr lang="en-US" sz="2000" dirty="0" err="1"/>
              <a:t>phenylalkane</a:t>
            </a:r>
            <a:r>
              <a:rPr lang="en-US" sz="2000" dirty="0"/>
              <a:t> compounds or heavier polymers that become part of the heavy alkylate and bottom by-products of the hydrofluoric (HF) acid regenerator. Thus, diolefin formation results in a net loss of alkylate yield. UOP invented the </a:t>
            </a:r>
            <a:r>
              <a:rPr lang="en-US" sz="2000" dirty="0" err="1"/>
              <a:t>DeFine</a:t>
            </a:r>
            <a:r>
              <a:rPr lang="en-US" sz="2000" dirty="0"/>
              <a:t> process in 1984, which converts diolefins back to mono-olefins through highly selective catalytic hydrogenation.</a:t>
            </a:r>
          </a:p>
          <a:p>
            <a:pPr marL="285750" indent="-285750">
              <a:buFont typeface="Arial" panose="020B0604020202020204" pitchFamily="34" charset="0"/>
              <a:buChar char="•"/>
            </a:pPr>
            <a:r>
              <a:rPr lang="en-US" sz="2000" dirty="0"/>
              <a:t>The dehydrogenation of n-paraffins is an endothermic reaction with a heat of reaction of about 125 kJ/g. mol. Equilibrium conversion increases with temperature but decreases with pressure and increasing hydrogen-to-hydrocarbon ratio.</a:t>
            </a:r>
          </a:p>
        </p:txBody>
      </p:sp>
    </p:spTree>
    <p:extLst>
      <p:ext uri="{BB962C8B-B14F-4D97-AF65-F5344CB8AC3E}">
        <p14:creationId xmlns:p14="http://schemas.microsoft.com/office/powerpoint/2010/main" val="974331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7FBF-94C5-991F-FCCB-3E46B2DB1ACF}"/>
              </a:ext>
            </a:extLst>
          </p:cNvPr>
          <p:cNvSpPr>
            <a:spLocks noGrp="1"/>
          </p:cNvSpPr>
          <p:nvPr>
            <p:ph type="title"/>
          </p:nvPr>
        </p:nvSpPr>
        <p:spPr>
          <a:xfrm>
            <a:off x="155812" y="0"/>
            <a:ext cx="10515600" cy="982639"/>
          </a:xfrm>
        </p:spPr>
        <p:txBody>
          <a:bodyPr>
            <a:normAutofit/>
          </a:bodyPr>
          <a:lstStyle/>
          <a:p>
            <a:r>
              <a:rPr lang="en-US" sz="3600" b="1" i="1" dirty="0">
                <a:solidFill>
                  <a:srgbClr val="0070C0"/>
                </a:solidFill>
                <a:effectLst/>
              </a:rPr>
              <a:t>PROCESS DESCRIPTION</a:t>
            </a:r>
            <a:endParaRPr lang="en-US" sz="3600" dirty="0"/>
          </a:p>
        </p:txBody>
      </p:sp>
      <p:pic>
        <p:nvPicPr>
          <p:cNvPr id="9" name="Content Placeholder 8">
            <a:extLst>
              <a:ext uri="{FF2B5EF4-FFF2-40B4-BE49-F238E27FC236}">
                <a16:creationId xmlns:a16="http://schemas.microsoft.com/office/drawing/2014/main" id="{E3AE5DC7-04D6-2451-8BFA-35CF18ACDFAA}"/>
              </a:ext>
            </a:extLst>
          </p:cNvPr>
          <p:cNvPicPr>
            <a:picLocks noGrp="1" noChangeAspect="1"/>
          </p:cNvPicPr>
          <p:nvPr>
            <p:ph idx="1"/>
          </p:nvPr>
        </p:nvPicPr>
        <p:blipFill>
          <a:blip r:embed="rId2"/>
          <a:stretch>
            <a:fillRect/>
          </a:stretch>
        </p:blipFill>
        <p:spPr>
          <a:xfrm>
            <a:off x="1519379" y="1091821"/>
            <a:ext cx="9924538" cy="5070021"/>
          </a:xfrm>
        </p:spPr>
      </p:pic>
      <p:sp>
        <p:nvSpPr>
          <p:cNvPr id="5" name="Slide Number Placeholder 4">
            <a:extLst>
              <a:ext uri="{FF2B5EF4-FFF2-40B4-BE49-F238E27FC236}">
                <a16:creationId xmlns:a16="http://schemas.microsoft.com/office/drawing/2014/main" id="{D4E4932E-9DB1-62C2-5A09-F5EA5DCB73F8}"/>
              </a:ext>
            </a:extLst>
          </p:cNvPr>
          <p:cNvSpPr>
            <a:spLocks noGrp="1"/>
          </p:cNvSpPr>
          <p:nvPr>
            <p:ph type="sldNum" sz="quarter" idx="12"/>
          </p:nvPr>
        </p:nvSpPr>
        <p:spPr/>
        <p:txBody>
          <a:bodyPr/>
          <a:lstStyle/>
          <a:p>
            <a:fld id="{0B70DE20-B937-49F7-BDB4-D052E7C40283}" type="slidenum">
              <a:rPr lang="en-US" smtClean="0"/>
              <a:t>108</a:t>
            </a:fld>
            <a:endParaRPr lang="en-US"/>
          </a:p>
        </p:txBody>
      </p:sp>
    </p:spTree>
    <p:extLst>
      <p:ext uri="{BB962C8B-B14F-4D97-AF65-F5344CB8AC3E}">
        <p14:creationId xmlns:p14="http://schemas.microsoft.com/office/powerpoint/2010/main" val="22490614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28-D830-FEC3-F2FB-F23EECB5BEB1}"/>
              </a:ext>
            </a:extLst>
          </p:cNvPr>
          <p:cNvSpPr>
            <a:spLocks noGrp="1"/>
          </p:cNvSpPr>
          <p:nvPr>
            <p:ph type="title"/>
          </p:nvPr>
        </p:nvSpPr>
        <p:spPr>
          <a:xfrm>
            <a:off x="198427" y="145856"/>
            <a:ext cx="10515600" cy="483395"/>
          </a:xfrm>
        </p:spPr>
        <p:txBody>
          <a:bodyPr>
            <a:normAutofit fontScale="90000"/>
          </a:bodyPr>
          <a:lstStyle/>
          <a:p>
            <a:r>
              <a:rPr lang="en-US" sz="4400" b="1" i="1" dirty="0">
                <a:solidFill>
                  <a:srgbClr val="0070C0"/>
                </a:solidFill>
                <a:effectLst/>
              </a:rPr>
              <a:t>PROCESS DESCRIPTION</a:t>
            </a:r>
            <a:endParaRPr lang="en-IN" dirty="0"/>
          </a:p>
        </p:txBody>
      </p:sp>
      <p:sp>
        <p:nvSpPr>
          <p:cNvPr id="3" name="Content Placeholder 2">
            <a:extLst>
              <a:ext uri="{FF2B5EF4-FFF2-40B4-BE49-F238E27FC236}">
                <a16:creationId xmlns:a16="http://schemas.microsoft.com/office/drawing/2014/main" id="{0483B1CE-4747-9924-E9A3-38F4C6EB89FC}"/>
              </a:ext>
            </a:extLst>
          </p:cNvPr>
          <p:cNvSpPr>
            <a:spLocks noGrp="1"/>
          </p:cNvSpPr>
          <p:nvPr>
            <p:ph idx="1"/>
          </p:nvPr>
        </p:nvSpPr>
        <p:spPr>
          <a:xfrm>
            <a:off x="0" y="714000"/>
            <a:ext cx="12289531" cy="5998144"/>
          </a:xfrm>
        </p:spPr>
        <p:txBody>
          <a:bodyPr>
            <a:normAutofit fontScale="92500"/>
          </a:bodyPr>
          <a:lstStyle/>
          <a:p>
            <a:r>
              <a:rPr lang="en-US" sz="2000" b="0" i="0" dirty="0">
                <a:solidFill>
                  <a:srgbClr val="231F20"/>
                </a:solidFill>
                <a:effectLst/>
              </a:rPr>
              <a:t>The figure illustrates the flow scheme of an integrated complex </a:t>
            </a:r>
            <a:r>
              <a:rPr lang="en-US" sz="2400" b="0" i="0" dirty="0">
                <a:solidFill>
                  <a:srgbClr val="231F20"/>
                </a:solidFill>
                <a:effectLst/>
              </a:rPr>
              <a:t>incorporating</a:t>
            </a:r>
            <a:r>
              <a:rPr lang="en-US" sz="2000" b="0" i="0" dirty="0">
                <a:solidFill>
                  <a:srgbClr val="231F20"/>
                </a:solidFill>
                <a:effectLst/>
              </a:rPr>
              <a:t> Pacol,  </a:t>
            </a:r>
            <a:r>
              <a:rPr lang="en-US" sz="2000" b="0" i="0" dirty="0" err="1">
                <a:solidFill>
                  <a:srgbClr val="231F20"/>
                </a:solidFill>
                <a:effectLst/>
              </a:rPr>
              <a:t>DeFine</a:t>
            </a:r>
            <a:r>
              <a:rPr lang="en-US" sz="2000" b="0" i="0" dirty="0">
                <a:solidFill>
                  <a:srgbClr val="231F20"/>
                </a:solidFill>
                <a:effectLst/>
              </a:rPr>
              <a:t>, and HF Detergent Alkylate units or Pacol, </a:t>
            </a:r>
            <a:r>
              <a:rPr lang="en-US" sz="2000" b="0" i="0" dirty="0" err="1">
                <a:solidFill>
                  <a:srgbClr val="231F20"/>
                </a:solidFill>
                <a:effectLst/>
              </a:rPr>
              <a:t>DeFine</a:t>
            </a:r>
            <a:r>
              <a:rPr lang="en-US" sz="2000" b="0" i="0" dirty="0">
                <a:solidFill>
                  <a:srgbClr val="231F20"/>
                </a:solidFill>
                <a:effectLst/>
              </a:rPr>
              <a:t>, and </a:t>
            </a:r>
            <a:r>
              <a:rPr lang="en-US" sz="2000" b="0" i="0" dirty="0" err="1">
                <a:solidFill>
                  <a:srgbClr val="231F20"/>
                </a:solidFill>
                <a:effectLst/>
              </a:rPr>
              <a:t>Detal</a:t>
            </a:r>
            <a:r>
              <a:rPr lang="en-US" sz="2000" b="0" i="0" dirty="0">
                <a:solidFill>
                  <a:srgbClr val="231F20"/>
                </a:solidFill>
                <a:effectLst/>
              </a:rPr>
              <a:t> units.</a:t>
            </a:r>
          </a:p>
          <a:p>
            <a:r>
              <a:rPr lang="en-US" sz="2000" dirty="0"/>
              <a:t>The </a:t>
            </a:r>
            <a:r>
              <a:rPr lang="en-US" sz="2000" dirty="0" err="1"/>
              <a:t>Pacol</a:t>
            </a:r>
            <a:r>
              <a:rPr lang="en-US" sz="2000" dirty="0"/>
              <a:t> process converts linear paraffins to linear olefins in the presence of hydrogen using a </a:t>
            </a:r>
            <a:r>
              <a:rPr lang="en-US" sz="2000" b="1" dirty="0"/>
              <a:t>selective platinum dehydrogenation catalyst.</a:t>
            </a:r>
            <a:r>
              <a:rPr lang="en-US" sz="2000" dirty="0"/>
              <a:t> An adiabatic radial-flow reactor with feed preheat is typically used to compensate for endothermic temperature drop and minimize pressure drop within an efficient reactor volume. </a:t>
            </a:r>
          </a:p>
          <a:p>
            <a:r>
              <a:rPr lang="en-US" sz="2000" dirty="0"/>
              <a:t> Relatively high space velocities are used so that only a modest amount of catalyst is required.</a:t>
            </a:r>
          </a:p>
          <a:p>
            <a:r>
              <a:rPr lang="en-US" sz="2000" dirty="0"/>
              <a:t>Hydrogen and some by-product light ends are separated from the dehydrogenation reactor effluent, and a portion of the hydrogen gas is recycled back into the reactor to reduce coking and improve catalyst stability.</a:t>
            </a:r>
          </a:p>
          <a:p>
            <a:r>
              <a:rPr lang="en-US" sz="2000" dirty="0"/>
              <a:t>The separator liquid is an equilibrium mixture of linear olefins and unconverted n-paraffins, which are fed into a </a:t>
            </a:r>
            <a:r>
              <a:rPr lang="en-US" sz="2000" dirty="0" err="1"/>
              <a:t>DeFine</a:t>
            </a:r>
            <a:r>
              <a:rPr lang="en-US" sz="2000" dirty="0"/>
              <a:t> reactor to selectively convert diolefins to mono-olefins.</a:t>
            </a:r>
          </a:p>
          <a:p>
            <a:r>
              <a:rPr lang="en-US" sz="2000" b="0" i="0" dirty="0">
                <a:solidFill>
                  <a:srgbClr val="231F20"/>
                </a:solidFill>
                <a:effectLst/>
              </a:rPr>
              <a:t>A near-stoichiometric amount of hydrogen is also charged to the </a:t>
            </a:r>
            <a:r>
              <a:rPr lang="en-US" sz="2000" b="0" i="0" dirty="0" err="1">
                <a:solidFill>
                  <a:srgbClr val="231F20"/>
                </a:solidFill>
                <a:effectLst/>
              </a:rPr>
              <a:t>DeFine</a:t>
            </a:r>
            <a:r>
              <a:rPr lang="en-US" sz="2000" b="0" i="0" dirty="0">
                <a:solidFill>
                  <a:srgbClr val="231F20"/>
                </a:solidFill>
                <a:effectLst/>
              </a:rPr>
              <a:t> reactor. </a:t>
            </a:r>
          </a:p>
          <a:p>
            <a:r>
              <a:rPr lang="en-US" sz="2000" dirty="0"/>
              <a:t>The </a:t>
            </a:r>
            <a:r>
              <a:rPr lang="en-US" sz="2000" dirty="0" err="1"/>
              <a:t>DeFine</a:t>
            </a:r>
            <a:r>
              <a:rPr lang="en-US" sz="2000" dirty="0"/>
              <a:t> reactor effluent is stripped of dissolved light hydrocarbons. The stripper bottoms, a mixture of mono-olefins and unconverted n-paraffins, are charged with benzene to the alkylation unit, where it is alkylated with the mono-olefins to produce LAB.</a:t>
            </a:r>
          </a:p>
          <a:p>
            <a:r>
              <a:rPr lang="en-US" sz="2000" dirty="0"/>
              <a:t>Small amounts of heavy alkylate and, if HF is used, polymer from the acid regenerator bottoms are also formed. </a:t>
            </a:r>
          </a:p>
          <a:p>
            <a:r>
              <a:rPr lang="en-US" sz="2000" dirty="0"/>
              <a:t>Benzene and n-paraffins are separated from the alkylation reactor effluent and recycled into the alkylation and </a:t>
            </a:r>
            <a:r>
              <a:rPr lang="en-US" sz="2000" dirty="0" err="1"/>
              <a:t>Pacol</a:t>
            </a:r>
            <a:r>
              <a:rPr lang="en-US" sz="2000" dirty="0"/>
              <a:t> reactors, respectively. The final column fractionates the LAB product above while recovering heavy alkylate as the bottom product.</a:t>
            </a:r>
            <a:endParaRPr lang="en-IN" sz="2000" dirty="0"/>
          </a:p>
        </p:txBody>
      </p:sp>
      <p:sp>
        <p:nvSpPr>
          <p:cNvPr id="5" name="Slide Number Placeholder 4">
            <a:extLst>
              <a:ext uri="{FF2B5EF4-FFF2-40B4-BE49-F238E27FC236}">
                <a16:creationId xmlns:a16="http://schemas.microsoft.com/office/drawing/2014/main" id="{5C49FBF8-CBBC-ECD9-F1EC-6373CF6B354B}"/>
              </a:ext>
            </a:extLst>
          </p:cNvPr>
          <p:cNvSpPr>
            <a:spLocks noGrp="1"/>
          </p:cNvSpPr>
          <p:nvPr>
            <p:ph type="sldNum" sz="quarter" idx="12"/>
          </p:nvPr>
        </p:nvSpPr>
        <p:spPr/>
        <p:txBody>
          <a:bodyPr/>
          <a:lstStyle/>
          <a:p>
            <a:fld id="{0B70DE20-B937-49F7-BDB4-D052E7C40283}" type="slidenum">
              <a:rPr lang="en-US" smtClean="0"/>
              <a:t>109</a:t>
            </a:fld>
            <a:endParaRPr lang="en-US"/>
          </a:p>
        </p:txBody>
      </p:sp>
    </p:spTree>
    <p:extLst>
      <p:ext uri="{BB962C8B-B14F-4D97-AF65-F5344CB8AC3E}">
        <p14:creationId xmlns:p14="http://schemas.microsoft.com/office/powerpoint/2010/main" val="272784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274638"/>
            <a:ext cx="10060858" cy="1143000"/>
          </a:xfrm>
        </p:spPr>
        <p:txBody>
          <a:bodyPr>
            <a:noAutofit/>
          </a:bodyPr>
          <a:lstStyle/>
          <a:p>
            <a:pPr algn="l"/>
            <a:r>
              <a:rPr lang="en-US" sz="3600" b="1" dirty="0">
                <a:solidFill>
                  <a:srgbClr val="0070C0"/>
                </a:solidFill>
                <a:latin typeface="AR CENA"/>
              </a:rPr>
              <a:t>REACTIONS involved in catalytic reforming</a:t>
            </a:r>
            <a:endParaRPr lang="en-US" sz="3600" dirty="0">
              <a:solidFill>
                <a:srgbClr val="0070C0"/>
              </a:solidFill>
              <a:latin typeface="AR CENA"/>
            </a:endParaRPr>
          </a:p>
        </p:txBody>
      </p:sp>
      <p:sp>
        <p:nvSpPr>
          <p:cNvPr id="3" name="Content Placeholder 2"/>
          <p:cNvSpPr>
            <a:spLocks noGrp="1"/>
          </p:cNvSpPr>
          <p:nvPr>
            <p:ph idx="1"/>
          </p:nvPr>
        </p:nvSpPr>
        <p:spPr>
          <a:xfrm>
            <a:off x="1981200" y="1600201"/>
            <a:ext cx="8382000" cy="4525963"/>
          </a:xfrm>
        </p:spPr>
        <p:txBody>
          <a:bodyPr/>
          <a:lstStyle/>
          <a:p>
            <a:r>
              <a:rPr lang="en-US" b="1" dirty="0"/>
              <a:t>Dehydrogenation Reactions (</a:t>
            </a:r>
            <a:r>
              <a:rPr lang="en-US" dirty="0"/>
              <a:t>endothermic)</a:t>
            </a:r>
            <a:br>
              <a:rPr lang="en-US" dirty="0"/>
            </a:br>
            <a:r>
              <a:rPr lang="en-US" dirty="0"/>
              <a:t>Dehydrogenation of </a:t>
            </a:r>
            <a:r>
              <a:rPr lang="en-US" dirty="0" err="1"/>
              <a:t>alkylcyclohexanes</a:t>
            </a:r>
            <a:r>
              <a:rPr lang="en-US" dirty="0"/>
              <a:t> to aromatics</a:t>
            </a:r>
            <a:br>
              <a:rPr lang="en-US" dirty="0"/>
            </a:br>
            <a:br>
              <a:rPr lang="en-US" dirty="0"/>
            </a:br>
            <a:br>
              <a:rPr lang="en-US" dirty="0"/>
            </a:br>
            <a:endParaRPr lang="en-US" dirty="0"/>
          </a:p>
        </p:txBody>
      </p:sp>
      <p:pic>
        <p:nvPicPr>
          <p:cNvPr id="2051" name="Picture 3"/>
          <p:cNvPicPr>
            <a:picLocks noChangeAspect="1" noChangeArrowheads="1"/>
          </p:cNvPicPr>
          <p:nvPr/>
        </p:nvPicPr>
        <p:blipFill>
          <a:blip r:embed="rId2"/>
          <a:srcRect/>
          <a:stretch>
            <a:fillRect/>
          </a:stretch>
        </p:blipFill>
        <p:spPr bwMode="auto">
          <a:xfrm>
            <a:off x="2971800" y="3200400"/>
            <a:ext cx="6522566" cy="327775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5297010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1C76-854E-FD82-8396-A2F981EFD4E9}"/>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C82551A-21D6-7925-E016-F7030C05BB8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081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AR CENA" panose="02000000000000000000"/>
              </a:rPr>
              <a:t>Dehydroisomerization</a:t>
            </a:r>
            <a:r>
              <a:rPr lang="en-US" dirty="0">
                <a:latin typeface="AR CENA" panose="02000000000000000000"/>
              </a:rPr>
              <a:t> of </a:t>
            </a:r>
            <a:r>
              <a:rPr lang="en-US" dirty="0" err="1">
                <a:latin typeface="AR CENA" panose="02000000000000000000"/>
              </a:rPr>
              <a:t>alkylcyclopentanes</a:t>
            </a:r>
            <a:r>
              <a:rPr lang="en-US" dirty="0">
                <a:latin typeface="AR CENA" panose="02000000000000000000"/>
              </a:rPr>
              <a:t> to aromatics</a:t>
            </a:r>
            <a:br>
              <a:rPr lang="en-US" dirty="0">
                <a:latin typeface="AR CENA" panose="02000000000000000000"/>
              </a:rPr>
            </a:br>
            <a:br>
              <a:rPr lang="en-US" dirty="0">
                <a:latin typeface="AR CENA" panose="02000000000000000000"/>
              </a:rPr>
            </a:br>
            <a:endParaRPr lang="en-US" dirty="0">
              <a:latin typeface="AR CENA" panose="02000000000000000000"/>
            </a:endParaRPr>
          </a:p>
        </p:txBody>
      </p:sp>
      <p:pic>
        <p:nvPicPr>
          <p:cNvPr id="3075" name="Picture 3"/>
          <p:cNvPicPr>
            <a:picLocks noChangeAspect="1" noChangeArrowheads="1"/>
          </p:cNvPicPr>
          <p:nvPr/>
        </p:nvPicPr>
        <p:blipFill>
          <a:blip r:embed="rId2"/>
          <a:srcRect/>
          <a:stretch>
            <a:fillRect/>
          </a:stretch>
        </p:blipFill>
        <p:spPr bwMode="auto">
          <a:xfrm>
            <a:off x="2667000" y="2819400"/>
            <a:ext cx="7337738" cy="3276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68025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AR CENA" panose="02000000000000000000"/>
              </a:rPr>
              <a:t>Dehydrocyclization</a:t>
            </a:r>
            <a:r>
              <a:rPr lang="en-US" dirty="0">
                <a:latin typeface="AR CENA" panose="02000000000000000000"/>
              </a:rPr>
              <a:t> of </a:t>
            </a:r>
            <a:r>
              <a:rPr lang="en-US" dirty="0" err="1">
                <a:latin typeface="AR CENA" panose="02000000000000000000"/>
              </a:rPr>
              <a:t>paraffins</a:t>
            </a:r>
            <a:r>
              <a:rPr lang="en-US" dirty="0">
                <a:latin typeface="AR CENA" panose="02000000000000000000"/>
              </a:rPr>
              <a:t> to aromatics</a:t>
            </a:r>
            <a:br>
              <a:rPr lang="en-US" dirty="0">
                <a:latin typeface="AR CENA" panose="02000000000000000000"/>
              </a:rPr>
            </a:br>
            <a:br>
              <a:rPr lang="en-US" dirty="0">
                <a:latin typeface="AR CENA" panose="02000000000000000000"/>
              </a:rPr>
            </a:br>
            <a:endParaRPr lang="en-US" dirty="0">
              <a:latin typeface="AR CENA" panose="02000000000000000000"/>
            </a:endParaRPr>
          </a:p>
        </p:txBody>
      </p:sp>
      <p:pic>
        <p:nvPicPr>
          <p:cNvPr id="4099" name="Picture 3"/>
          <p:cNvPicPr>
            <a:picLocks noChangeAspect="1" noChangeArrowheads="1"/>
          </p:cNvPicPr>
          <p:nvPr/>
        </p:nvPicPr>
        <p:blipFill>
          <a:blip r:embed="rId2"/>
          <a:srcRect/>
          <a:stretch>
            <a:fillRect/>
          </a:stretch>
        </p:blipFill>
        <p:spPr bwMode="auto">
          <a:xfrm>
            <a:off x="2971800" y="2438400"/>
            <a:ext cx="5791200" cy="283265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39983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438401" y="1066801"/>
            <a:ext cx="7339095" cy="552478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31983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4788" y="762001"/>
            <a:ext cx="8229600" cy="4525963"/>
          </a:xfrm>
        </p:spPr>
        <p:txBody>
          <a:bodyPr/>
          <a:lstStyle/>
          <a:p>
            <a:r>
              <a:rPr lang="en-US" dirty="0"/>
              <a:t>The </a:t>
            </a:r>
            <a:r>
              <a:rPr lang="en-US" u="sng" dirty="0"/>
              <a:t>hydrocracking</a:t>
            </a:r>
            <a:r>
              <a:rPr lang="en-US" dirty="0"/>
              <a:t> reactions are exothermic and result in the production of lighter</a:t>
            </a:r>
            <a:br>
              <a:rPr lang="en-US" dirty="0"/>
            </a:br>
            <a:r>
              <a:rPr lang="en-US" dirty="0"/>
              <a:t>liquid and gas products</a:t>
            </a:r>
            <a:br>
              <a:rPr lang="en-US" dirty="0"/>
            </a:br>
            <a:br>
              <a:rPr lang="en-US" dirty="0"/>
            </a:br>
            <a:endParaRPr lang="en-US" dirty="0"/>
          </a:p>
        </p:txBody>
      </p:sp>
      <p:pic>
        <p:nvPicPr>
          <p:cNvPr id="6148" name="Picture 4"/>
          <p:cNvPicPr>
            <a:picLocks noChangeAspect="1" noChangeArrowheads="1"/>
          </p:cNvPicPr>
          <p:nvPr/>
        </p:nvPicPr>
        <p:blipFill>
          <a:blip r:embed="rId2"/>
          <a:srcRect/>
          <a:stretch>
            <a:fillRect/>
          </a:stretch>
        </p:blipFill>
        <p:spPr bwMode="auto">
          <a:xfrm>
            <a:off x="2082018" y="2514600"/>
            <a:ext cx="8229600" cy="2971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4" name="Date Placeholder 3">
            <a:extLst>
              <a:ext uri="{FF2B5EF4-FFF2-40B4-BE49-F238E27FC236}">
                <a16:creationId xmlns:a16="http://schemas.microsoft.com/office/drawing/2014/main" id="{C40977F4-178F-4333-84E7-48B849527BBE}"/>
              </a:ext>
            </a:extLst>
          </p:cNvPr>
          <p:cNvSpPr>
            <a:spLocks noGrp="1"/>
          </p:cNvSpPr>
          <p:nvPr>
            <p:ph type="dt" sz="half" idx="10"/>
          </p:nvPr>
        </p:nvSpPr>
        <p:spPr/>
        <p:txBody>
          <a:bodyPr/>
          <a:lstStyle/>
          <a:p>
            <a:r>
              <a:rPr lang="en-US"/>
              <a:t>9/16/2021</a:t>
            </a:r>
          </a:p>
        </p:txBody>
      </p:sp>
    </p:spTree>
    <p:extLst>
      <p:ext uri="{BB962C8B-B14F-4D97-AF65-F5344CB8AC3E}">
        <p14:creationId xmlns:p14="http://schemas.microsoft.com/office/powerpoint/2010/main" val="226776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EACB-29E1-5652-2EB0-025753F09806}"/>
              </a:ext>
            </a:extLst>
          </p:cNvPr>
          <p:cNvSpPr>
            <a:spLocks noGrp="1"/>
          </p:cNvSpPr>
          <p:nvPr>
            <p:ph type="title"/>
          </p:nvPr>
        </p:nvSpPr>
        <p:spPr/>
        <p:txBody>
          <a:bodyPr/>
          <a:lstStyle/>
          <a:p>
            <a:r>
              <a:rPr lang="en-US" b="1" dirty="0"/>
              <a:t>Feed and Product Compositions</a:t>
            </a:r>
            <a:br>
              <a:rPr lang="en-US" b="1" dirty="0"/>
            </a:br>
            <a:endParaRPr lang="en-IN" dirty="0"/>
          </a:p>
        </p:txBody>
      </p:sp>
      <p:sp>
        <p:nvSpPr>
          <p:cNvPr id="3" name="Content Placeholder 2">
            <a:extLst>
              <a:ext uri="{FF2B5EF4-FFF2-40B4-BE49-F238E27FC236}">
                <a16:creationId xmlns:a16="http://schemas.microsoft.com/office/drawing/2014/main" id="{9DD9F6BA-C88D-CC7B-2326-E8AA35C49503}"/>
              </a:ext>
            </a:extLst>
          </p:cNvPr>
          <p:cNvSpPr>
            <a:spLocks noGrp="1"/>
          </p:cNvSpPr>
          <p:nvPr>
            <p:ph idx="1"/>
          </p:nvPr>
        </p:nvSpPr>
        <p:spPr>
          <a:xfrm>
            <a:off x="420914" y="1506311"/>
            <a:ext cx="11771086" cy="5215164"/>
          </a:xfrm>
        </p:spPr>
        <p:txBody>
          <a:bodyPr>
            <a:normAutofit/>
          </a:bodyPr>
          <a:lstStyle/>
          <a:p>
            <a:pPr marL="0" indent="0">
              <a:lnSpc>
                <a:spcPct val="150000"/>
              </a:lnSpc>
              <a:buNone/>
            </a:pPr>
            <a:r>
              <a:rPr lang="en-US" sz="1800" dirty="0"/>
              <a:t>The Platforming naphtha charge typically contains C6 through C11 paraffins, </a:t>
            </a:r>
            <a:r>
              <a:rPr lang="en-US" sz="1800" dirty="0" err="1"/>
              <a:t>naphthenes</a:t>
            </a:r>
            <a:r>
              <a:rPr lang="en-US" sz="1800" dirty="0"/>
              <a:t>, and aromatics. The primary purpose of the Platforming process is to produce aromatics from the paraffins and </a:t>
            </a:r>
            <a:r>
              <a:rPr lang="en-US" sz="1800" dirty="0" err="1"/>
              <a:t>naphthenes</a:t>
            </a:r>
            <a:r>
              <a:rPr lang="en-US" sz="1800" dirty="0"/>
              <a:t>. The product stream is a premium-quality gasoline blending component because of the high-octane values of the aromatics. Alternatively, the aromatics-rich product stream can be fed to a petrochemical complex where valuable aromatic products such as benzene, toluene, and xylene (BTX) can be recovered. In motor fuel applications, the feedstock generally contains the full range of C6 through C11 components to maximize gasoline production from the associated crude run. In petrochemical applications, the feedstock may be adjusted to contain a more-select range of hydrocarbons (C6 to C7, C6 to C8, C7 to C8, and so forth) to tailor the composition of the reformate product to the desired aromatics components. For either naphtha application, the basic Platforming reactions are the same. </a:t>
            </a:r>
            <a:br>
              <a:rPr lang="en-US" sz="1800" dirty="0"/>
            </a:br>
            <a:r>
              <a:rPr lang="en-US" sz="1800" dirty="0"/>
              <a:t> </a:t>
            </a:r>
            <a:br>
              <a:rPr lang="en-US" sz="1800" dirty="0"/>
            </a:br>
            <a:endParaRPr lang="en-IN" sz="1800" dirty="0"/>
          </a:p>
        </p:txBody>
      </p:sp>
      <p:sp>
        <p:nvSpPr>
          <p:cNvPr id="4" name="Slide Number Placeholder 3">
            <a:extLst>
              <a:ext uri="{FF2B5EF4-FFF2-40B4-BE49-F238E27FC236}">
                <a16:creationId xmlns:a16="http://schemas.microsoft.com/office/drawing/2014/main" id="{80226B9D-F948-CBFE-09C5-BB1867F48EF8}"/>
              </a:ext>
            </a:extLst>
          </p:cNvPr>
          <p:cNvSpPr>
            <a:spLocks noGrp="1"/>
          </p:cNvSpPr>
          <p:nvPr>
            <p:ph type="sldNum" sz="quarter" idx="12"/>
          </p:nvPr>
        </p:nvSpPr>
        <p:spPr/>
        <p:txBody>
          <a:bodyPr/>
          <a:lstStyle/>
          <a:p>
            <a:fld id="{0B70DE20-B937-49F7-BDB4-D052E7C40283}" type="slidenum">
              <a:rPr lang="en-US" smtClean="0"/>
              <a:t>16</a:t>
            </a:fld>
            <a:endParaRPr lang="en-US"/>
          </a:p>
        </p:txBody>
      </p:sp>
    </p:spTree>
    <p:extLst>
      <p:ext uri="{BB962C8B-B14F-4D97-AF65-F5344CB8AC3E}">
        <p14:creationId xmlns:p14="http://schemas.microsoft.com/office/powerpoint/2010/main" val="111190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080E-4069-0E8F-7775-AC85B8EFF18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CB5744-BD9F-6AFB-74D3-641681C117C6}"/>
              </a:ext>
            </a:extLst>
          </p:cNvPr>
          <p:cNvSpPr>
            <a:spLocks noGrp="1"/>
          </p:cNvSpPr>
          <p:nvPr>
            <p:ph idx="1"/>
          </p:nvPr>
        </p:nvSpPr>
        <p:spPr/>
        <p:txBody>
          <a:bodyPr/>
          <a:lstStyle/>
          <a:p>
            <a:r>
              <a:rPr lang="en-IN" b="1" dirty="0"/>
              <a:t>Primary Metal:</a:t>
            </a:r>
          </a:p>
          <a:p>
            <a:r>
              <a:rPr lang="en-IN" b="1" dirty="0"/>
              <a:t>Platinum (Pt)</a:t>
            </a:r>
            <a:r>
              <a:rPr lang="en-IN" dirty="0"/>
              <a:t> → 0.3–0.7 </a:t>
            </a:r>
            <a:r>
              <a:rPr lang="en-IN" dirty="0" err="1"/>
              <a:t>wt</a:t>
            </a:r>
            <a:r>
              <a:rPr lang="en-IN" dirty="0"/>
              <a:t>%</a:t>
            </a:r>
          </a:p>
          <a:p>
            <a:r>
              <a:rPr lang="en-IN" dirty="0"/>
              <a:t>Role:</a:t>
            </a:r>
          </a:p>
          <a:p>
            <a:r>
              <a:rPr lang="en-IN" dirty="0"/>
              <a:t>Dehydrogenation of </a:t>
            </a:r>
            <a:r>
              <a:rPr lang="en-IN" dirty="0" err="1"/>
              <a:t>naphthenes</a:t>
            </a:r>
            <a:r>
              <a:rPr lang="en-IN" dirty="0"/>
              <a:t> → aromatics</a:t>
            </a:r>
          </a:p>
          <a:p>
            <a:r>
              <a:rPr lang="en-IN" dirty="0"/>
              <a:t>Dehydrocyclization of paraffins → aromatics</a:t>
            </a:r>
          </a:p>
          <a:p>
            <a:r>
              <a:rPr lang="en-IN" dirty="0"/>
              <a:t>Hydrogenation of intermediates</a:t>
            </a:r>
          </a:p>
          <a:p>
            <a:r>
              <a:rPr lang="en-IN" dirty="0"/>
              <a:t>Suppresses coke formation</a:t>
            </a:r>
          </a:p>
          <a:p>
            <a:pPr marL="0" indent="0">
              <a:buNone/>
            </a:pPr>
            <a:endParaRPr lang="en-IN" dirty="0"/>
          </a:p>
        </p:txBody>
      </p:sp>
      <p:sp>
        <p:nvSpPr>
          <p:cNvPr id="4" name="Slide Number Placeholder 3">
            <a:extLst>
              <a:ext uri="{FF2B5EF4-FFF2-40B4-BE49-F238E27FC236}">
                <a16:creationId xmlns:a16="http://schemas.microsoft.com/office/drawing/2014/main" id="{6F9386B2-222D-4C94-5DF2-2339389504CF}"/>
              </a:ext>
            </a:extLst>
          </p:cNvPr>
          <p:cNvSpPr>
            <a:spLocks noGrp="1"/>
          </p:cNvSpPr>
          <p:nvPr>
            <p:ph type="sldNum" sz="quarter" idx="12"/>
          </p:nvPr>
        </p:nvSpPr>
        <p:spPr/>
        <p:txBody>
          <a:bodyPr/>
          <a:lstStyle/>
          <a:p>
            <a:fld id="{0B70DE20-B937-49F7-BDB4-D052E7C40283}" type="slidenum">
              <a:rPr lang="en-US" smtClean="0"/>
              <a:t>17</a:t>
            </a:fld>
            <a:endParaRPr lang="en-US"/>
          </a:p>
        </p:txBody>
      </p:sp>
    </p:spTree>
    <p:extLst>
      <p:ext uri="{BB962C8B-B14F-4D97-AF65-F5344CB8AC3E}">
        <p14:creationId xmlns:p14="http://schemas.microsoft.com/office/powerpoint/2010/main" val="92765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138F-5A5C-759C-E351-D3FB6DD245D1}"/>
              </a:ext>
            </a:extLst>
          </p:cNvPr>
          <p:cNvSpPr>
            <a:spLocks noGrp="1"/>
          </p:cNvSpPr>
          <p:nvPr>
            <p:ph type="title"/>
          </p:nvPr>
        </p:nvSpPr>
        <p:spPr/>
        <p:txBody>
          <a:bodyPr/>
          <a:lstStyle/>
          <a:p>
            <a:endParaRPr lang="en-IN"/>
          </a:p>
        </p:txBody>
      </p:sp>
      <p:graphicFrame>
        <p:nvGraphicFramePr>
          <p:cNvPr id="5" name="Content Placeholder 4">
            <a:extLst>
              <a:ext uri="{FF2B5EF4-FFF2-40B4-BE49-F238E27FC236}">
                <a16:creationId xmlns:a16="http://schemas.microsoft.com/office/drawing/2014/main" id="{EE19B791-46FC-2725-5F3E-28847F517179}"/>
              </a:ext>
            </a:extLst>
          </p:cNvPr>
          <p:cNvGraphicFramePr>
            <a:graphicFrameLocks noGrp="1"/>
          </p:cNvGraphicFramePr>
          <p:nvPr>
            <p:ph idx="1"/>
          </p:nvPr>
        </p:nvGraphicFramePr>
        <p:xfrm>
          <a:off x="1173668" y="2468880"/>
          <a:ext cx="10515600" cy="1920240"/>
        </p:xfrm>
        <a:graphic>
          <a:graphicData uri="http://schemas.openxmlformats.org/drawingml/2006/table">
            <a:tbl>
              <a:tblPr/>
              <a:tblGrid>
                <a:gridCol w="5257800">
                  <a:extLst>
                    <a:ext uri="{9D8B030D-6E8A-4147-A177-3AD203B41FA5}">
                      <a16:colId xmlns:a16="http://schemas.microsoft.com/office/drawing/2014/main" val="2770695907"/>
                    </a:ext>
                  </a:extLst>
                </a:gridCol>
                <a:gridCol w="5257800">
                  <a:extLst>
                    <a:ext uri="{9D8B030D-6E8A-4147-A177-3AD203B41FA5}">
                      <a16:colId xmlns:a16="http://schemas.microsoft.com/office/drawing/2014/main" val="3021486464"/>
                    </a:ext>
                  </a:extLst>
                </a:gridCol>
              </a:tblGrid>
              <a:tr h="0">
                <a:tc>
                  <a:txBody>
                    <a:bodyPr/>
                    <a:lstStyle/>
                    <a:p>
                      <a:pPr>
                        <a:buNone/>
                      </a:pPr>
                      <a:r>
                        <a:rPr lang="en-IN" sz="2400" b="1" dirty="0"/>
                        <a:t>Promoter</a:t>
                      </a:r>
                    </a:p>
                  </a:txBody>
                  <a:tcPr anchor="ctr">
                    <a:lnL>
                      <a:noFill/>
                    </a:lnL>
                    <a:lnR>
                      <a:noFill/>
                    </a:lnR>
                    <a:lnT>
                      <a:noFill/>
                    </a:lnT>
                    <a:lnB>
                      <a:noFill/>
                    </a:lnB>
                    <a:noFill/>
                  </a:tcPr>
                </a:tc>
                <a:tc>
                  <a:txBody>
                    <a:bodyPr/>
                    <a:lstStyle/>
                    <a:p>
                      <a:pPr>
                        <a:buNone/>
                      </a:pPr>
                      <a:r>
                        <a:rPr lang="en-IN"/>
                        <a:t>Purpose</a:t>
                      </a:r>
                    </a:p>
                  </a:txBody>
                  <a:tcPr anchor="ctr">
                    <a:lnL>
                      <a:noFill/>
                    </a:lnL>
                    <a:lnR>
                      <a:noFill/>
                    </a:lnR>
                    <a:lnT>
                      <a:noFill/>
                    </a:lnT>
                    <a:lnB>
                      <a:noFill/>
                    </a:lnB>
                    <a:noFill/>
                  </a:tcPr>
                </a:tc>
                <a:extLst>
                  <a:ext uri="{0D108BD9-81ED-4DB2-BD59-A6C34878D82A}">
                    <a16:rowId xmlns:a16="http://schemas.microsoft.com/office/drawing/2014/main" val="1530986902"/>
                  </a:ext>
                </a:extLst>
              </a:tr>
              <a:tr h="0">
                <a:tc>
                  <a:txBody>
                    <a:bodyPr/>
                    <a:lstStyle/>
                    <a:p>
                      <a:pPr>
                        <a:buNone/>
                      </a:pPr>
                      <a:r>
                        <a:rPr lang="en-IN"/>
                        <a:t>Rhenium (Re)</a:t>
                      </a:r>
                    </a:p>
                  </a:txBody>
                  <a:tcPr anchor="ctr">
                    <a:lnL>
                      <a:noFill/>
                    </a:lnL>
                    <a:lnR>
                      <a:noFill/>
                    </a:lnR>
                    <a:lnT>
                      <a:noFill/>
                    </a:lnT>
                    <a:lnB>
                      <a:noFill/>
                    </a:lnB>
                    <a:noFill/>
                  </a:tcPr>
                </a:tc>
                <a:tc>
                  <a:txBody>
                    <a:bodyPr/>
                    <a:lstStyle/>
                    <a:p>
                      <a:pPr>
                        <a:buNone/>
                      </a:pPr>
                      <a:r>
                        <a:rPr lang="en-IN"/>
                        <a:t>Improves stability &amp; coke resistance</a:t>
                      </a:r>
                    </a:p>
                  </a:txBody>
                  <a:tcPr anchor="ctr">
                    <a:lnL>
                      <a:noFill/>
                    </a:lnL>
                    <a:lnR>
                      <a:noFill/>
                    </a:lnR>
                    <a:lnT>
                      <a:noFill/>
                    </a:lnT>
                    <a:lnB>
                      <a:noFill/>
                    </a:lnB>
                    <a:noFill/>
                  </a:tcPr>
                </a:tc>
                <a:extLst>
                  <a:ext uri="{0D108BD9-81ED-4DB2-BD59-A6C34878D82A}">
                    <a16:rowId xmlns:a16="http://schemas.microsoft.com/office/drawing/2014/main" val="1302628611"/>
                  </a:ext>
                </a:extLst>
              </a:tr>
              <a:tr h="0">
                <a:tc>
                  <a:txBody>
                    <a:bodyPr/>
                    <a:lstStyle/>
                    <a:p>
                      <a:pPr>
                        <a:buNone/>
                      </a:pPr>
                      <a:r>
                        <a:rPr lang="en-IN"/>
                        <a:t>Tin (Sn)</a:t>
                      </a:r>
                    </a:p>
                  </a:txBody>
                  <a:tcPr anchor="ctr">
                    <a:lnL>
                      <a:noFill/>
                    </a:lnL>
                    <a:lnR>
                      <a:noFill/>
                    </a:lnR>
                    <a:lnT>
                      <a:noFill/>
                    </a:lnT>
                    <a:lnB>
                      <a:noFill/>
                    </a:lnB>
                    <a:noFill/>
                  </a:tcPr>
                </a:tc>
                <a:tc>
                  <a:txBody>
                    <a:bodyPr/>
                    <a:lstStyle/>
                    <a:p>
                      <a:pPr>
                        <a:buNone/>
                      </a:pPr>
                      <a:r>
                        <a:rPr lang="en-IN"/>
                        <a:t>Improves selectivity</a:t>
                      </a:r>
                    </a:p>
                  </a:txBody>
                  <a:tcPr anchor="ctr">
                    <a:lnL>
                      <a:noFill/>
                    </a:lnL>
                    <a:lnR>
                      <a:noFill/>
                    </a:lnR>
                    <a:lnT>
                      <a:noFill/>
                    </a:lnT>
                    <a:lnB>
                      <a:noFill/>
                    </a:lnB>
                    <a:noFill/>
                  </a:tcPr>
                </a:tc>
                <a:extLst>
                  <a:ext uri="{0D108BD9-81ED-4DB2-BD59-A6C34878D82A}">
                    <a16:rowId xmlns:a16="http://schemas.microsoft.com/office/drawing/2014/main" val="2494593704"/>
                  </a:ext>
                </a:extLst>
              </a:tr>
              <a:tr h="0">
                <a:tc>
                  <a:txBody>
                    <a:bodyPr/>
                    <a:lstStyle/>
                    <a:p>
                      <a:pPr>
                        <a:buNone/>
                      </a:pPr>
                      <a:r>
                        <a:rPr lang="en-IN"/>
                        <a:t>Iridium (Ir)</a:t>
                      </a:r>
                    </a:p>
                  </a:txBody>
                  <a:tcPr anchor="ctr">
                    <a:lnL>
                      <a:noFill/>
                    </a:lnL>
                    <a:lnR>
                      <a:noFill/>
                    </a:lnR>
                    <a:lnT>
                      <a:noFill/>
                    </a:lnT>
                    <a:lnB>
                      <a:noFill/>
                    </a:lnB>
                    <a:noFill/>
                  </a:tcPr>
                </a:tc>
                <a:tc>
                  <a:txBody>
                    <a:bodyPr/>
                    <a:lstStyle/>
                    <a:p>
                      <a:pPr>
                        <a:buNone/>
                      </a:pPr>
                      <a:r>
                        <a:rPr lang="en-IN"/>
                        <a:t>Improves activity</a:t>
                      </a:r>
                    </a:p>
                  </a:txBody>
                  <a:tcPr anchor="ctr">
                    <a:lnL>
                      <a:noFill/>
                    </a:lnL>
                    <a:lnR>
                      <a:noFill/>
                    </a:lnR>
                    <a:lnT>
                      <a:noFill/>
                    </a:lnT>
                    <a:lnB>
                      <a:noFill/>
                    </a:lnB>
                    <a:noFill/>
                  </a:tcPr>
                </a:tc>
                <a:extLst>
                  <a:ext uri="{0D108BD9-81ED-4DB2-BD59-A6C34878D82A}">
                    <a16:rowId xmlns:a16="http://schemas.microsoft.com/office/drawing/2014/main" val="3843500069"/>
                  </a:ext>
                </a:extLst>
              </a:tr>
              <a:tr h="0">
                <a:tc>
                  <a:txBody>
                    <a:bodyPr/>
                    <a:lstStyle/>
                    <a:p>
                      <a:pPr>
                        <a:buNone/>
                      </a:pPr>
                      <a:r>
                        <a:rPr lang="en-IN"/>
                        <a:t>Germanium (Ge)</a:t>
                      </a:r>
                    </a:p>
                  </a:txBody>
                  <a:tcPr anchor="ctr">
                    <a:lnL>
                      <a:noFill/>
                    </a:lnL>
                    <a:lnR>
                      <a:noFill/>
                    </a:lnR>
                    <a:lnT>
                      <a:noFill/>
                    </a:lnT>
                    <a:lnB>
                      <a:noFill/>
                    </a:lnB>
                    <a:noFill/>
                  </a:tcPr>
                </a:tc>
                <a:tc>
                  <a:txBody>
                    <a:bodyPr/>
                    <a:lstStyle/>
                    <a:p>
                      <a:pPr>
                        <a:buNone/>
                      </a:pPr>
                      <a:r>
                        <a:rPr lang="en-IN" dirty="0"/>
                        <a:t>Enhances stability</a:t>
                      </a:r>
                    </a:p>
                  </a:txBody>
                  <a:tcPr anchor="ctr">
                    <a:lnL>
                      <a:noFill/>
                    </a:lnL>
                    <a:lnR>
                      <a:noFill/>
                    </a:lnR>
                    <a:lnT>
                      <a:noFill/>
                    </a:lnT>
                    <a:lnB>
                      <a:noFill/>
                    </a:lnB>
                    <a:noFill/>
                  </a:tcPr>
                </a:tc>
                <a:extLst>
                  <a:ext uri="{0D108BD9-81ED-4DB2-BD59-A6C34878D82A}">
                    <a16:rowId xmlns:a16="http://schemas.microsoft.com/office/drawing/2014/main" val="1477821539"/>
                  </a:ext>
                </a:extLst>
              </a:tr>
            </a:tbl>
          </a:graphicData>
        </a:graphic>
      </p:graphicFrame>
      <p:sp>
        <p:nvSpPr>
          <p:cNvPr id="4" name="Slide Number Placeholder 3">
            <a:extLst>
              <a:ext uri="{FF2B5EF4-FFF2-40B4-BE49-F238E27FC236}">
                <a16:creationId xmlns:a16="http://schemas.microsoft.com/office/drawing/2014/main" id="{B5CEDCE8-EBEE-579F-E81E-3A889D8CC51E}"/>
              </a:ext>
            </a:extLst>
          </p:cNvPr>
          <p:cNvSpPr>
            <a:spLocks noGrp="1"/>
          </p:cNvSpPr>
          <p:nvPr>
            <p:ph type="sldNum" sz="quarter" idx="12"/>
          </p:nvPr>
        </p:nvSpPr>
        <p:spPr/>
        <p:txBody>
          <a:bodyPr/>
          <a:lstStyle/>
          <a:p>
            <a:fld id="{0B70DE20-B937-49F7-BDB4-D052E7C40283}" type="slidenum">
              <a:rPr lang="en-US" smtClean="0"/>
              <a:t>18</a:t>
            </a:fld>
            <a:endParaRPr lang="en-US"/>
          </a:p>
        </p:txBody>
      </p:sp>
    </p:spTree>
    <p:extLst>
      <p:ext uri="{BB962C8B-B14F-4D97-AF65-F5344CB8AC3E}">
        <p14:creationId xmlns:p14="http://schemas.microsoft.com/office/powerpoint/2010/main" val="262105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4F14-9B31-8C22-AFC0-491EAD56BD2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45581A-9943-6DD8-626A-4F0BEB3BCFCD}"/>
              </a:ext>
            </a:extLst>
          </p:cNvPr>
          <p:cNvSpPr>
            <a:spLocks noGrp="1"/>
          </p:cNvSpPr>
          <p:nvPr>
            <p:ph idx="1"/>
          </p:nvPr>
        </p:nvSpPr>
        <p:spPr/>
        <p:txBody>
          <a:bodyPr/>
          <a:lstStyle/>
          <a:p>
            <a:r>
              <a:rPr lang="en-IN" b="1" dirty="0"/>
              <a:t>2. Support (Acid Function)</a:t>
            </a:r>
          </a:p>
          <a:p>
            <a:r>
              <a:rPr lang="en-IN" b="1" dirty="0"/>
              <a:t>Gamma Alumina (</a:t>
            </a:r>
            <a:r>
              <a:rPr lang="el-GR" b="1" dirty="0"/>
              <a:t>γ-</a:t>
            </a:r>
            <a:r>
              <a:rPr lang="en-IN" b="1" dirty="0" err="1"/>
              <a:t>Al₂O</a:t>
            </a:r>
            <a:r>
              <a:rPr lang="en-IN" b="1" dirty="0"/>
              <a:t>₃)</a:t>
            </a:r>
          </a:p>
          <a:p>
            <a:r>
              <a:rPr lang="en-IN" dirty="0"/>
              <a:t>Surface area: 150–250 m²/g</a:t>
            </a:r>
          </a:p>
          <a:p>
            <a:r>
              <a:rPr lang="en-IN" dirty="0"/>
              <a:t>Provides acidity</a:t>
            </a:r>
          </a:p>
          <a:p>
            <a:r>
              <a:rPr lang="en-IN" dirty="0"/>
              <a:t>Provides mechanical strength</a:t>
            </a:r>
          </a:p>
          <a:p>
            <a:r>
              <a:rPr lang="en-IN" dirty="0"/>
              <a:t>Allows chlorination for acidity control</a:t>
            </a:r>
          </a:p>
          <a:p>
            <a:pPr marL="0" indent="0">
              <a:buNone/>
            </a:pPr>
            <a:endParaRPr lang="en-IN" dirty="0"/>
          </a:p>
        </p:txBody>
      </p:sp>
      <p:sp>
        <p:nvSpPr>
          <p:cNvPr id="4" name="Slide Number Placeholder 3">
            <a:extLst>
              <a:ext uri="{FF2B5EF4-FFF2-40B4-BE49-F238E27FC236}">
                <a16:creationId xmlns:a16="http://schemas.microsoft.com/office/drawing/2014/main" id="{5BA3517A-7799-4D26-FA14-6257BCE0B3FD}"/>
              </a:ext>
            </a:extLst>
          </p:cNvPr>
          <p:cNvSpPr>
            <a:spLocks noGrp="1"/>
          </p:cNvSpPr>
          <p:nvPr>
            <p:ph type="sldNum" sz="quarter" idx="12"/>
          </p:nvPr>
        </p:nvSpPr>
        <p:spPr/>
        <p:txBody>
          <a:bodyPr/>
          <a:lstStyle/>
          <a:p>
            <a:fld id="{0B70DE20-B937-49F7-BDB4-D052E7C40283}" type="slidenum">
              <a:rPr lang="en-US" smtClean="0"/>
              <a:t>19</a:t>
            </a:fld>
            <a:endParaRPr lang="en-US"/>
          </a:p>
        </p:txBody>
      </p:sp>
    </p:spTree>
    <p:extLst>
      <p:ext uri="{BB962C8B-B14F-4D97-AF65-F5344CB8AC3E}">
        <p14:creationId xmlns:p14="http://schemas.microsoft.com/office/powerpoint/2010/main" val="402273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AEA1C-3B4B-15EA-4F10-51E4B9572E58}"/>
              </a:ext>
            </a:extLst>
          </p:cNvPr>
          <p:cNvSpPr>
            <a:spLocks noGrp="1"/>
          </p:cNvSpPr>
          <p:nvPr>
            <p:ph type="title"/>
          </p:nvPr>
        </p:nvSpPr>
        <p:spPr>
          <a:xfrm>
            <a:off x="428198" y="200001"/>
            <a:ext cx="10515600" cy="481036"/>
          </a:xfrm>
        </p:spPr>
        <p:txBody>
          <a:bodyPr>
            <a:normAutofit fontScale="90000"/>
          </a:bodyPr>
          <a:lstStyle/>
          <a:p>
            <a:r>
              <a:rPr lang="en-US" b="1" dirty="0">
                <a:solidFill>
                  <a:srgbClr val="0070C0"/>
                </a:solidFill>
              </a:rPr>
              <a:t>Benzene block</a:t>
            </a:r>
          </a:p>
        </p:txBody>
      </p:sp>
      <p:sp>
        <p:nvSpPr>
          <p:cNvPr id="5" name="Content Placeholder 4">
            <a:extLst>
              <a:ext uri="{FF2B5EF4-FFF2-40B4-BE49-F238E27FC236}">
                <a16:creationId xmlns:a16="http://schemas.microsoft.com/office/drawing/2014/main" id="{720D053A-21F3-AE61-53F2-2EB8FA1DB7D3}"/>
              </a:ext>
            </a:extLst>
          </p:cNvPr>
          <p:cNvSpPr>
            <a:spLocks noGrp="1"/>
          </p:cNvSpPr>
          <p:nvPr>
            <p:ph idx="1"/>
          </p:nvPr>
        </p:nvSpPr>
        <p:spPr>
          <a:xfrm>
            <a:off x="428198" y="681037"/>
            <a:ext cx="11335604" cy="4351338"/>
          </a:xfrm>
        </p:spPr>
        <p:txBody>
          <a:bodyPr/>
          <a:lstStyle/>
          <a:p>
            <a:pPr marL="0" indent="0">
              <a:buNone/>
            </a:pPr>
            <a:r>
              <a:rPr lang="en-US" sz="1800" b="1" i="0" dirty="0">
                <a:solidFill>
                  <a:srgbClr val="231F20"/>
                </a:solidFill>
                <a:effectLst/>
                <a:latin typeface="Times-Roman"/>
              </a:rPr>
              <a:t>An aromatics complex is a combination of process units that can be used to convert petroleum naphtha and pyrolysis gasoline (</a:t>
            </a:r>
            <a:r>
              <a:rPr lang="en-US" sz="1800" b="1" i="0" dirty="0" err="1">
                <a:solidFill>
                  <a:srgbClr val="231F20"/>
                </a:solidFill>
                <a:effectLst/>
                <a:latin typeface="Times-Roman"/>
              </a:rPr>
              <a:t>pygas</a:t>
            </a:r>
            <a:r>
              <a:rPr lang="en-US" sz="1800" b="1" i="0" dirty="0">
                <a:solidFill>
                  <a:srgbClr val="231F20"/>
                </a:solidFill>
                <a:effectLst/>
                <a:latin typeface="Times-Roman"/>
              </a:rPr>
              <a:t>) into the basic petrochemical intermediates: benzene, toluene, and xylenes (BTX). </a:t>
            </a:r>
            <a:r>
              <a:rPr lang="en-US" sz="1800" b="0" i="0" dirty="0">
                <a:solidFill>
                  <a:srgbClr val="231F20"/>
                </a:solidFill>
                <a:effectLst/>
                <a:latin typeface="Times-Roman"/>
              </a:rPr>
              <a:t>Benzene is a versatile petrochemical building block used in the production of more than 250 different products. The most important benzene derivatives are ethylbenzene, cumene, and cyclohexane </a:t>
            </a:r>
            <a:br>
              <a:rPr lang="en-US" dirty="0"/>
            </a:br>
            <a:endParaRPr lang="en-US" dirty="0"/>
          </a:p>
        </p:txBody>
      </p:sp>
      <p:pic>
        <p:nvPicPr>
          <p:cNvPr id="7" name="Picture 6">
            <a:extLst>
              <a:ext uri="{FF2B5EF4-FFF2-40B4-BE49-F238E27FC236}">
                <a16:creationId xmlns:a16="http://schemas.microsoft.com/office/drawing/2014/main" id="{6822DD7A-D055-7983-7723-29A1ABDE4F7C}"/>
              </a:ext>
            </a:extLst>
          </p:cNvPr>
          <p:cNvPicPr>
            <a:picLocks noChangeAspect="1"/>
          </p:cNvPicPr>
          <p:nvPr/>
        </p:nvPicPr>
        <p:blipFill>
          <a:blip r:embed="rId2"/>
          <a:stretch>
            <a:fillRect/>
          </a:stretch>
        </p:blipFill>
        <p:spPr>
          <a:xfrm>
            <a:off x="1638442" y="2023494"/>
            <a:ext cx="7715250" cy="4257675"/>
          </a:xfrm>
          <a:prstGeom prst="rect">
            <a:avLst/>
          </a:prstGeom>
        </p:spPr>
      </p:pic>
      <p:sp>
        <p:nvSpPr>
          <p:cNvPr id="3" name="Slide Number Placeholder 2">
            <a:extLst>
              <a:ext uri="{FF2B5EF4-FFF2-40B4-BE49-F238E27FC236}">
                <a16:creationId xmlns:a16="http://schemas.microsoft.com/office/drawing/2014/main" id="{8513D5B3-0B26-1F50-D25A-CB925662DD91}"/>
              </a:ext>
            </a:extLst>
          </p:cNvPr>
          <p:cNvSpPr>
            <a:spLocks noGrp="1"/>
          </p:cNvSpPr>
          <p:nvPr>
            <p:ph type="sldNum" sz="quarter" idx="12"/>
          </p:nvPr>
        </p:nvSpPr>
        <p:spPr/>
        <p:txBody>
          <a:bodyPr/>
          <a:lstStyle/>
          <a:p>
            <a:fld id="{0B70DE20-B937-49F7-BDB4-D052E7C40283}" type="slidenum">
              <a:rPr lang="en-US" smtClean="0"/>
              <a:t>2</a:t>
            </a:fld>
            <a:endParaRPr lang="en-US"/>
          </a:p>
        </p:txBody>
      </p:sp>
      <p:sp>
        <p:nvSpPr>
          <p:cNvPr id="6" name="TextBox 5">
            <a:extLst>
              <a:ext uri="{FF2B5EF4-FFF2-40B4-BE49-F238E27FC236}">
                <a16:creationId xmlns:a16="http://schemas.microsoft.com/office/drawing/2014/main" id="{42E33CD5-DD8D-A7A4-8969-13B82665FC56}"/>
              </a:ext>
            </a:extLst>
          </p:cNvPr>
          <p:cNvSpPr txBox="1"/>
          <p:nvPr/>
        </p:nvSpPr>
        <p:spPr>
          <a:xfrm>
            <a:off x="5685998" y="5509696"/>
            <a:ext cx="6093724" cy="369332"/>
          </a:xfrm>
          <a:prstGeom prst="rect">
            <a:avLst/>
          </a:prstGeom>
          <a:noFill/>
        </p:spPr>
        <p:txBody>
          <a:bodyPr wrap="square">
            <a:spAutoFit/>
          </a:bodyPr>
          <a:lstStyle/>
          <a:p>
            <a:r>
              <a:rPr lang="en-IN" dirty="0"/>
              <a:t>Used mainly in detergents.</a:t>
            </a:r>
          </a:p>
        </p:txBody>
      </p:sp>
      <p:sp>
        <p:nvSpPr>
          <p:cNvPr id="9" name="TextBox 8">
            <a:extLst>
              <a:ext uri="{FF2B5EF4-FFF2-40B4-BE49-F238E27FC236}">
                <a16:creationId xmlns:a16="http://schemas.microsoft.com/office/drawing/2014/main" id="{D83E7D90-0E93-998E-F5A7-FAA8367BC8E3}"/>
              </a:ext>
            </a:extLst>
          </p:cNvPr>
          <p:cNvSpPr txBox="1"/>
          <p:nvPr/>
        </p:nvSpPr>
        <p:spPr>
          <a:xfrm>
            <a:off x="5685998" y="5028129"/>
            <a:ext cx="6093724" cy="369332"/>
          </a:xfrm>
          <a:prstGeom prst="rect">
            <a:avLst/>
          </a:prstGeom>
          <a:noFill/>
        </p:spPr>
        <p:txBody>
          <a:bodyPr wrap="square">
            <a:spAutoFit/>
          </a:bodyPr>
          <a:lstStyle/>
          <a:p>
            <a:r>
              <a:rPr lang="en-US" dirty="0"/>
              <a:t>aniline production, leading to dyes</a:t>
            </a:r>
            <a:endParaRPr lang="en-IN" dirty="0"/>
          </a:p>
        </p:txBody>
      </p:sp>
    </p:spTree>
    <p:extLst>
      <p:ext uri="{BB962C8B-B14F-4D97-AF65-F5344CB8AC3E}">
        <p14:creationId xmlns:p14="http://schemas.microsoft.com/office/powerpoint/2010/main" val="73448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B18D-8304-CF3A-1674-CAA8E392C3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0D95C1D-026E-0524-DEC6-F88721B8D295}"/>
              </a:ext>
            </a:extLst>
          </p:cNvPr>
          <p:cNvSpPr>
            <a:spLocks noGrp="1"/>
          </p:cNvSpPr>
          <p:nvPr>
            <p:ph idx="1"/>
          </p:nvPr>
        </p:nvSpPr>
        <p:spPr/>
        <p:txBody>
          <a:bodyPr/>
          <a:lstStyle/>
          <a:p>
            <a:r>
              <a:rPr lang="en-US" b="1" dirty="0"/>
              <a:t>3. Halogen Component</a:t>
            </a:r>
          </a:p>
          <a:p>
            <a:r>
              <a:rPr lang="en-US" b="1" dirty="0"/>
              <a:t>Chlorine (Cl) → 0.8–1.5 </a:t>
            </a:r>
            <a:r>
              <a:rPr lang="en-US" b="1" dirty="0" err="1"/>
              <a:t>wt</a:t>
            </a:r>
            <a:r>
              <a:rPr lang="en-US" b="1" dirty="0"/>
              <a:t>%</a:t>
            </a:r>
          </a:p>
          <a:p>
            <a:r>
              <a:rPr lang="en-US" dirty="0"/>
              <a:t>Role:</a:t>
            </a:r>
          </a:p>
          <a:p>
            <a:r>
              <a:rPr lang="en-US" dirty="0"/>
              <a:t>Increases acidity of alumina</a:t>
            </a:r>
          </a:p>
          <a:p>
            <a:r>
              <a:rPr lang="en-US" dirty="0"/>
              <a:t>Enhances isomerization &amp; cyclization</a:t>
            </a:r>
          </a:p>
          <a:p>
            <a:r>
              <a:rPr lang="en-US" dirty="0"/>
              <a:t>Improves catalyst performance</a:t>
            </a:r>
          </a:p>
          <a:p>
            <a:r>
              <a:rPr lang="en-US" dirty="0"/>
              <a:t>Maintained by:</a:t>
            </a:r>
          </a:p>
          <a:p>
            <a:r>
              <a:rPr lang="en-US" dirty="0"/>
              <a:t>Injecting small amount of HCl in feed</a:t>
            </a:r>
          </a:p>
          <a:p>
            <a:pPr marL="0" indent="0">
              <a:buNone/>
            </a:pPr>
            <a:endParaRPr lang="en-IN" dirty="0"/>
          </a:p>
        </p:txBody>
      </p:sp>
      <p:sp>
        <p:nvSpPr>
          <p:cNvPr id="4" name="Slide Number Placeholder 3">
            <a:extLst>
              <a:ext uri="{FF2B5EF4-FFF2-40B4-BE49-F238E27FC236}">
                <a16:creationId xmlns:a16="http://schemas.microsoft.com/office/drawing/2014/main" id="{13DB4421-0DBB-AB85-95C7-6C2193DF05F9}"/>
              </a:ext>
            </a:extLst>
          </p:cNvPr>
          <p:cNvSpPr>
            <a:spLocks noGrp="1"/>
          </p:cNvSpPr>
          <p:nvPr>
            <p:ph type="sldNum" sz="quarter" idx="12"/>
          </p:nvPr>
        </p:nvSpPr>
        <p:spPr/>
        <p:txBody>
          <a:bodyPr/>
          <a:lstStyle/>
          <a:p>
            <a:fld id="{0B70DE20-B937-49F7-BDB4-D052E7C40283}" type="slidenum">
              <a:rPr lang="en-US" smtClean="0"/>
              <a:t>20</a:t>
            </a:fld>
            <a:endParaRPr lang="en-US"/>
          </a:p>
        </p:txBody>
      </p:sp>
    </p:spTree>
    <p:extLst>
      <p:ext uri="{BB962C8B-B14F-4D97-AF65-F5344CB8AC3E}">
        <p14:creationId xmlns:p14="http://schemas.microsoft.com/office/powerpoint/2010/main" val="188090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10AF-7B61-B153-0155-DF1CD35625A1}"/>
              </a:ext>
            </a:extLst>
          </p:cNvPr>
          <p:cNvSpPr>
            <a:spLocks noGrp="1"/>
          </p:cNvSpPr>
          <p:nvPr>
            <p:ph type="title"/>
          </p:nvPr>
        </p:nvSpPr>
        <p:spPr/>
        <p:txBody>
          <a:bodyPr/>
          <a:lstStyle/>
          <a:p>
            <a:endParaRPr lang="en-IN"/>
          </a:p>
        </p:txBody>
      </p:sp>
      <p:graphicFrame>
        <p:nvGraphicFramePr>
          <p:cNvPr id="5" name="Content Placeholder 4">
            <a:extLst>
              <a:ext uri="{FF2B5EF4-FFF2-40B4-BE49-F238E27FC236}">
                <a16:creationId xmlns:a16="http://schemas.microsoft.com/office/drawing/2014/main" id="{D45B1757-2B37-5B9C-F8A1-35D12EF5BA41}"/>
              </a:ext>
            </a:extLst>
          </p:cNvPr>
          <p:cNvGraphicFramePr>
            <a:graphicFrameLocks noGrp="1"/>
          </p:cNvGraphicFramePr>
          <p:nvPr>
            <p:ph idx="1"/>
          </p:nvPr>
        </p:nvGraphicFramePr>
        <p:xfrm>
          <a:off x="693058" y="2514600"/>
          <a:ext cx="10515600" cy="1828800"/>
        </p:xfrm>
        <a:graphic>
          <a:graphicData uri="http://schemas.openxmlformats.org/drawingml/2006/table">
            <a:tbl>
              <a:tblPr/>
              <a:tblGrid>
                <a:gridCol w="5257800">
                  <a:extLst>
                    <a:ext uri="{9D8B030D-6E8A-4147-A177-3AD203B41FA5}">
                      <a16:colId xmlns:a16="http://schemas.microsoft.com/office/drawing/2014/main" val="2605498062"/>
                    </a:ext>
                  </a:extLst>
                </a:gridCol>
                <a:gridCol w="5257800">
                  <a:extLst>
                    <a:ext uri="{9D8B030D-6E8A-4147-A177-3AD203B41FA5}">
                      <a16:colId xmlns:a16="http://schemas.microsoft.com/office/drawing/2014/main" val="2338226759"/>
                    </a:ext>
                  </a:extLst>
                </a:gridCol>
              </a:tblGrid>
              <a:tr h="0">
                <a:tc>
                  <a:txBody>
                    <a:bodyPr/>
                    <a:lstStyle/>
                    <a:p>
                      <a:pPr>
                        <a:buNone/>
                      </a:pPr>
                      <a:r>
                        <a:rPr lang="en-IN" dirty="0"/>
                        <a:t>Component</a:t>
                      </a:r>
                    </a:p>
                  </a:txBody>
                  <a:tcPr anchor="ctr">
                    <a:lnL>
                      <a:noFill/>
                    </a:lnL>
                    <a:lnR>
                      <a:noFill/>
                    </a:lnR>
                    <a:lnT>
                      <a:noFill/>
                    </a:lnT>
                    <a:lnB>
                      <a:noFill/>
                    </a:lnB>
                    <a:noFill/>
                  </a:tcPr>
                </a:tc>
                <a:tc>
                  <a:txBody>
                    <a:bodyPr/>
                    <a:lstStyle/>
                    <a:p>
                      <a:pPr>
                        <a:buNone/>
                      </a:pPr>
                      <a:r>
                        <a:rPr lang="en-IN"/>
                        <a:t>Weight %</a:t>
                      </a:r>
                    </a:p>
                  </a:txBody>
                  <a:tcPr anchor="ctr">
                    <a:lnL>
                      <a:noFill/>
                    </a:lnL>
                    <a:lnR>
                      <a:noFill/>
                    </a:lnR>
                    <a:lnT>
                      <a:noFill/>
                    </a:lnT>
                    <a:lnB>
                      <a:noFill/>
                    </a:lnB>
                    <a:noFill/>
                  </a:tcPr>
                </a:tc>
                <a:extLst>
                  <a:ext uri="{0D108BD9-81ED-4DB2-BD59-A6C34878D82A}">
                    <a16:rowId xmlns:a16="http://schemas.microsoft.com/office/drawing/2014/main" val="1999148038"/>
                  </a:ext>
                </a:extLst>
              </a:tr>
              <a:tr h="0">
                <a:tc>
                  <a:txBody>
                    <a:bodyPr/>
                    <a:lstStyle/>
                    <a:p>
                      <a:pPr>
                        <a:buNone/>
                      </a:pPr>
                      <a:r>
                        <a:rPr lang="en-IN"/>
                        <a:t>Platinum</a:t>
                      </a:r>
                    </a:p>
                  </a:txBody>
                  <a:tcPr anchor="ctr">
                    <a:lnL>
                      <a:noFill/>
                    </a:lnL>
                    <a:lnR>
                      <a:noFill/>
                    </a:lnR>
                    <a:lnT>
                      <a:noFill/>
                    </a:lnT>
                    <a:lnB>
                      <a:noFill/>
                    </a:lnB>
                    <a:noFill/>
                  </a:tcPr>
                </a:tc>
                <a:tc>
                  <a:txBody>
                    <a:bodyPr/>
                    <a:lstStyle/>
                    <a:p>
                      <a:pPr>
                        <a:buNone/>
                      </a:pPr>
                      <a:r>
                        <a:rPr lang="en-IN"/>
                        <a:t>0.3–0.6%</a:t>
                      </a:r>
                    </a:p>
                  </a:txBody>
                  <a:tcPr anchor="ctr">
                    <a:lnL>
                      <a:noFill/>
                    </a:lnL>
                    <a:lnR>
                      <a:noFill/>
                    </a:lnR>
                    <a:lnT>
                      <a:noFill/>
                    </a:lnT>
                    <a:lnB>
                      <a:noFill/>
                    </a:lnB>
                    <a:noFill/>
                  </a:tcPr>
                </a:tc>
                <a:extLst>
                  <a:ext uri="{0D108BD9-81ED-4DB2-BD59-A6C34878D82A}">
                    <a16:rowId xmlns:a16="http://schemas.microsoft.com/office/drawing/2014/main" val="2183280332"/>
                  </a:ext>
                </a:extLst>
              </a:tr>
              <a:tr h="0">
                <a:tc>
                  <a:txBody>
                    <a:bodyPr/>
                    <a:lstStyle/>
                    <a:p>
                      <a:pPr>
                        <a:buNone/>
                      </a:pPr>
                      <a:r>
                        <a:rPr lang="en-IN"/>
                        <a:t>Rhenium (if present)</a:t>
                      </a:r>
                    </a:p>
                  </a:txBody>
                  <a:tcPr anchor="ctr">
                    <a:lnL>
                      <a:noFill/>
                    </a:lnL>
                    <a:lnR>
                      <a:noFill/>
                    </a:lnR>
                    <a:lnT>
                      <a:noFill/>
                    </a:lnT>
                    <a:lnB>
                      <a:noFill/>
                    </a:lnB>
                    <a:noFill/>
                  </a:tcPr>
                </a:tc>
                <a:tc>
                  <a:txBody>
                    <a:bodyPr/>
                    <a:lstStyle/>
                    <a:p>
                      <a:pPr>
                        <a:buNone/>
                      </a:pPr>
                      <a:r>
                        <a:rPr lang="en-IN"/>
                        <a:t>0.2–0.4%</a:t>
                      </a:r>
                    </a:p>
                  </a:txBody>
                  <a:tcPr anchor="ctr">
                    <a:lnL>
                      <a:noFill/>
                    </a:lnL>
                    <a:lnR>
                      <a:noFill/>
                    </a:lnR>
                    <a:lnT>
                      <a:noFill/>
                    </a:lnT>
                    <a:lnB>
                      <a:noFill/>
                    </a:lnB>
                    <a:noFill/>
                  </a:tcPr>
                </a:tc>
                <a:extLst>
                  <a:ext uri="{0D108BD9-81ED-4DB2-BD59-A6C34878D82A}">
                    <a16:rowId xmlns:a16="http://schemas.microsoft.com/office/drawing/2014/main" val="2519896606"/>
                  </a:ext>
                </a:extLst>
              </a:tr>
              <a:tr h="0">
                <a:tc>
                  <a:txBody>
                    <a:bodyPr/>
                    <a:lstStyle/>
                    <a:p>
                      <a:pPr>
                        <a:buNone/>
                      </a:pPr>
                      <a:r>
                        <a:rPr lang="en-IN"/>
                        <a:t>Chlorine</a:t>
                      </a:r>
                    </a:p>
                  </a:txBody>
                  <a:tcPr anchor="ctr">
                    <a:lnL>
                      <a:noFill/>
                    </a:lnL>
                    <a:lnR>
                      <a:noFill/>
                    </a:lnR>
                    <a:lnT>
                      <a:noFill/>
                    </a:lnT>
                    <a:lnB>
                      <a:noFill/>
                    </a:lnB>
                    <a:noFill/>
                  </a:tcPr>
                </a:tc>
                <a:tc>
                  <a:txBody>
                    <a:bodyPr/>
                    <a:lstStyle/>
                    <a:p>
                      <a:pPr>
                        <a:buNone/>
                      </a:pPr>
                      <a:r>
                        <a:rPr lang="en-IN"/>
                        <a:t>0.8–1.2%</a:t>
                      </a:r>
                    </a:p>
                  </a:txBody>
                  <a:tcPr anchor="ctr">
                    <a:lnL>
                      <a:noFill/>
                    </a:lnL>
                    <a:lnR>
                      <a:noFill/>
                    </a:lnR>
                    <a:lnT>
                      <a:noFill/>
                    </a:lnT>
                    <a:lnB>
                      <a:noFill/>
                    </a:lnB>
                    <a:noFill/>
                  </a:tcPr>
                </a:tc>
                <a:extLst>
                  <a:ext uri="{0D108BD9-81ED-4DB2-BD59-A6C34878D82A}">
                    <a16:rowId xmlns:a16="http://schemas.microsoft.com/office/drawing/2014/main" val="2116830742"/>
                  </a:ext>
                </a:extLst>
              </a:tr>
              <a:tr h="0">
                <a:tc>
                  <a:txBody>
                    <a:bodyPr/>
                    <a:lstStyle/>
                    <a:p>
                      <a:pPr>
                        <a:buNone/>
                      </a:pPr>
                      <a:r>
                        <a:rPr lang="en-IN"/>
                        <a:t>Alumina</a:t>
                      </a:r>
                    </a:p>
                  </a:txBody>
                  <a:tcPr anchor="ctr">
                    <a:lnL>
                      <a:noFill/>
                    </a:lnL>
                    <a:lnR>
                      <a:noFill/>
                    </a:lnR>
                    <a:lnT>
                      <a:noFill/>
                    </a:lnT>
                    <a:lnB>
                      <a:noFill/>
                    </a:lnB>
                    <a:noFill/>
                  </a:tcPr>
                </a:tc>
                <a:tc>
                  <a:txBody>
                    <a:bodyPr/>
                    <a:lstStyle/>
                    <a:p>
                      <a:pPr>
                        <a:buNone/>
                      </a:pPr>
                      <a:r>
                        <a:rPr lang="en-IN" dirty="0"/>
                        <a:t>Balance (~98%)</a:t>
                      </a:r>
                    </a:p>
                  </a:txBody>
                  <a:tcPr anchor="ctr">
                    <a:lnL>
                      <a:noFill/>
                    </a:lnL>
                    <a:lnR>
                      <a:noFill/>
                    </a:lnR>
                    <a:lnT>
                      <a:noFill/>
                    </a:lnT>
                    <a:lnB>
                      <a:noFill/>
                    </a:lnB>
                    <a:noFill/>
                  </a:tcPr>
                </a:tc>
                <a:extLst>
                  <a:ext uri="{0D108BD9-81ED-4DB2-BD59-A6C34878D82A}">
                    <a16:rowId xmlns:a16="http://schemas.microsoft.com/office/drawing/2014/main" val="2224766147"/>
                  </a:ext>
                </a:extLst>
              </a:tr>
            </a:tbl>
          </a:graphicData>
        </a:graphic>
      </p:graphicFrame>
      <p:sp>
        <p:nvSpPr>
          <p:cNvPr id="4" name="Slide Number Placeholder 3">
            <a:extLst>
              <a:ext uri="{FF2B5EF4-FFF2-40B4-BE49-F238E27FC236}">
                <a16:creationId xmlns:a16="http://schemas.microsoft.com/office/drawing/2014/main" id="{5A996B29-1BC6-FF65-5B11-774D470381DD}"/>
              </a:ext>
            </a:extLst>
          </p:cNvPr>
          <p:cNvSpPr>
            <a:spLocks noGrp="1"/>
          </p:cNvSpPr>
          <p:nvPr>
            <p:ph type="sldNum" sz="quarter" idx="12"/>
          </p:nvPr>
        </p:nvSpPr>
        <p:spPr/>
        <p:txBody>
          <a:bodyPr/>
          <a:lstStyle/>
          <a:p>
            <a:fld id="{0B70DE20-B937-49F7-BDB4-D052E7C40283}" type="slidenum">
              <a:rPr lang="en-US" smtClean="0"/>
              <a:t>21</a:t>
            </a:fld>
            <a:endParaRPr lang="en-US"/>
          </a:p>
        </p:txBody>
      </p:sp>
    </p:spTree>
    <p:extLst>
      <p:ext uri="{BB962C8B-B14F-4D97-AF65-F5344CB8AC3E}">
        <p14:creationId xmlns:p14="http://schemas.microsoft.com/office/powerpoint/2010/main" val="22375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16B6-55D6-EA0D-EA96-50A6A367AA8A}"/>
              </a:ext>
            </a:extLst>
          </p:cNvPr>
          <p:cNvSpPr>
            <a:spLocks noGrp="1"/>
          </p:cNvSpPr>
          <p:nvPr>
            <p:ph type="title"/>
          </p:nvPr>
        </p:nvSpPr>
        <p:spPr/>
        <p:txBody>
          <a:bodyPr/>
          <a:lstStyle/>
          <a:p>
            <a:endParaRPr lang="en-IN"/>
          </a:p>
        </p:txBody>
      </p:sp>
      <p:graphicFrame>
        <p:nvGraphicFramePr>
          <p:cNvPr id="5" name="Content Placeholder 4">
            <a:extLst>
              <a:ext uri="{FF2B5EF4-FFF2-40B4-BE49-F238E27FC236}">
                <a16:creationId xmlns:a16="http://schemas.microsoft.com/office/drawing/2014/main" id="{295A3CF0-2EC1-9955-E547-5E32E4CDC790}"/>
              </a:ext>
            </a:extLst>
          </p:cNvPr>
          <p:cNvGraphicFramePr>
            <a:graphicFrameLocks noGrp="1"/>
          </p:cNvGraphicFramePr>
          <p:nvPr>
            <p:ph idx="1"/>
          </p:nvPr>
        </p:nvGraphicFramePr>
        <p:xfrm>
          <a:off x="678543" y="2514600"/>
          <a:ext cx="10515600" cy="1828800"/>
        </p:xfrm>
        <a:graphic>
          <a:graphicData uri="http://schemas.openxmlformats.org/drawingml/2006/table">
            <a:tbl>
              <a:tblPr>
                <a:tableStyleId>{775DCB02-9BB8-47FD-8907-85C794F793BA}</a:tableStyleId>
              </a:tblPr>
              <a:tblGrid>
                <a:gridCol w="5257800">
                  <a:extLst>
                    <a:ext uri="{9D8B030D-6E8A-4147-A177-3AD203B41FA5}">
                      <a16:colId xmlns:a16="http://schemas.microsoft.com/office/drawing/2014/main" val="3895388093"/>
                    </a:ext>
                  </a:extLst>
                </a:gridCol>
                <a:gridCol w="5257800">
                  <a:extLst>
                    <a:ext uri="{9D8B030D-6E8A-4147-A177-3AD203B41FA5}">
                      <a16:colId xmlns:a16="http://schemas.microsoft.com/office/drawing/2014/main" val="2828655674"/>
                    </a:ext>
                  </a:extLst>
                </a:gridCol>
              </a:tblGrid>
              <a:tr h="0">
                <a:tc>
                  <a:txBody>
                    <a:bodyPr/>
                    <a:lstStyle/>
                    <a:p>
                      <a:pPr>
                        <a:buNone/>
                      </a:pPr>
                      <a:r>
                        <a:rPr lang="en-IN" b="1" dirty="0"/>
                        <a:t>Function</a:t>
                      </a:r>
                    </a:p>
                  </a:txBody>
                  <a:tcPr anchor="ctr">
                    <a:solidFill>
                      <a:srgbClr val="FFEEB7"/>
                    </a:solidFill>
                  </a:tcPr>
                </a:tc>
                <a:tc>
                  <a:txBody>
                    <a:bodyPr/>
                    <a:lstStyle/>
                    <a:p>
                      <a:pPr>
                        <a:buNone/>
                      </a:pPr>
                      <a:r>
                        <a:rPr lang="en-IN" b="1" dirty="0"/>
                        <a:t>Provided By</a:t>
                      </a:r>
                    </a:p>
                  </a:txBody>
                  <a:tcPr anchor="ctr">
                    <a:solidFill>
                      <a:srgbClr val="FFEEB7"/>
                    </a:solidFill>
                  </a:tcPr>
                </a:tc>
                <a:extLst>
                  <a:ext uri="{0D108BD9-81ED-4DB2-BD59-A6C34878D82A}">
                    <a16:rowId xmlns:a16="http://schemas.microsoft.com/office/drawing/2014/main" val="3428035885"/>
                  </a:ext>
                </a:extLst>
              </a:tr>
              <a:tr h="0">
                <a:tc>
                  <a:txBody>
                    <a:bodyPr/>
                    <a:lstStyle/>
                    <a:p>
                      <a:pPr>
                        <a:buNone/>
                      </a:pPr>
                      <a:r>
                        <a:rPr lang="en-IN"/>
                        <a:t>Dehydrogenation</a:t>
                      </a:r>
                    </a:p>
                  </a:txBody>
                  <a:tcPr anchor="ctr">
                    <a:solidFill>
                      <a:srgbClr val="FFEEB7"/>
                    </a:solidFill>
                  </a:tcPr>
                </a:tc>
                <a:tc>
                  <a:txBody>
                    <a:bodyPr/>
                    <a:lstStyle/>
                    <a:p>
                      <a:pPr>
                        <a:buNone/>
                      </a:pPr>
                      <a:r>
                        <a:rPr lang="en-IN" dirty="0"/>
                        <a:t>Platinum</a:t>
                      </a:r>
                    </a:p>
                  </a:txBody>
                  <a:tcPr anchor="ctr">
                    <a:solidFill>
                      <a:srgbClr val="FFEEB7"/>
                    </a:solidFill>
                  </a:tcPr>
                </a:tc>
                <a:extLst>
                  <a:ext uri="{0D108BD9-81ED-4DB2-BD59-A6C34878D82A}">
                    <a16:rowId xmlns:a16="http://schemas.microsoft.com/office/drawing/2014/main" val="4088551631"/>
                  </a:ext>
                </a:extLst>
              </a:tr>
              <a:tr h="0">
                <a:tc>
                  <a:txBody>
                    <a:bodyPr/>
                    <a:lstStyle/>
                    <a:p>
                      <a:pPr>
                        <a:buNone/>
                      </a:pPr>
                      <a:r>
                        <a:rPr lang="en-IN"/>
                        <a:t>Isomerization</a:t>
                      </a:r>
                    </a:p>
                  </a:txBody>
                  <a:tcPr anchor="ctr">
                    <a:solidFill>
                      <a:srgbClr val="FFEEB7"/>
                    </a:solidFill>
                  </a:tcPr>
                </a:tc>
                <a:tc>
                  <a:txBody>
                    <a:bodyPr/>
                    <a:lstStyle/>
                    <a:p>
                      <a:pPr>
                        <a:buNone/>
                      </a:pPr>
                      <a:r>
                        <a:rPr lang="en-IN"/>
                        <a:t>Acidic Alumina + Chlorine</a:t>
                      </a:r>
                    </a:p>
                  </a:txBody>
                  <a:tcPr anchor="ctr">
                    <a:solidFill>
                      <a:srgbClr val="FFEEB7"/>
                    </a:solidFill>
                  </a:tcPr>
                </a:tc>
                <a:extLst>
                  <a:ext uri="{0D108BD9-81ED-4DB2-BD59-A6C34878D82A}">
                    <a16:rowId xmlns:a16="http://schemas.microsoft.com/office/drawing/2014/main" val="701298191"/>
                  </a:ext>
                </a:extLst>
              </a:tr>
              <a:tr h="0">
                <a:tc>
                  <a:txBody>
                    <a:bodyPr/>
                    <a:lstStyle/>
                    <a:p>
                      <a:pPr>
                        <a:buNone/>
                      </a:pPr>
                      <a:r>
                        <a:rPr lang="en-IN"/>
                        <a:t>Cyclization</a:t>
                      </a:r>
                    </a:p>
                  </a:txBody>
                  <a:tcPr anchor="ctr">
                    <a:solidFill>
                      <a:srgbClr val="FFEEB7"/>
                    </a:solidFill>
                  </a:tcPr>
                </a:tc>
                <a:tc>
                  <a:txBody>
                    <a:bodyPr/>
                    <a:lstStyle/>
                    <a:p>
                      <a:pPr>
                        <a:buNone/>
                      </a:pPr>
                      <a:r>
                        <a:rPr lang="en-IN"/>
                        <a:t>Metal + Acid sites</a:t>
                      </a:r>
                    </a:p>
                  </a:txBody>
                  <a:tcPr anchor="ctr">
                    <a:solidFill>
                      <a:srgbClr val="FFEEB7"/>
                    </a:solidFill>
                  </a:tcPr>
                </a:tc>
                <a:extLst>
                  <a:ext uri="{0D108BD9-81ED-4DB2-BD59-A6C34878D82A}">
                    <a16:rowId xmlns:a16="http://schemas.microsoft.com/office/drawing/2014/main" val="1091088010"/>
                  </a:ext>
                </a:extLst>
              </a:tr>
              <a:tr h="0">
                <a:tc>
                  <a:txBody>
                    <a:bodyPr/>
                    <a:lstStyle/>
                    <a:p>
                      <a:pPr>
                        <a:buNone/>
                      </a:pPr>
                      <a:r>
                        <a:rPr lang="en-IN"/>
                        <a:t>Hydrocracking</a:t>
                      </a:r>
                    </a:p>
                  </a:txBody>
                  <a:tcPr anchor="ctr">
                    <a:solidFill>
                      <a:srgbClr val="FFEEB7"/>
                    </a:solidFill>
                  </a:tcPr>
                </a:tc>
                <a:tc>
                  <a:txBody>
                    <a:bodyPr/>
                    <a:lstStyle/>
                    <a:p>
                      <a:pPr>
                        <a:buNone/>
                      </a:pPr>
                      <a:r>
                        <a:rPr lang="en-IN" dirty="0"/>
                        <a:t>Acid sites</a:t>
                      </a:r>
                    </a:p>
                  </a:txBody>
                  <a:tcPr anchor="ctr">
                    <a:solidFill>
                      <a:srgbClr val="FFEEB7"/>
                    </a:solidFill>
                  </a:tcPr>
                </a:tc>
                <a:extLst>
                  <a:ext uri="{0D108BD9-81ED-4DB2-BD59-A6C34878D82A}">
                    <a16:rowId xmlns:a16="http://schemas.microsoft.com/office/drawing/2014/main" val="2603631663"/>
                  </a:ext>
                </a:extLst>
              </a:tr>
            </a:tbl>
          </a:graphicData>
        </a:graphic>
      </p:graphicFrame>
      <p:sp>
        <p:nvSpPr>
          <p:cNvPr id="4" name="Slide Number Placeholder 3">
            <a:extLst>
              <a:ext uri="{FF2B5EF4-FFF2-40B4-BE49-F238E27FC236}">
                <a16:creationId xmlns:a16="http://schemas.microsoft.com/office/drawing/2014/main" id="{CCBEF776-2AF8-8F6B-B826-0CA70486D820}"/>
              </a:ext>
            </a:extLst>
          </p:cNvPr>
          <p:cNvSpPr>
            <a:spLocks noGrp="1"/>
          </p:cNvSpPr>
          <p:nvPr>
            <p:ph type="sldNum" sz="quarter" idx="12"/>
          </p:nvPr>
        </p:nvSpPr>
        <p:spPr/>
        <p:txBody>
          <a:bodyPr/>
          <a:lstStyle/>
          <a:p>
            <a:fld id="{0B70DE20-B937-49F7-BDB4-D052E7C40283}" type="slidenum">
              <a:rPr lang="en-US" smtClean="0"/>
              <a:t>22</a:t>
            </a:fld>
            <a:endParaRPr lang="en-US"/>
          </a:p>
        </p:txBody>
      </p:sp>
    </p:spTree>
    <p:extLst>
      <p:ext uri="{BB962C8B-B14F-4D97-AF65-F5344CB8AC3E}">
        <p14:creationId xmlns:p14="http://schemas.microsoft.com/office/powerpoint/2010/main" val="290536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77D4-1789-9E48-6762-BCBC5DAF1FC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4F739A4-4C86-ADAE-EA1F-48C6534784E6}"/>
              </a:ext>
            </a:extLst>
          </p:cNvPr>
          <p:cNvSpPr>
            <a:spLocks noGrp="1"/>
          </p:cNvSpPr>
          <p:nvPr>
            <p:ph idx="1"/>
          </p:nvPr>
        </p:nvSpPr>
        <p:spPr/>
        <p:txBody>
          <a:bodyPr/>
          <a:lstStyle/>
          <a:p>
            <a:pPr marL="0" indent="0">
              <a:buNone/>
            </a:pPr>
            <a:r>
              <a:rPr lang="en-IN" dirty="0"/>
              <a:t>Common catalysts:</a:t>
            </a:r>
          </a:p>
          <a:p>
            <a:r>
              <a:rPr lang="en-IN" dirty="0"/>
              <a:t>Pt/</a:t>
            </a:r>
            <a:r>
              <a:rPr lang="en-IN" dirty="0" err="1"/>
              <a:t>Al₂O</a:t>
            </a:r>
            <a:r>
              <a:rPr lang="en-IN" dirty="0"/>
              <a:t>₃ (semi-regenerative reformer)</a:t>
            </a:r>
          </a:p>
          <a:p>
            <a:r>
              <a:rPr lang="en-IN" dirty="0"/>
              <a:t>Pt–Re/</a:t>
            </a:r>
            <a:r>
              <a:rPr lang="en-IN" dirty="0" err="1"/>
              <a:t>Al₂O</a:t>
            </a:r>
            <a:r>
              <a:rPr lang="en-IN" dirty="0"/>
              <a:t>₃ (high severity reforming)</a:t>
            </a:r>
          </a:p>
          <a:p>
            <a:r>
              <a:rPr lang="en-IN" dirty="0"/>
              <a:t>Pt–Sn/</a:t>
            </a:r>
            <a:r>
              <a:rPr lang="en-IN" dirty="0" err="1"/>
              <a:t>Al₂O</a:t>
            </a:r>
            <a:r>
              <a:rPr lang="en-IN" dirty="0"/>
              <a:t>₃ (CCR reformer)</a:t>
            </a:r>
          </a:p>
          <a:p>
            <a:endParaRPr lang="en-IN" dirty="0"/>
          </a:p>
        </p:txBody>
      </p:sp>
      <p:sp>
        <p:nvSpPr>
          <p:cNvPr id="4" name="Slide Number Placeholder 3">
            <a:extLst>
              <a:ext uri="{FF2B5EF4-FFF2-40B4-BE49-F238E27FC236}">
                <a16:creationId xmlns:a16="http://schemas.microsoft.com/office/drawing/2014/main" id="{4B71A8A3-59DD-65BE-A6FD-E774AAB32FC4}"/>
              </a:ext>
            </a:extLst>
          </p:cNvPr>
          <p:cNvSpPr>
            <a:spLocks noGrp="1"/>
          </p:cNvSpPr>
          <p:nvPr>
            <p:ph type="sldNum" sz="quarter" idx="12"/>
          </p:nvPr>
        </p:nvSpPr>
        <p:spPr/>
        <p:txBody>
          <a:bodyPr/>
          <a:lstStyle/>
          <a:p>
            <a:fld id="{0B70DE20-B937-49F7-BDB4-D052E7C40283}" type="slidenum">
              <a:rPr lang="en-US" smtClean="0"/>
              <a:t>23</a:t>
            </a:fld>
            <a:endParaRPr lang="en-US"/>
          </a:p>
        </p:txBody>
      </p:sp>
    </p:spTree>
    <p:extLst>
      <p:ext uri="{BB962C8B-B14F-4D97-AF65-F5344CB8AC3E}">
        <p14:creationId xmlns:p14="http://schemas.microsoft.com/office/powerpoint/2010/main" val="362033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F8B4C-7410-2382-F291-EF975E8C6B3F}"/>
              </a:ext>
            </a:extLst>
          </p:cNvPr>
          <p:cNvSpPr>
            <a:spLocks noGrp="1"/>
          </p:cNvSpPr>
          <p:nvPr>
            <p:ph type="sldNum" sz="quarter" idx="12"/>
          </p:nvPr>
        </p:nvSpPr>
        <p:spPr/>
        <p:txBody>
          <a:bodyPr/>
          <a:lstStyle/>
          <a:p>
            <a:fld id="{0B70DE20-B937-49F7-BDB4-D052E7C40283}" type="slidenum">
              <a:rPr lang="en-US" smtClean="0"/>
              <a:t>24</a:t>
            </a:fld>
            <a:endParaRPr lang="en-US"/>
          </a:p>
        </p:txBody>
      </p:sp>
      <p:pic>
        <p:nvPicPr>
          <p:cNvPr id="4" name="Picture 3">
            <a:extLst>
              <a:ext uri="{FF2B5EF4-FFF2-40B4-BE49-F238E27FC236}">
                <a16:creationId xmlns:a16="http://schemas.microsoft.com/office/drawing/2014/main" id="{AC963CB4-AEAC-1D53-59F6-F4A2C3339A7D}"/>
              </a:ext>
            </a:extLst>
          </p:cNvPr>
          <p:cNvPicPr>
            <a:picLocks noChangeAspect="1"/>
          </p:cNvPicPr>
          <p:nvPr/>
        </p:nvPicPr>
        <p:blipFill>
          <a:blip r:embed="rId2"/>
          <a:stretch>
            <a:fillRect/>
          </a:stretch>
        </p:blipFill>
        <p:spPr>
          <a:xfrm>
            <a:off x="838200" y="333829"/>
            <a:ext cx="10515601" cy="6387646"/>
          </a:xfrm>
          <a:prstGeom prst="rect">
            <a:avLst/>
          </a:prstGeom>
        </p:spPr>
      </p:pic>
    </p:spTree>
    <p:extLst>
      <p:ext uri="{BB962C8B-B14F-4D97-AF65-F5344CB8AC3E}">
        <p14:creationId xmlns:p14="http://schemas.microsoft.com/office/powerpoint/2010/main" val="190961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8A70E-981A-95ED-0B34-061CBA6B9543}"/>
              </a:ext>
            </a:extLst>
          </p:cNvPr>
          <p:cNvSpPr>
            <a:spLocks noGrp="1"/>
          </p:cNvSpPr>
          <p:nvPr>
            <p:ph type="sldNum" sz="quarter" idx="12"/>
          </p:nvPr>
        </p:nvSpPr>
        <p:spPr/>
        <p:txBody>
          <a:bodyPr/>
          <a:lstStyle/>
          <a:p>
            <a:fld id="{0B70DE20-B937-49F7-BDB4-D052E7C40283}" type="slidenum">
              <a:rPr lang="en-US" smtClean="0"/>
              <a:t>25</a:t>
            </a:fld>
            <a:endParaRPr lang="en-US"/>
          </a:p>
        </p:txBody>
      </p:sp>
      <p:graphicFrame>
        <p:nvGraphicFramePr>
          <p:cNvPr id="3" name="Table 2">
            <a:extLst>
              <a:ext uri="{FF2B5EF4-FFF2-40B4-BE49-F238E27FC236}">
                <a16:creationId xmlns:a16="http://schemas.microsoft.com/office/drawing/2014/main" id="{E5EBF738-3848-990C-60B2-9DB6AF5AADC0}"/>
              </a:ext>
            </a:extLst>
          </p:cNvPr>
          <p:cNvGraphicFramePr>
            <a:graphicFrameLocks noGrp="1"/>
          </p:cNvGraphicFramePr>
          <p:nvPr/>
        </p:nvGraphicFramePr>
        <p:xfrm>
          <a:off x="838200" y="773318"/>
          <a:ext cx="10515600" cy="1463040"/>
        </p:xfrm>
        <a:graphic>
          <a:graphicData uri="http://schemas.openxmlformats.org/drawingml/2006/table">
            <a:tbl>
              <a:tblPr>
                <a:tableStyleId>{775DCB02-9BB8-47FD-8907-85C794F793BA}</a:tableStyleId>
              </a:tblPr>
              <a:tblGrid>
                <a:gridCol w="5257800">
                  <a:extLst>
                    <a:ext uri="{9D8B030D-6E8A-4147-A177-3AD203B41FA5}">
                      <a16:colId xmlns:a16="http://schemas.microsoft.com/office/drawing/2014/main" val="1327642883"/>
                    </a:ext>
                  </a:extLst>
                </a:gridCol>
                <a:gridCol w="5257800">
                  <a:extLst>
                    <a:ext uri="{9D8B030D-6E8A-4147-A177-3AD203B41FA5}">
                      <a16:colId xmlns:a16="http://schemas.microsoft.com/office/drawing/2014/main" val="736295213"/>
                    </a:ext>
                  </a:extLst>
                </a:gridCol>
              </a:tblGrid>
              <a:tr h="0">
                <a:tc>
                  <a:txBody>
                    <a:bodyPr/>
                    <a:lstStyle/>
                    <a:p>
                      <a:pPr>
                        <a:buNone/>
                      </a:pPr>
                      <a:r>
                        <a:rPr lang="en-IN"/>
                        <a:t>Product</a:t>
                      </a:r>
                    </a:p>
                  </a:txBody>
                  <a:tcPr anchor="ctr"/>
                </a:tc>
                <a:tc>
                  <a:txBody>
                    <a:bodyPr/>
                    <a:lstStyle/>
                    <a:p>
                      <a:pPr>
                        <a:buNone/>
                      </a:pPr>
                      <a:r>
                        <a:rPr lang="en-US"/>
                        <a:t>Typical Yield (wt% of feed)</a:t>
                      </a:r>
                    </a:p>
                  </a:txBody>
                  <a:tcPr anchor="ctr"/>
                </a:tc>
                <a:extLst>
                  <a:ext uri="{0D108BD9-81ED-4DB2-BD59-A6C34878D82A}">
                    <a16:rowId xmlns:a16="http://schemas.microsoft.com/office/drawing/2014/main" val="2136843414"/>
                  </a:ext>
                </a:extLst>
              </a:tr>
              <a:tr h="0">
                <a:tc>
                  <a:txBody>
                    <a:bodyPr/>
                    <a:lstStyle/>
                    <a:p>
                      <a:pPr>
                        <a:buNone/>
                      </a:pPr>
                      <a:r>
                        <a:rPr lang="en-IN" b="1"/>
                        <a:t>Reformate (C5+)</a:t>
                      </a:r>
                      <a:endParaRPr lang="en-IN"/>
                    </a:p>
                  </a:txBody>
                  <a:tcPr anchor="ctr"/>
                </a:tc>
                <a:tc>
                  <a:txBody>
                    <a:bodyPr/>
                    <a:lstStyle/>
                    <a:p>
                      <a:pPr>
                        <a:buNone/>
                      </a:pPr>
                      <a:r>
                        <a:rPr lang="en-IN" b="1"/>
                        <a:t>80 – 88 wt%</a:t>
                      </a:r>
                      <a:endParaRPr lang="en-IN"/>
                    </a:p>
                  </a:txBody>
                  <a:tcPr anchor="ctr"/>
                </a:tc>
                <a:extLst>
                  <a:ext uri="{0D108BD9-81ED-4DB2-BD59-A6C34878D82A}">
                    <a16:rowId xmlns:a16="http://schemas.microsoft.com/office/drawing/2014/main" val="2962547854"/>
                  </a:ext>
                </a:extLst>
              </a:tr>
              <a:tr h="0">
                <a:tc>
                  <a:txBody>
                    <a:bodyPr/>
                    <a:lstStyle/>
                    <a:p>
                      <a:pPr>
                        <a:buNone/>
                      </a:pPr>
                      <a:r>
                        <a:rPr lang="en-IN" b="1"/>
                        <a:t>C1–C4 gases</a:t>
                      </a:r>
                      <a:endParaRPr lang="en-IN"/>
                    </a:p>
                  </a:txBody>
                  <a:tcPr anchor="ctr"/>
                </a:tc>
                <a:tc>
                  <a:txBody>
                    <a:bodyPr/>
                    <a:lstStyle/>
                    <a:p>
                      <a:pPr>
                        <a:buNone/>
                      </a:pPr>
                      <a:r>
                        <a:rPr lang="en-IN"/>
                        <a:t>5 – 10 wt%</a:t>
                      </a:r>
                    </a:p>
                  </a:txBody>
                  <a:tcPr anchor="ctr"/>
                </a:tc>
                <a:extLst>
                  <a:ext uri="{0D108BD9-81ED-4DB2-BD59-A6C34878D82A}">
                    <a16:rowId xmlns:a16="http://schemas.microsoft.com/office/drawing/2014/main" val="1700359571"/>
                  </a:ext>
                </a:extLst>
              </a:tr>
              <a:tr h="0">
                <a:tc>
                  <a:txBody>
                    <a:bodyPr/>
                    <a:lstStyle/>
                    <a:p>
                      <a:pPr>
                        <a:buNone/>
                      </a:pPr>
                      <a:r>
                        <a:rPr lang="en-IN" b="1"/>
                        <a:t>Hydrogen (H₂)</a:t>
                      </a:r>
                      <a:endParaRPr lang="en-IN"/>
                    </a:p>
                  </a:txBody>
                  <a:tcPr anchor="ctr"/>
                </a:tc>
                <a:tc>
                  <a:txBody>
                    <a:bodyPr/>
                    <a:lstStyle/>
                    <a:p>
                      <a:pPr>
                        <a:buNone/>
                      </a:pPr>
                      <a:r>
                        <a:rPr lang="en-IN" dirty="0"/>
                        <a:t>3 – 6 </a:t>
                      </a:r>
                      <a:r>
                        <a:rPr lang="en-IN" dirty="0" err="1"/>
                        <a:t>wt</a:t>
                      </a:r>
                      <a:r>
                        <a:rPr lang="en-IN" dirty="0"/>
                        <a:t>% equivalent</a:t>
                      </a:r>
                    </a:p>
                  </a:txBody>
                  <a:tcPr anchor="ctr"/>
                </a:tc>
                <a:extLst>
                  <a:ext uri="{0D108BD9-81ED-4DB2-BD59-A6C34878D82A}">
                    <a16:rowId xmlns:a16="http://schemas.microsoft.com/office/drawing/2014/main" val="2965543332"/>
                  </a:ext>
                </a:extLst>
              </a:tr>
            </a:tbl>
          </a:graphicData>
        </a:graphic>
      </p:graphicFrame>
      <p:graphicFrame>
        <p:nvGraphicFramePr>
          <p:cNvPr id="4" name="Table 3">
            <a:extLst>
              <a:ext uri="{FF2B5EF4-FFF2-40B4-BE49-F238E27FC236}">
                <a16:creationId xmlns:a16="http://schemas.microsoft.com/office/drawing/2014/main" id="{17230A61-2A74-1E0D-876D-6D74495E3C01}"/>
              </a:ext>
            </a:extLst>
          </p:cNvPr>
          <p:cNvGraphicFramePr>
            <a:graphicFrameLocks noGrp="1"/>
          </p:cNvGraphicFramePr>
          <p:nvPr/>
        </p:nvGraphicFramePr>
        <p:xfrm>
          <a:off x="838200" y="3747714"/>
          <a:ext cx="10515600" cy="1097280"/>
        </p:xfrm>
        <a:graphic>
          <a:graphicData uri="http://schemas.openxmlformats.org/drawingml/2006/table">
            <a:tbl>
              <a:tblPr>
                <a:tableStyleId>{08FB837D-C827-4EFA-A057-4D05807E0F7C}</a:tableStyleId>
              </a:tblPr>
              <a:tblGrid>
                <a:gridCol w="5257800">
                  <a:extLst>
                    <a:ext uri="{9D8B030D-6E8A-4147-A177-3AD203B41FA5}">
                      <a16:colId xmlns:a16="http://schemas.microsoft.com/office/drawing/2014/main" val="1733328849"/>
                    </a:ext>
                  </a:extLst>
                </a:gridCol>
                <a:gridCol w="5257800">
                  <a:extLst>
                    <a:ext uri="{9D8B030D-6E8A-4147-A177-3AD203B41FA5}">
                      <a16:colId xmlns:a16="http://schemas.microsoft.com/office/drawing/2014/main" val="4212983982"/>
                    </a:ext>
                  </a:extLst>
                </a:gridCol>
              </a:tblGrid>
              <a:tr h="0">
                <a:tc>
                  <a:txBody>
                    <a:bodyPr/>
                    <a:lstStyle/>
                    <a:p>
                      <a:pPr>
                        <a:buNone/>
                      </a:pPr>
                      <a:r>
                        <a:rPr lang="en-IN"/>
                        <a:t>Component</a:t>
                      </a:r>
                    </a:p>
                  </a:txBody>
                  <a:tcPr anchor="ctr"/>
                </a:tc>
                <a:tc>
                  <a:txBody>
                    <a:bodyPr/>
                    <a:lstStyle/>
                    <a:p>
                      <a:pPr>
                        <a:buNone/>
                      </a:pPr>
                      <a:r>
                        <a:rPr lang="en-US"/>
                        <a:t>Typical Yield (wt% of feed)</a:t>
                      </a:r>
                    </a:p>
                  </a:txBody>
                  <a:tcPr anchor="ctr"/>
                </a:tc>
                <a:extLst>
                  <a:ext uri="{0D108BD9-81ED-4DB2-BD59-A6C34878D82A}">
                    <a16:rowId xmlns:a16="http://schemas.microsoft.com/office/drawing/2014/main" val="2707423392"/>
                  </a:ext>
                </a:extLst>
              </a:tr>
              <a:tr h="0">
                <a:tc>
                  <a:txBody>
                    <a:bodyPr/>
                    <a:lstStyle/>
                    <a:p>
                      <a:pPr>
                        <a:buNone/>
                      </a:pPr>
                      <a:r>
                        <a:rPr lang="en-IN"/>
                        <a:t>Total Aromatics</a:t>
                      </a:r>
                    </a:p>
                  </a:txBody>
                  <a:tcPr anchor="ctr"/>
                </a:tc>
                <a:tc>
                  <a:txBody>
                    <a:bodyPr/>
                    <a:lstStyle/>
                    <a:p>
                      <a:pPr>
                        <a:buNone/>
                      </a:pPr>
                      <a:r>
                        <a:rPr lang="en-IN"/>
                        <a:t>55 – 75 wt% (in reformate)</a:t>
                      </a:r>
                    </a:p>
                  </a:txBody>
                  <a:tcPr anchor="ctr"/>
                </a:tc>
                <a:extLst>
                  <a:ext uri="{0D108BD9-81ED-4DB2-BD59-A6C34878D82A}">
                    <a16:rowId xmlns:a16="http://schemas.microsoft.com/office/drawing/2014/main" val="880170272"/>
                  </a:ext>
                </a:extLst>
              </a:tr>
              <a:tr h="0">
                <a:tc>
                  <a:txBody>
                    <a:bodyPr/>
                    <a:lstStyle/>
                    <a:p>
                      <a:pPr>
                        <a:buNone/>
                      </a:pPr>
                      <a:r>
                        <a:rPr lang="en-IN"/>
                        <a:t>BTX</a:t>
                      </a:r>
                    </a:p>
                  </a:txBody>
                  <a:tcPr anchor="ctr"/>
                </a:tc>
                <a:tc>
                  <a:txBody>
                    <a:bodyPr/>
                    <a:lstStyle/>
                    <a:p>
                      <a:pPr>
                        <a:buNone/>
                      </a:pPr>
                      <a:r>
                        <a:rPr lang="en-US" dirty="0"/>
                        <a:t>25 – 45 </a:t>
                      </a:r>
                      <a:r>
                        <a:rPr lang="en-US" dirty="0" err="1"/>
                        <a:t>wt</a:t>
                      </a:r>
                      <a:r>
                        <a:rPr lang="en-US" dirty="0"/>
                        <a:t>% of feed (can be higher in high severity)</a:t>
                      </a:r>
                    </a:p>
                  </a:txBody>
                  <a:tcPr anchor="ctr"/>
                </a:tc>
                <a:extLst>
                  <a:ext uri="{0D108BD9-81ED-4DB2-BD59-A6C34878D82A}">
                    <a16:rowId xmlns:a16="http://schemas.microsoft.com/office/drawing/2014/main" val="824162418"/>
                  </a:ext>
                </a:extLst>
              </a:tr>
            </a:tbl>
          </a:graphicData>
        </a:graphic>
      </p:graphicFrame>
      <p:sp>
        <p:nvSpPr>
          <p:cNvPr id="6" name="TextBox 5">
            <a:extLst>
              <a:ext uri="{FF2B5EF4-FFF2-40B4-BE49-F238E27FC236}">
                <a16:creationId xmlns:a16="http://schemas.microsoft.com/office/drawing/2014/main" id="{36FA6701-CFDF-8113-AC2F-9B3E6D97C5AA}"/>
              </a:ext>
            </a:extLst>
          </p:cNvPr>
          <p:cNvSpPr txBox="1"/>
          <p:nvPr/>
        </p:nvSpPr>
        <p:spPr>
          <a:xfrm>
            <a:off x="838200" y="3171215"/>
            <a:ext cx="6096000" cy="369332"/>
          </a:xfrm>
          <a:prstGeom prst="rect">
            <a:avLst/>
          </a:prstGeom>
          <a:noFill/>
        </p:spPr>
        <p:txBody>
          <a:bodyPr wrap="square">
            <a:spAutoFit/>
          </a:bodyPr>
          <a:lstStyle/>
          <a:p>
            <a:r>
              <a:rPr lang="en-IN" b="1" dirty="0"/>
              <a:t>Aromatics Yield in Reformate</a:t>
            </a:r>
          </a:p>
        </p:txBody>
      </p:sp>
      <p:sp>
        <p:nvSpPr>
          <p:cNvPr id="8" name="TextBox 7">
            <a:extLst>
              <a:ext uri="{FF2B5EF4-FFF2-40B4-BE49-F238E27FC236}">
                <a16:creationId xmlns:a16="http://schemas.microsoft.com/office/drawing/2014/main" id="{F1663A69-64E9-B93E-865A-909B37B4788C}"/>
              </a:ext>
            </a:extLst>
          </p:cNvPr>
          <p:cNvSpPr txBox="1"/>
          <p:nvPr/>
        </p:nvSpPr>
        <p:spPr>
          <a:xfrm>
            <a:off x="838200" y="219320"/>
            <a:ext cx="6096000" cy="369332"/>
          </a:xfrm>
          <a:prstGeom prst="rect">
            <a:avLst/>
          </a:prstGeom>
          <a:noFill/>
        </p:spPr>
        <p:txBody>
          <a:bodyPr wrap="square">
            <a:spAutoFit/>
          </a:bodyPr>
          <a:lstStyle/>
          <a:p>
            <a:r>
              <a:rPr lang="en-IN" b="1" dirty="0"/>
              <a:t>Product Yield (Reformate)</a:t>
            </a:r>
          </a:p>
        </p:txBody>
      </p:sp>
      <p:sp>
        <p:nvSpPr>
          <p:cNvPr id="10" name="TextBox 9">
            <a:extLst>
              <a:ext uri="{FF2B5EF4-FFF2-40B4-BE49-F238E27FC236}">
                <a16:creationId xmlns:a16="http://schemas.microsoft.com/office/drawing/2014/main" id="{BBCD70E6-4C0F-214A-E309-1B6761963EDF}"/>
              </a:ext>
            </a:extLst>
          </p:cNvPr>
          <p:cNvSpPr txBox="1"/>
          <p:nvPr/>
        </p:nvSpPr>
        <p:spPr>
          <a:xfrm>
            <a:off x="1041400" y="2317717"/>
            <a:ext cx="6883400" cy="646331"/>
          </a:xfrm>
          <a:prstGeom prst="rect">
            <a:avLst/>
          </a:prstGeom>
          <a:noFill/>
        </p:spPr>
        <p:txBody>
          <a:bodyPr wrap="square">
            <a:spAutoFit/>
          </a:bodyPr>
          <a:lstStyle/>
          <a:p>
            <a:pPr marL="285750" indent="-285750">
              <a:buFont typeface="Wingdings" panose="05000000000000000000" pitchFamily="2" charset="2"/>
              <a:buChar char="ü"/>
            </a:pPr>
            <a:r>
              <a:rPr lang="en-US" dirty="0"/>
              <a:t>Higher severity → Higher aromatics → Slightly lower liquid yield</a:t>
            </a:r>
          </a:p>
          <a:p>
            <a:pPr marL="285750" indent="-285750">
              <a:buFont typeface="Wingdings" panose="05000000000000000000" pitchFamily="2" charset="2"/>
              <a:buChar char="ü"/>
            </a:pPr>
            <a:r>
              <a:rPr lang="en-US" dirty="0"/>
              <a:t> Lower pressure → Higher octane but more gas make</a:t>
            </a:r>
            <a:endParaRPr lang="en-IN" dirty="0"/>
          </a:p>
        </p:txBody>
      </p:sp>
    </p:spTree>
    <p:extLst>
      <p:ext uri="{BB962C8B-B14F-4D97-AF65-F5344CB8AC3E}">
        <p14:creationId xmlns:p14="http://schemas.microsoft.com/office/powerpoint/2010/main" val="55062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3093E-8144-7534-9BCF-610C99032E1F}"/>
              </a:ext>
            </a:extLst>
          </p:cNvPr>
          <p:cNvSpPr>
            <a:spLocks noGrp="1"/>
          </p:cNvSpPr>
          <p:nvPr>
            <p:ph type="sldNum" sz="quarter" idx="12"/>
          </p:nvPr>
        </p:nvSpPr>
        <p:spPr/>
        <p:txBody>
          <a:bodyPr/>
          <a:lstStyle/>
          <a:p>
            <a:fld id="{0B70DE20-B937-49F7-BDB4-D052E7C40283}" type="slidenum">
              <a:rPr lang="en-US" smtClean="0"/>
              <a:t>26</a:t>
            </a:fld>
            <a:endParaRPr lang="en-US"/>
          </a:p>
        </p:txBody>
      </p:sp>
      <p:graphicFrame>
        <p:nvGraphicFramePr>
          <p:cNvPr id="3" name="Table 2">
            <a:extLst>
              <a:ext uri="{FF2B5EF4-FFF2-40B4-BE49-F238E27FC236}">
                <a16:creationId xmlns:a16="http://schemas.microsoft.com/office/drawing/2014/main" id="{6F046572-D3B5-F6F4-9346-C68F0D661C61}"/>
              </a:ext>
            </a:extLst>
          </p:cNvPr>
          <p:cNvGraphicFramePr>
            <a:graphicFrameLocks noGrp="1"/>
          </p:cNvGraphicFramePr>
          <p:nvPr/>
        </p:nvGraphicFramePr>
        <p:xfrm>
          <a:off x="838200" y="3028837"/>
          <a:ext cx="10515600" cy="1828800"/>
        </p:xfrm>
        <a:graphic>
          <a:graphicData uri="http://schemas.openxmlformats.org/drawingml/2006/table">
            <a:tbl>
              <a:tblPr>
                <a:tableStyleId>{775DCB02-9BB8-47FD-8907-85C794F793BA}</a:tableStyleId>
              </a:tblPr>
              <a:tblGrid>
                <a:gridCol w="5257800">
                  <a:extLst>
                    <a:ext uri="{9D8B030D-6E8A-4147-A177-3AD203B41FA5}">
                      <a16:colId xmlns:a16="http://schemas.microsoft.com/office/drawing/2014/main" val="2689454408"/>
                    </a:ext>
                  </a:extLst>
                </a:gridCol>
                <a:gridCol w="5257800">
                  <a:extLst>
                    <a:ext uri="{9D8B030D-6E8A-4147-A177-3AD203B41FA5}">
                      <a16:colId xmlns:a16="http://schemas.microsoft.com/office/drawing/2014/main" val="3139119180"/>
                    </a:ext>
                  </a:extLst>
                </a:gridCol>
              </a:tblGrid>
              <a:tr h="0">
                <a:tc>
                  <a:txBody>
                    <a:bodyPr/>
                    <a:lstStyle/>
                    <a:p>
                      <a:pPr>
                        <a:buNone/>
                      </a:pPr>
                      <a:r>
                        <a:rPr lang="en-IN"/>
                        <a:t>Component</a:t>
                      </a:r>
                    </a:p>
                  </a:txBody>
                  <a:tcPr anchor="ctr"/>
                </a:tc>
                <a:tc>
                  <a:txBody>
                    <a:bodyPr/>
                    <a:lstStyle/>
                    <a:p>
                      <a:pPr>
                        <a:buNone/>
                      </a:pPr>
                      <a:r>
                        <a:rPr lang="en-IN" dirty="0"/>
                        <a:t>% in C8 Aromatics</a:t>
                      </a:r>
                    </a:p>
                  </a:txBody>
                  <a:tcPr anchor="ctr"/>
                </a:tc>
                <a:extLst>
                  <a:ext uri="{0D108BD9-81ED-4DB2-BD59-A6C34878D82A}">
                    <a16:rowId xmlns:a16="http://schemas.microsoft.com/office/drawing/2014/main" val="831268605"/>
                  </a:ext>
                </a:extLst>
              </a:tr>
              <a:tr h="0">
                <a:tc>
                  <a:txBody>
                    <a:bodyPr/>
                    <a:lstStyle/>
                    <a:p>
                      <a:pPr>
                        <a:buNone/>
                      </a:pPr>
                      <a:r>
                        <a:rPr lang="en-IN" b="1"/>
                        <a:t>m-Xylene</a:t>
                      </a:r>
                      <a:endParaRPr lang="en-IN"/>
                    </a:p>
                  </a:txBody>
                  <a:tcPr anchor="ctr"/>
                </a:tc>
                <a:tc>
                  <a:txBody>
                    <a:bodyPr/>
                    <a:lstStyle/>
                    <a:p>
                      <a:pPr>
                        <a:buNone/>
                      </a:pPr>
                      <a:r>
                        <a:rPr lang="en-IN"/>
                        <a:t>45 – 55 %</a:t>
                      </a:r>
                    </a:p>
                  </a:txBody>
                  <a:tcPr anchor="ctr"/>
                </a:tc>
                <a:extLst>
                  <a:ext uri="{0D108BD9-81ED-4DB2-BD59-A6C34878D82A}">
                    <a16:rowId xmlns:a16="http://schemas.microsoft.com/office/drawing/2014/main" val="1946282098"/>
                  </a:ext>
                </a:extLst>
              </a:tr>
              <a:tr h="0">
                <a:tc>
                  <a:txBody>
                    <a:bodyPr/>
                    <a:lstStyle/>
                    <a:p>
                      <a:pPr>
                        <a:buNone/>
                      </a:pPr>
                      <a:r>
                        <a:rPr lang="en-IN" b="1"/>
                        <a:t>p-Xylene</a:t>
                      </a:r>
                      <a:endParaRPr lang="en-IN"/>
                    </a:p>
                  </a:txBody>
                  <a:tcPr anchor="ctr"/>
                </a:tc>
                <a:tc>
                  <a:txBody>
                    <a:bodyPr/>
                    <a:lstStyle/>
                    <a:p>
                      <a:pPr>
                        <a:buNone/>
                      </a:pPr>
                      <a:r>
                        <a:rPr lang="en-IN"/>
                        <a:t>20 – 25 %</a:t>
                      </a:r>
                    </a:p>
                  </a:txBody>
                  <a:tcPr anchor="ctr"/>
                </a:tc>
                <a:extLst>
                  <a:ext uri="{0D108BD9-81ED-4DB2-BD59-A6C34878D82A}">
                    <a16:rowId xmlns:a16="http://schemas.microsoft.com/office/drawing/2014/main" val="709504720"/>
                  </a:ext>
                </a:extLst>
              </a:tr>
              <a:tr h="0">
                <a:tc>
                  <a:txBody>
                    <a:bodyPr/>
                    <a:lstStyle/>
                    <a:p>
                      <a:pPr>
                        <a:buNone/>
                      </a:pPr>
                      <a:r>
                        <a:rPr lang="en-IN" b="1"/>
                        <a:t>o-Xylene</a:t>
                      </a:r>
                      <a:endParaRPr lang="en-IN"/>
                    </a:p>
                  </a:txBody>
                  <a:tcPr anchor="ctr"/>
                </a:tc>
                <a:tc>
                  <a:txBody>
                    <a:bodyPr/>
                    <a:lstStyle/>
                    <a:p>
                      <a:pPr>
                        <a:buNone/>
                      </a:pPr>
                      <a:r>
                        <a:rPr lang="en-IN"/>
                        <a:t>15 – 20 %</a:t>
                      </a:r>
                    </a:p>
                  </a:txBody>
                  <a:tcPr anchor="ctr"/>
                </a:tc>
                <a:extLst>
                  <a:ext uri="{0D108BD9-81ED-4DB2-BD59-A6C34878D82A}">
                    <a16:rowId xmlns:a16="http://schemas.microsoft.com/office/drawing/2014/main" val="854360344"/>
                  </a:ext>
                </a:extLst>
              </a:tr>
              <a:tr h="0">
                <a:tc>
                  <a:txBody>
                    <a:bodyPr/>
                    <a:lstStyle/>
                    <a:p>
                      <a:pPr>
                        <a:buNone/>
                      </a:pPr>
                      <a:r>
                        <a:rPr lang="en-IN" b="1"/>
                        <a:t>Ethylbenzene (EB)</a:t>
                      </a:r>
                      <a:endParaRPr lang="en-IN"/>
                    </a:p>
                  </a:txBody>
                  <a:tcPr anchor="ctr"/>
                </a:tc>
                <a:tc>
                  <a:txBody>
                    <a:bodyPr/>
                    <a:lstStyle/>
                    <a:p>
                      <a:pPr>
                        <a:buNone/>
                      </a:pPr>
                      <a:r>
                        <a:rPr lang="en-IN" dirty="0"/>
                        <a:t>15 – 25 %</a:t>
                      </a:r>
                    </a:p>
                  </a:txBody>
                  <a:tcPr anchor="ctr"/>
                </a:tc>
                <a:extLst>
                  <a:ext uri="{0D108BD9-81ED-4DB2-BD59-A6C34878D82A}">
                    <a16:rowId xmlns:a16="http://schemas.microsoft.com/office/drawing/2014/main" val="857485803"/>
                  </a:ext>
                </a:extLst>
              </a:tr>
            </a:tbl>
          </a:graphicData>
        </a:graphic>
      </p:graphicFrame>
      <p:sp>
        <p:nvSpPr>
          <p:cNvPr id="5" name="TextBox 4">
            <a:extLst>
              <a:ext uri="{FF2B5EF4-FFF2-40B4-BE49-F238E27FC236}">
                <a16:creationId xmlns:a16="http://schemas.microsoft.com/office/drawing/2014/main" id="{F9A2AA2C-CABB-6569-E5F1-C894574E903B}"/>
              </a:ext>
            </a:extLst>
          </p:cNvPr>
          <p:cNvSpPr txBox="1"/>
          <p:nvPr/>
        </p:nvSpPr>
        <p:spPr>
          <a:xfrm>
            <a:off x="838200" y="1635651"/>
            <a:ext cx="6604000" cy="1015663"/>
          </a:xfrm>
          <a:prstGeom prst="rect">
            <a:avLst/>
          </a:prstGeom>
          <a:noFill/>
        </p:spPr>
        <p:txBody>
          <a:bodyPr wrap="square">
            <a:spAutoFit/>
          </a:bodyPr>
          <a:lstStyle/>
          <a:p>
            <a:pPr>
              <a:buNone/>
            </a:pPr>
            <a:r>
              <a:rPr lang="en-US" sz="2000" b="1" dirty="0"/>
              <a:t>Composition After BT Separation</a:t>
            </a:r>
          </a:p>
          <a:p>
            <a:pPr>
              <a:buNone/>
            </a:pPr>
            <a:r>
              <a:rPr lang="en-US" sz="2000" dirty="0"/>
              <a:t>(Feed to PX recovery / Parex / Isomerization section)</a:t>
            </a:r>
          </a:p>
          <a:p>
            <a:pPr>
              <a:buNone/>
            </a:pPr>
            <a:r>
              <a:rPr lang="en-US" sz="2000" b="1" dirty="0"/>
              <a:t>C8 Aromatics Fraction (Typical </a:t>
            </a:r>
            <a:r>
              <a:rPr lang="en-US" sz="2000" b="1" dirty="0" err="1"/>
              <a:t>wt</a:t>
            </a:r>
            <a:r>
              <a:rPr lang="en-US" sz="2000" b="1" dirty="0"/>
              <a:t>% or vol%)</a:t>
            </a:r>
          </a:p>
        </p:txBody>
      </p:sp>
      <p:sp>
        <p:nvSpPr>
          <p:cNvPr id="6" name="TextBox 5">
            <a:extLst>
              <a:ext uri="{FF2B5EF4-FFF2-40B4-BE49-F238E27FC236}">
                <a16:creationId xmlns:a16="http://schemas.microsoft.com/office/drawing/2014/main" id="{0B175786-4FCD-E972-A037-EEA42510DBC6}"/>
              </a:ext>
            </a:extLst>
          </p:cNvPr>
          <p:cNvSpPr txBox="1"/>
          <p:nvPr/>
        </p:nvSpPr>
        <p:spPr>
          <a:xfrm>
            <a:off x="838200" y="1958816"/>
            <a:ext cx="5620657"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272584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C917-963F-BAB8-5D9E-0E9F418418AD}"/>
              </a:ext>
            </a:extLst>
          </p:cNvPr>
          <p:cNvSpPr>
            <a:spLocks noGrp="1"/>
          </p:cNvSpPr>
          <p:nvPr>
            <p:ph type="title"/>
          </p:nvPr>
        </p:nvSpPr>
        <p:spPr>
          <a:xfrm>
            <a:off x="319585" y="0"/>
            <a:ext cx="10515600" cy="835878"/>
          </a:xfrm>
          <a:effectLst>
            <a:glow rad="139700">
              <a:schemeClr val="accent6">
                <a:satMod val="175000"/>
                <a:alpha val="40000"/>
              </a:schemeClr>
            </a:glow>
            <a:outerShdw blurRad="50800" dist="38100" dir="2700000" algn="tl" rotWithShape="0">
              <a:prstClr val="black">
                <a:alpha val="40000"/>
              </a:prstClr>
            </a:outerShdw>
          </a:effectLst>
        </p:spPr>
        <p:txBody>
          <a:bodyPr>
            <a:normAutofit/>
          </a:bodyPr>
          <a:lstStyle/>
          <a:p>
            <a:r>
              <a:rPr lang="en-US" sz="3600" b="1" i="0" dirty="0">
                <a:solidFill>
                  <a:srgbClr val="0070C0"/>
                </a:solidFill>
                <a:effectLst/>
                <a:latin typeface="AR CENA" panose="02000000000000000000"/>
              </a:rPr>
              <a:t>Integrated UOP aromatics complex</a:t>
            </a:r>
            <a:endParaRPr lang="en-US" sz="3600" dirty="0">
              <a:solidFill>
                <a:srgbClr val="0070C0"/>
              </a:solidFill>
              <a:latin typeface="AR CENA" panose="02000000000000000000"/>
            </a:endParaRPr>
          </a:p>
        </p:txBody>
      </p:sp>
      <p:sp>
        <p:nvSpPr>
          <p:cNvPr id="3" name="Content Placeholder 2">
            <a:extLst>
              <a:ext uri="{FF2B5EF4-FFF2-40B4-BE49-F238E27FC236}">
                <a16:creationId xmlns:a16="http://schemas.microsoft.com/office/drawing/2014/main" id="{0DC93FF2-7A4B-3C9E-1CCA-BF23FF5D40A4}"/>
              </a:ext>
            </a:extLst>
          </p:cNvPr>
          <p:cNvSpPr>
            <a:spLocks noGrp="1"/>
          </p:cNvSpPr>
          <p:nvPr>
            <p:ph idx="1"/>
          </p:nvPr>
        </p:nvSpPr>
        <p:spPr>
          <a:xfrm>
            <a:off x="319585" y="765417"/>
            <a:ext cx="11745036" cy="5963786"/>
          </a:xfrm>
        </p:spPr>
        <p:txBody>
          <a:bodyPr>
            <a:normAutofit fontScale="92500" lnSpcReduction="20000"/>
          </a:bodyPr>
          <a:lstStyle/>
          <a:p>
            <a:r>
              <a:rPr lang="en-US" dirty="0"/>
              <a:t>UOP Naphtha Hydrotreating Process - Removes sulfur and nitrogen contaminants in the naphtha. </a:t>
            </a:r>
          </a:p>
          <a:p>
            <a:r>
              <a:rPr lang="en-US" dirty="0"/>
              <a:t>CCR Platforming </a:t>
            </a:r>
            <a:r>
              <a:rPr lang="en-US" dirty="0" err="1"/>
              <a:t>Process</a:t>
            </a:r>
            <a:r>
              <a:rPr lang="en-US" baseline="30000" dirty="0" err="1"/>
              <a:t>TM</a:t>
            </a:r>
            <a:r>
              <a:rPr lang="en-US" dirty="0"/>
              <a:t> - Selectively reforms naphtha to aromatics (BTX) and high purity hydrogen. </a:t>
            </a:r>
          </a:p>
          <a:p>
            <a:r>
              <a:rPr lang="en-US" dirty="0" err="1"/>
              <a:t>Sulfolane</a:t>
            </a:r>
            <a:r>
              <a:rPr lang="en-US" dirty="0"/>
              <a:t> Process - Extracts benzene and toluene from the reformate, </a:t>
            </a:r>
            <a:r>
              <a:rPr lang="en-US" dirty="0" err="1"/>
              <a:t>Sulfolane</a:t>
            </a:r>
            <a:r>
              <a:rPr lang="en-US" dirty="0"/>
              <a:t> extractive distillation can also be applied.</a:t>
            </a:r>
          </a:p>
          <a:p>
            <a:r>
              <a:rPr lang="en-US" dirty="0" err="1"/>
              <a:t>Tatoray</a:t>
            </a:r>
            <a:r>
              <a:rPr lang="en-US" baseline="30000" dirty="0" err="1"/>
              <a:t>TM</a:t>
            </a:r>
            <a:r>
              <a:rPr lang="en-US" dirty="0"/>
              <a:t> Process - </a:t>
            </a:r>
            <a:r>
              <a:rPr lang="en-US" dirty="0" err="1"/>
              <a:t>Disproportionates</a:t>
            </a:r>
            <a:r>
              <a:rPr lang="en-US" dirty="0"/>
              <a:t> toluene and </a:t>
            </a:r>
            <a:r>
              <a:rPr lang="en-US" dirty="0" err="1"/>
              <a:t>transalkylates</a:t>
            </a:r>
            <a:r>
              <a:rPr lang="en-US" dirty="0"/>
              <a:t> toluene plus C9 aromatics to benzene and xylenes. </a:t>
            </a:r>
          </a:p>
          <a:p>
            <a:r>
              <a:rPr lang="en-US" dirty="0"/>
              <a:t>UOP THDA** Process - Thermal dealkylation of toluene and heavier aromatics to benzene. </a:t>
            </a:r>
          </a:p>
          <a:p>
            <a:r>
              <a:rPr lang="en-US" dirty="0" err="1"/>
              <a:t>Parex</a:t>
            </a:r>
            <a:r>
              <a:rPr lang="en-US" baseline="30000" dirty="0" err="1"/>
              <a:t>TM</a:t>
            </a:r>
            <a:r>
              <a:rPr lang="en-US" dirty="0"/>
              <a:t> Process - Separates high purity para-xylene from mixed C8 aromatics isomers. </a:t>
            </a:r>
          </a:p>
          <a:p>
            <a:r>
              <a:rPr lang="en-US" dirty="0" err="1"/>
              <a:t>Isomar</a:t>
            </a:r>
            <a:r>
              <a:rPr lang="en-US" baseline="30000" dirty="0" err="1"/>
              <a:t>TM</a:t>
            </a:r>
            <a:r>
              <a:rPr lang="en-US" dirty="0"/>
              <a:t> Process - Re-establishes an equilibrium mixture of isomers via xylene isomerization and conversion of ethyl benzene to benzene or xylenes.</a:t>
            </a:r>
          </a:p>
          <a:p>
            <a:pPr marL="0" indent="0">
              <a:buNone/>
            </a:pPr>
            <a:r>
              <a:rPr lang="en-US" sz="2200" dirty="0"/>
              <a:t>**</a:t>
            </a:r>
            <a:r>
              <a:rPr lang="en-US" sz="2600" dirty="0">
                <a:latin typeface="Cordia New" panose="020B0304020202020204" pitchFamily="34" charset="-34"/>
                <a:cs typeface="Cordia New" panose="020B0304020202020204" pitchFamily="34" charset="-34"/>
              </a:rPr>
              <a:t>The choice between the THDA and </a:t>
            </a:r>
            <a:r>
              <a:rPr lang="en-US" sz="2600" dirty="0" err="1">
                <a:latin typeface="Cordia New" panose="020B0304020202020204" pitchFamily="34" charset="-34"/>
                <a:cs typeface="Cordia New" panose="020B0304020202020204" pitchFamily="34" charset="-34"/>
              </a:rPr>
              <a:t>Tatoray</a:t>
            </a:r>
            <a:r>
              <a:rPr lang="en-US" sz="2600" dirty="0">
                <a:latin typeface="Cordia New" panose="020B0304020202020204" pitchFamily="34" charset="-34"/>
                <a:cs typeface="Cordia New" panose="020B0304020202020204" pitchFamily="34" charset="-34"/>
              </a:rPr>
              <a:t> processes depends upon whether the principal product is benzene or para-xylene and their relative values. The incorporation of a </a:t>
            </a:r>
            <a:r>
              <a:rPr lang="en-US" sz="2600" dirty="0" err="1">
                <a:latin typeface="Cordia New" panose="020B0304020202020204" pitchFamily="34" charset="-34"/>
                <a:cs typeface="Cordia New" panose="020B0304020202020204" pitchFamily="34" charset="-34"/>
              </a:rPr>
              <a:t>Tatoray</a:t>
            </a:r>
            <a:r>
              <a:rPr lang="en-US" sz="2600" dirty="0">
                <a:latin typeface="Cordia New" panose="020B0304020202020204" pitchFamily="34" charset="-34"/>
                <a:cs typeface="Cordia New" panose="020B0304020202020204" pitchFamily="34" charset="-34"/>
              </a:rPr>
              <a:t> unit into the complex can more than double the yield of para-xylene from a given feedstock. THDA is used when benzene is the principal product.</a:t>
            </a:r>
          </a:p>
          <a:p>
            <a:r>
              <a:rPr lang="en-IN" sz="1700" dirty="0"/>
              <a:t>UOP = Universal Oil Products, </a:t>
            </a:r>
            <a:r>
              <a:rPr lang="en-IN" sz="1800" dirty="0"/>
              <a:t>CCR Platforming = Continuous Catalyst Regeneration Platforming</a:t>
            </a:r>
            <a:endParaRPr lang="en-US" sz="1700" dirty="0"/>
          </a:p>
        </p:txBody>
      </p:sp>
      <p:sp>
        <p:nvSpPr>
          <p:cNvPr id="9" name="TextBox 8">
            <a:extLst>
              <a:ext uri="{FF2B5EF4-FFF2-40B4-BE49-F238E27FC236}">
                <a16:creationId xmlns:a16="http://schemas.microsoft.com/office/drawing/2014/main" id="{D5819F8C-F314-5772-4B7F-C0A40B5CDEBE}"/>
              </a:ext>
            </a:extLst>
          </p:cNvPr>
          <p:cNvSpPr txBox="1"/>
          <p:nvPr/>
        </p:nvSpPr>
        <p:spPr>
          <a:xfrm>
            <a:off x="7655257" y="6092203"/>
            <a:ext cx="3698543" cy="646331"/>
          </a:xfrm>
          <a:prstGeom prst="rect">
            <a:avLst/>
          </a:prstGeom>
          <a:solidFill>
            <a:schemeClr val="accent2"/>
          </a:solidFill>
        </p:spPr>
        <p:txBody>
          <a:bodyPr wrap="square">
            <a:spAutoFit/>
          </a:bodyPr>
          <a:lstStyle/>
          <a:p>
            <a:r>
              <a:rPr lang="en-US" dirty="0"/>
              <a:t>https://www.academia.edu/9478499/UOP_Aromatics_Complex</a:t>
            </a:r>
          </a:p>
        </p:txBody>
      </p:sp>
      <p:sp>
        <p:nvSpPr>
          <p:cNvPr id="11" name="Slide Number Placeholder 10">
            <a:extLst>
              <a:ext uri="{FF2B5EF4-FFF2-40B4-BE49-F238E27FC236}">
                <a16:creationId xmlns:a16="http://schemas.microsoft.com/office/drawing/2014/main" id="{4A4152D6-C00D-C9E9-E9CB-6D6FF69967EC}"/>
              </a:ext>
            </a:extLst>
          </p:cNvPr>
          <p:cNvSpPr>
            <a:spLocks noGrp="1"/>
          </p:cNvSpPr>
          <p:nvPr>
            <p:ph type="sldNum" sz="quarter" idx="12"/>
          </p:nvPr>
        </p:nvSpPr>
        <p:spPr/>
        <p:txBody>
          <a:bodyPr/>
          <a:lstStyle/>
          <a:p>
            <a:fld id="{0B70DE20-B937-49F7-BDB4-D052E7C40283}" type="slidenum">
              <a:rPr lang="en-US" smtClean="0"/>
              <a:t>27</a:t>
            </a:fld>
            <a:endParaRPr lang="en-US"/>
          </a:p>
        </p:txBody>
      </p:sp>
    </p:spTree>
    <p:extLst>
      <p:ext uri="{BB962C8B-B14F-4D97-AF65-F5344CB8AC3E}">
        <p14:creationId xmlns:p14="http://schemas.microsoft.com/office/powerpoint/2010/main" val="220419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D914AAB1-7C56-4FA3-3A69-C4164481DE69}"/>
              </a:ext>
            </a:extLst>
          </p:cNvPr>
          <p:cNvSpPr>
            <a:spLocks noGrp="1"/>
          </p:cNvSpPr>
          <p:nvPr>
            <p:ph type="sldNum" sz="quarter" idx="12"/>
          </p:nvPr>
        </p:nvSpPr>
        <p:spPr/>
        <p:txBody>
          <a:bodyPr/>
          <a:lstStyle/>
          <a:p>
            <a:fld id="{0B70DE20-B937-49F7-BDB4-D052E7C40283}" type="slidenum">
              <a:rPr lang="en-US" smtClean="0"/>
              <a:t>28</a:t>
            </a:fld>
            <a:endParaRPr lang="en-US"/>
          </a:p>
        </p:txBody>
      </p:sp>
      <p:sp>
        <p:nvSpPr>
          <p:cNvPr id="4" name="Title 1">
            <a:extLst>
              <a:ext uri="{FF2B5EF4-FFF2-40B4-BE49-F238E27FC236}">
                <a16:creationId xmlns:a16="http://schemas.microsoft.com/office/drawing/2014/main" id="{C3C005FE-E177-E64F-55A3-81B73E7ABE6E}"/>
              </a:ext>
            </a:extLst>
          </p:cNvPr>
          <p:cNvSpPr txBox="1">
            <a:spLocks/>
          </p:cNvSpPr>
          <p:nvPr/>
        </p:nvSpPr>
        <p:spPr>
          <a:xfrm>
            <a:off x="101221" y="5616585"/>
            <a:ext cx="3187889" cy="733519"/>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70C0"/>
                </a:solidFill>
              </a:rPr>
              <a:t>Integrated UOP aromatics complex</a:t>
            </a:r>
          </a:p>
        </p:txBody>
      </p:sp>
      <p:pic>
        <p:nvPicPr>
          <p:cNvPr id="13" name="Picture 12">
            <a:extLst>
              <a:ext uri="{FF2B5EF4-FFF2-40B4-BE49-F238E27FC236}">
                <a16:creationId xmlns:a16="http://schemas.microsoft.com/office/drawing/2014/main" id="{D1BC556A-8A9D-B026-3642-D5A50B8370F5}"/>
              </a:ext>
            </a:extLst>
          </p:cNvPr>
          <p:cNvPicPr>
            <a:picLocks noChangeAspect="1"/>
          </p:cNvPicPr>
          <p:nvPr/>
        </p:nvPicPr>
        <p:blipFill>
          <a:blip r:embed="rId2"/>
          <a:stretch>
            <a:fillRect/>
          </a:stretch>
        </p:blipFill>
        <p:spPr>
          <a:xfrm>
            <a:off x="8455" y="0"/>
            <a:ext cx="12175090" cy="6858000"/>
          </a:xfrm>
          <a:prstGeom prst="rect">
            <a:avLst/>
          </a:prstGeom>
        </p:spPr>
      </p:pic>
      <p:sp>
        <p:nvSpPr>
          <p:cNvPr id="14" name="TextBox 13">
            <a:extLst>
              <a:ext uri="{FF2B5EF4-FFF2-40B4-BE49-F238E27FC236}">
                <a16:creationId xmlns:a16="http://schemas.microsoft.com/office/drawing/2014/main" id="{EB06D9E1-1783-3E80-94AB-7BED730150F2}"/>
              </a:ext>
            </a:extLst>
          </p:cNvPr>
          <p:cNvSpPr txBox="1"/>
          <p:nvPr/>
        </p:nvSpPr>
        <p:spPr>
          <a:xfrm>
            <a:off x="8935376" y="1035698"/>
            <a:ext cx="397866" cy="338554"/>
          </a:xfrm>
          <a:prstGeom prst="rect">
            <a:avLst/>
          </a:prstGeom>
          <a:noFill/>
        </p:spPr>
        <p:txBody>
          <a:bodyPr wrap="none" rtlCol="0">
            <a:spAutoFit/>
          </a:bodyPr>
          <a:lstStyle/>
          <a:p>
            <a:r>
              <a:rPr lang="en-IN" sz="1600" dirty="0"/>
              <a:t>C9</a:t>
            </a:r>
          </a:p>
        </p:txBody>
      </p:sp>
      <p:sp>
        <p:nvSpPr>
          <p:cNvPr id="16" name="TextBox 15">
            <a:extLst>
              <a:ext uri="{FF2B5EF4-FFF2-40B4-BE49-F238E27FC236}">
                <a16:creationId xmlns:a16="http://schemas.microsoft.com/office/drawing/2014/main" id="{A8052E34-0777-259F-9D1D-2BE0D7E59F58}"/>
              </a:ext>
            </a:extLst>
          </p:cNvPr>
          <p:cNvSpPr txBox="1"/>
          <p:nvPr/>
        </p:nvSpPr>
        <p:spPr>
          <a:xfrm>
            <a:off x="8067629" y="1035698"/>
            <a:ext cx="397866" cy="338554"/>
          </a:xfrm>
          <a:prstGeom prst="rect">
            <a:avLst/>
          </a:prstGeom>
          <a:noFill/>
        </p:spPr>
        <p:txBody>
          <a:bodyPr wrap="none" rtlCol="0">
            <a:spAutoFit/>
          </a:bodyPr>
          <a:lstStyle/>
          <a:p>
            <a:r>
              <a:rPr lang="en-IN" sz="1600" dirty="0"/>
              <a:t>C7</a:t>
            </a:r>
          </a:p>
        </p:txBody>
      </p:sp>
      <p:sp>
        <p:nvSpPr>
          <p:cNvPr id="2" name="Title 1">
            <a:extLst>
              <a:ext uri="{FF2B5EF4-FFF2-40B4-BE49-F238E27FC236}">
                <a16:creationId xmlns:a16="http://schemas.microsoft.com/office/drawing/2014/main" id="{61845C8F-B1EF-5030-6FC0-0620FD7E7722}"/>
              </a:ext>
            </a:extLst>
          </p:cNvPr>
          <p:cNvSpPr txBox="1">
            <a:spLocks/>
          </p:cNvSpPr>
          <p:nvPr/>
        </p:nvSpPr>
        <p:spPr>
          <a:xfrm>
            <a:off x="101221" y="5616585"/>
            <a:ext cx="2387221" cy="7335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tx1">
                    <a:lumMod val="85000"/>
                    <a:lumOff val="15000"/>
                  </a:schemeClr>
                </a:solidFill>
              </a:rPr>
              <a:t>Integrated UOP aromatics complex</a:t>
            </a:r>
          </a:p>
        </p:txBody>
      </p:sp>
    </p:spTree>
    <p:extLst>
      <p:ext uri="{BB962C8B-B14F-4D97-AF65-F5344CB8AC3E}">
        <p14:creationId xmlns:p14="http://schemas.microsoft.com/office/powerpoint/2010/main" val="2737178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4654-BAD4-2FC3-00EF-04886942A6C0}"/>
              </a:ext>
            </a:extLst>
          </p:cNvPr>
          <p:cNvSpPr>
            <a:spLocks noGrp="1"/>
          </p:cNvSpPr>
          <p:nvPr>
            <p:ph type="title"/>
          </p:nvPr>
        </p:nvSpPr>
        <p:spPr>
          <a:xfrm>
            <a:off x="155812" y="81981"/>
            <a:ext cx="10515600" cy="1037135"/>
          </a:xfrm>
        </p:spPr>
        <p:txBody>
          <a:bodyPr>
            <a:normAutofit/>
          </a:bodyPr>
          <a:lstStyle/>
          <a:p>
            <a:r>
              <a:rPr lang="en-US" sz="3600" b="1" dirty="0">
                <a:solidFill>
                  <a:srgbClr val="0070C0"/>
                </a:solidFill>
                <a:latin typeface="AR CENA" panose="02000000000000000000"/>
              </a:rPr>
              <a:t>Aromatic components in reformate</a:t>
            </a:r>
          </a:p>
        </p:txBody>
      </p:sp>
      <p:pic>
        <p:nvPicPr>
          <p:cNvPr id="5" name="Content Placeholder 4">
            <a:extLst>
              <a:ext uri="{FF2B5EF4-FFF2-40B4-BE49-F238E27FC236}">
                <a16:creationId xmlns:a16="http://schemas.microsoft.com/office/drawing/2014/main" id="{603C05FA-E84F-3D33-7C2F-204703E78009}"/>
              </a:ext>
            </a:extLst>
          </p:cNvPr>
          <p:cNvPicPr>
            <a:picLocks noGrp="1" noChangeAspect="1"/>
          </p:cNvPicPr>
          <p:nvPr>
            <p:ph idx="1"/>
          </p:nvPr>
        </p:nvPicPr>
        <p:blipFill>
          <a:blip r:embed="rId2"/>
          <a:stretch>
            <a:fillRect/>
          </a:stretch>
        </p:blipFill>
        <p:spPr>
          <a:xfrm>
            <a:off x="5811498" y="1828800"/>
            <a:ext cx="5876207" cy="4664075"/>
          </a:xfrm>
          <a:ln>
            <a:solidFill>
              <a:srgbClr val="FF0000"/>
            </a:solidFill>
          </a:ln>
        </p:spPr>
      </p:pic>
      <p:sp>
        <p:nvSpPr>
          <p:cNvPr id="6" name="TextBox 5">
            <a:extLst>
              <a:ext uri="{FF2B5EF4-FFF2-40B4-BE49-F238E27FC236}">
                <a16:creationId xmlns:a16="http://schemas.microsoft.com/office/drawing/2014/main" id="{4F618A84-1CD3-1E2D-C692-30D4A193262B}"/>
              </a:ext>
            </a:extLst>
          </p:cNvPr>
          <p:cNvSpPr txBox="1"/>
          <p:nvPr/>
        </p:nvSpPr>
        <p:spPr>
          <a:xfrm>
            <a:off x="361951" y="1817511"/>
            <a:ext cx="4505721" cy="1384995"/>
          </a:xfrm>
          <a:prstGeom prst="rect">
            <a:avLst/>
          </a:prstGeom>
          <a:noFill/>
          <a:ln>
            <a:solidFill>
              <a:srgbClr val="FF0000"/>
            </a:solidFill>
          </a:ln>
        </p:spPr>
        <p:txBody>
          <a:bodyPr wrap="none" rtlCol="0">
            <a:spAutoFit/>
          </a:bodyPr>
          <a:lstStyle/>
          <a:p>
            <a:r>
              <a:rPr lang="en-US" sz="2800" dirty="0">
                <a:solidFill>
                  <a:srgbClr val="F60A96"/>
                </a:solidFill>
              </a:rPr>
              <a:t>C6</a:t>
            </a:r>
            <a:r>
              <a:rPr lang="en-US" sz="2800" dirty="0"/>
              <a:t>- benzene</a:t>
            </a:r>
          </a:p>
          <a:p>
            <a:r>
              <a:rPr lang="en-US" sz="2800" dirty="0">
                <a:solidFill>
                  <a:srgbClr val="F60A96"/>
                </a:solidFill>
              </a:rPr>
              <a:t>C7</a:t>
            </a:r>
            <a:r>
              <a:rPr lang="en-US" sz="2800" dirty="0"/>
              <a:t>- toluene</a:t>
            </a:r>
          </a:p>
          <a:p>
            <a:r>
              <a:rPr lang="en-US" sz="2800" dirty="0">
                <a:solidFill>
                  <a:srgbClr val="F60A96"/>
                </a:solidFill>
              </a:rPr>
              <a:t>C8</a:t>
            </a:r>
            <a:r>
              <a:rPr lang="en-US" sz="2800" dirty="0"/>
              <a:t>-xylenes and ethyl benzene</a:t>
            </a:r>
          </a:p>
        </p:txBody>
      </p:sp>
      <p:sp>
        <p:nvSpPr>
          <p:cNvPr id="7" name="TextBox 6">
            <a:extLst>
              <a:ext uri="{FF2B5EF4-FFF2-40B4-BE49-F238E27FC236}">
                <a16:creationId xmlns:a16="http://schemas.microsoft.com/office/drawing/2014/main" id="{17643FD1-5B3B-F80C-1289-71BFB83E4E1E}"/>
              </a:ext>
            </a:extLst>
          </p:cNvPr>
          <p:cNvSpPr txBox="1"/>
          <p:nvPr/>
        </p:nvSpPr>
        <p:spPr>
          <a:xfrm>
            <a:off x="7564985" y="2510008"/>
            <a:ext cx="1882247" cy="461665"/>
          </a:xfrm>
          <a:prstGeom prst="rect">
            <a:avLst/>
          </a:prstGeom>
          <a:noFill/>
          <a:ln>
            <a:solidFill>
              <a:srgbClr val="FF0000"/>
            </a:solidFill>
          </a:ln>
        </p:spPr>
        <p:txBody>
          <a:bodyPr wrap="none" rtlCol="0">
            <a:spAutoFit/>
          </a:bodyPr>
          <a:lstStyle/>
          <a:p>
            <a:r>
              <a:rPr lang="en-US" sz="2400" dirty="0">
                <a:solidFill>
                  <a:srgbClr val="F60A96"/>
                </a:solidFill>
              </a:rPr>
              <a:t>A9</a:t>
            </a:r>
            <a:r>
              <a:rPr lang="en-US" sz="2400" dirty="0"/>
              <a:t>= C9 &amp; C10</a:t>
            </a:r>
          </a:p>
        </p:txBody>
      </p:sp>
      <p:sp>
        <p:nvSpPr>
          <p:cNvPr id="9" name="Slide Number Placeholder 8">
            <a:extLst>
              <a:ext uri="{FF2B5EF4-FFF2-40B4-BE49-F238E27FC236}">
                <a16:creationId xmlns:a16="http://schemas.microsoft.com/office/drawing/2014/main" id="{D0FA8666-FA65-81DC-D91C-4AC24D52F583}"/>
              </a:ext>
            </a:extLst>
          </p:cNvPr>
          <p:cNvSpPr>
            <a:spLocks noGrp="1"/>
          </p:cNvSpPr>
          <p:nvPr>
            <p:ph type="sldNum" sz="quarter" idx="12"/>
          </p:nvPr>
        </p:nvSpPr>
        <p:spPr/>
        <p:txBody>
          <a:bodyPr/>
          <a:lstStyle/>
          <a:p>
            <a:fld id="{0B70DE20-B937-49F7-BDB4-D052E7C40283}" type="slidenum">
              <a:rPr lang="en-US" smtClean="0"/>
              <a:t>29</a:t>
            </a:fld>
            <a:endParaRPr lang="en-US"/>
          </a:p>
        </p:txBody>
      </p:sp>
    </p:spTree>
    <p:extLst>
      <p:ext uri="{BB962C8B-B14F-4D97-AF65-F5344CB8AC3E}">
        <p14:creationId xmlns:p14="http://schemas.microsoft.com/office/powerpoint/2010/main" val="116355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49BE-D7DB-9F26-8585-07E26807DF24}"/>
              </a:ext>
            </a:extLst>
          </p:cNvPr>
          <p:cNvSpPr>
            <a:spLocks noGrp="1"/>
          </p:cNvSpPr>
          <p:nvPr>
            <p:ph type="title"/>
          </p:nvPr>
        </p:nvSpPr>
        <p:spPr>
          <a:xfrm>
            <a:off x="635198" y="326680"/>
            <a:ext cx="10515600" cy="1325563"/>
          </a:xfrm>
        </p:spPr>
        <p:txBody>
          <a:bodyPr>
            <a:normAutofit/>
          </a:bodyPr>
          <a:lstStyle/>
          <a:p>
            <a:r>
              <a:rPr lang="en-US" sz="4000" b="1" dirty="0">
                <a:solidFill>
                  <a:srgbClr val="0070C0"/>
                </a:solidFill>
              </a:rPr>
              <a:t>Xylene block</a:t>
            </a:r>
          </a:p>
        </p:txBody>
      </p:sp>
      <p:pic>
        <p:nvPicPr>
          <p:cNvPr id="5" name="Content Placeholder 4">
            <a:extLst>
              <a:ext uri="{FF2B5EF4-FFF2-40B4-BE49-F238E27FC236}">
                <a16:creationId xmlns:a16="http://schemas.microsoft.com/office/drawing/2014/main" id="{F200158C-EB20-1D79-FC1B-80877E723605}"/>
              </a:ext>
            </a:extLst>
          </p:cNvPr>
          <p:cNvPicPr>
            <a:picLocks noGrp="1" noChangeAspect="1"/>
          </p:cNvPicPr>
          <p:nvPr>
            <p:ph idx="1"/>
          </p:nvPr>
        </p:nvPicPr>
        <p:blipFill>
          <a:blip r:embed="rId2"/>
          <a:stretch>
            <a:fillRect/>
          </a:stretch>
        </p:blipFill>
        <p:spPr>
          <a:xfrm>
            <a:off x="432197" y="2006020"/>
            <a:ext cx="10921603" cy="3862518"/>
          </a:xfrm>
        </p:spPr>
      </p:pic>
      <p:sp>
        <p:nvSpPr>
          <p:cNvPr id="4" name="Slide Number Placeholder 3">
            <a:extLst>
              <a:ext uri="{FF2B5EF4-FFF2-40B4-BE49-F238E27FC236}">
                <a16:creationId xmlns:a16="http://schemas.microsoft.com/office/drawing/2014/main" id="{B18DB093-65D4-AA21-A28B-F1D6E4C95197}"/>
              </a:ext>
            </a:extLst>
          </p:cNvPr>
          <p:cNvSpPr>
            <a:spLocks noGrp="1"/>
          </p:cNvSpPr>
          <p:nvPr>
            <p:ph type="sldNum" sz="quarter" idx="12"/>
          </p:nvPr>
        </p:nvSpPr>
        <p:spPr/>
        <p:txBody>
          <a:bodyPr/>
          <a:lstStyle/>
          <a:p>
            <a:fld id="{0B70DE20-B937-49F7-BDB4-D052E7C40283}" type="slidenum">
              <a:rPr lang="en-US" smtClean="0"/>
              <a:t>3</a:t>
            </a:fld>
            <a:endParaRPr lang="en-US"/>
          </a:p>
        </p:txBody>
      </p:sp>
    </p:spTree>
    <p:extLst>
      <p:ext uri="{BB962C8B-B14F-4D97-AF65-F5344CB8AC3E}">
        <p14:creationId xmlns:p14="http://schemas.microsoft.com/office/powerpoint/2010/main" val="2938836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0E4E-9B28-B10E-4407-C240A022DA7E}"/>
              </a:ext>
            </a:extLst>
          </p:cNvPr>
          <p:cNvSpPr>
            <a:spLocks noGrp="1"/>
          </p:cNvSpPr>
          <p:nvPr>
            <p:ph type="title"/>
          </p:nvPr>
        </p:nvSpPr>
        <p:spPr>
          <a:xfrm>
            <a:off x="0" y="74571"/>
            <a:ext cx="8625385" cy="487000"/>
          </a:xfrm>
        </p:spPr>
        <p:txBody>
          <a:bodyPr>
            <a:noAutofit/>
          </a:bodyPr>
          <a:lstStyle/>
          <a:p>
            <a:r>
              <a:rPr lang="en-US" sz="3600" b="1" dirty="0">
                <a:solidFill>
                  <a:srgbClr val="002060"/>
                </a:solidFill>
                <a:latin typeface="AR CENA" panose="02000000000000000000"/>
              </a:rPr>
              <a:t>Process Description</a:t>
            </a:r>
          </a:p>
        </p:txBody>
      </p:sp>
      <p:sp>
        <p:nvSpPr>
          <p:cNvPr id="3" name="Content Placeholder 2">
            <a:extLst>
              <a:ext uri="{FF2B5EF4-FFF2-40B4-BE49-F238E27FC236}">
                <a16:creationId xmlns:a16="http://schemas.microsoft.com/office/drawing/2014/main" id="{9CC3E490-8F0B-4B28-DCF4-5FCF5B6500B9}"/>
              </a:ext>
            </a:extLst>
          </p:cNvPr>
          <p:cNvSpPr>
            <a:spLocks noGrp="1"/>
          </p:cNvSpPr>
          <p:nvPr>
            <p:ph idx="1"/>
          </p:nvPr>
        </p:nvSpPr>
        <p:spPr>
          <a:xfrm>
            <a:off x="0" y="541592"/>
            <a:ext cx="8625385" cy="6241837"/>
          </a:xfrm>
          <a:ln>
            <a:solidFill>
              <a:srgbClr val="FF0000"/>
            </a:solidFill>
          </a:ln>
        </p:spPr>
        <p:txBody>
          <a:bodyPr>
            <a:normAutofit fontScale="92500" lnSpcReduction="20000"/>
          </a:bodyPr>
          <a:lstStyle/>
          <a:p>
            <a:r>
              <a:rPr lang="en-US" sz="2400" b="0" i="0" u="sng" dirty="0">
                <a:solidFill>
                  <a:srgbClr val="231F20"/>
                </a:solidFill>
                <a:effectLst/>
              </a:rPr>
              <a:t>The principal products from the aromatics complex are benzene, </a:t>
            </a:r>
            <a:r>
              <a:rPr lang="en-US" sz="2400" b="0" i="1" u="sng" dirty="0">
                <a:solidFill>
                  <a:srgbClr val="231F20"/>
                </a:solidFill>
                <a:effectLst/>
              </a:rPr>
              <a:t>para</a:t>
            </a:r>
            <a:r>
              <a:rPr lang="en-US" sz="2400" b="0" i="0" u="sng" dirty="0">
                <a:solidFill>
                  <a:srgbClr val="231F20"/>
                </a:solidFill>
                <a:effectLst/>
              </a:rPr>
              <a:t>-xylene, and </a:t>
            </a:r>
            <a:r>
              <a:rPr lang="en-US" sz="2400" b="0" i="1" u="sng" dirty="0">
                <a:solidFill>
                  <a:srgbClr val="231F20"/>
                </a:solidFill>
                <a:effectLst/>
              </a:rPr>
              <a:t>ortho</a:t>
            </a:r>
            <a:r>
              <a:rPr lang="en-US" sz="2400" b="0" i="0" u="sng" dirty="0">
                <a:solidFill>
                  <a:srgbClr val="231F20"/>
                </a:solidFill>
                <a:effectLst/>
              </a:rPr>
              <a:t>-xylene.</a:t>
            </a:r>
            <a:r>
              <a:rPr lang="en-US" sz="2400" b="0" i="0" dirty="0">
                <a:solidFill>
                  <a:srgbClr val="231F20"/>
                </a:solidFill>
                <a:effectLst/>
              </a:rPr>
              <a:t> </a:t>
            </a:r>
            <a:r>
              <a:rPr lang="en-US" sz="2400" b="0" i="0" dirty="0">
                <a:solidFill>
                  <a:srgbClr val="002060"/>
                </a:solidFill>
                <a:effectLst/>
              </a:rPr>
              <a:t>If desired, a fraction of the toluene and C</a:t>
            </a:r>
            <a:r>
              <a:rPr lang="en-US" sz="2400" b="0" i="0" baseline="-25000" dirty="0">
                <a:solidFill>
                  <a:srgbClr val="002060"/>
                </a:solidFill>
                <a:effectLst/>
              </a:rPr>
              <a:t>9</a:t>
            </a:r>
            <a:r>
              <a:rPr lang="en-US" sz="2400" b="0" i="0" dirty="0">
                <a:solidFill>
                  <a:srgbClr val="002060"/>
                </a:solidFill>
                <a:effectLst/>
              </a:rPr>
              <a:t> aromatics may be taken as products,</a:t>
            </a:r>
            <a:r>
              <a:rPr lang="en-US" sz="2400" b="0" i="0" dirty="0">
                <a:solidFill>
                  <a:srgbClr val="231F20"/>
                </a:solidFill>
                <a:effectLst/>
              </a:rPr>
              <a:t> or some of the reformate may be used as a high-octane gasoline blending component.</a:t>
            </a:r>
          </a:p>
          <a:p>
            <a:r>
              <a:rPr lang="en-US" sz="2400" b="0" i="0" dirty="0">
                <a:solidFill>
                  <a:srgbClr val="0070C0"/>
                </a:solidFill>
                <a:effectLst/>
              </a:rPr>
              <a:t>The naphtha is first hydrotreated to remove sulfur and nitrogen compounds and then sent to a CCR Platforming unit, where paraffins and naphthenes are converted to aromatics. This unit is the only one in the complex that actually creates aromatic rings. The other units in the complex separate the various aromatic components into individual products and convert undesired aromatics into additional high-value products. </a:t>
            </a:r>
          </a:p>
          <a:p>
            <a:r>
              <a:rPr lang="en-US" sz="2400" b="0" i="0" dirty="0">
                <a:solidFill>
                  <a:srgbClr val="231F20"/>
                </a:solidFill>
                <a:effectLst/>
              </a:rPr>
              <a:t>The CCR Platforming unit is designed to run at </a:t>
            </a:r>
            <a:r>
              <a:rPr lang="en-US" sz="2400" b="0" i="0" u="sng" dirty="0">
                <a:solidFill>
                  <a:srgbClr val="231F20"/>
                </a:solidFill>
                <a:effectLst/>
              </a:rPr>
              <a:t>high severity</a:t>
            </a:r>
            <a:r>
              <a:rPr lang="en-US" sz="2400" b="0" i="0" dirty="0">
                <a:solidFill>
                  <a:srgbClr val="231F20"/>
                </a:solidFill>
                <a:effectLst/>
              </a:rPr>
              <a:t>, 104 to 106 research octane number, clear (RONC), to maximize the production of aromatics. This high-severity operation also extinguishes virtually all nonaromatic impurities in the C8 fraction of the reformate, thus eliminating the need for extraction of the C8 and C9 aromatics. The reformate product from the CCR Platforming unit is sent to a debutanizer column within the Platforming unit to strip off the light ends.</a:t>
            </a:r>
          </a:p>
          <a:p>
            <a:r>
              <a:rPr lang="en-US" sz="2400" b="0" i="0" dirty="0">
                <a:solidFill>
                  <a:srgbClr val="0070C0"/>
                </a:solidFill>
                <a:effectLst/>
              </a:rPr>
              <a:t>The reformate from the CCR Platforming unit is sent to a reformate splitter column</a:t>
            </a:r>
            <a:r>
              <a:rPr lang="en-US" sz="2400" b="0" i="0" dirty="0">
                <a:solidFill>
                  <a:srgbClr val="231F20"/>
                </a:solidFill>
                <a:effectLst/>
              </a:rPr>
              <a:t>. </a:t>
            </a:r>
          </a:p>
        </p:txBody>
      </p:sp>
      <p:sp>
        <p:nvSpPr>
          <p:cNvPr id="5" name="TextBox 4">
            <a:extLst>
              <a:ext uri="{FF2B5EF4-FFF2-40B4-BE49-F238E27FC236}">
                <a16:creationId xmlns:a16="http://schemas.microsoft.com/office/drawing/2014/main" id="{2C38C0F3-5E71-A678-BCC9-EDD657618554}"/>
              </a:ext>
            </a:extLst>
          </p:cNvPr>
          <p:cNvSpPr txBox="1"/>
          <p:nvPr/>
        </p:nvSpPr>
        <p:spPr>
          <a:xfrm>
            <a:off x="8793708" y="561571"/>
            <a:ext cx="3298208" cy="6124754"/>
          </a:xfrm>
          <a:prstGeom prst="rect">
            <a:avLst/>
          </a:prstGeom>
          <a:noFill/>
          <a:ln>
            <a:solidFill>
              <a:srgbClr val="3DC3C0"/>
            </a:solidFill>
          </a:ln>
        </p:spPr>
        <p:txBody>
          <a:bodyPr wrap="square">
            <a:spAutoFit/>
          </a:bodyPr>
          <a:lstStyle/>
          <a:p>
            <a:r>
              <a:rPr lang="en-US" sz="1400" b="0" i="0" dirty="0">
                <a:solidFill>
                  <a:srgbClr val="10238C"/>
                </a:solidFill>
                <a:effectLst/>
                <a:latin typeface="Aptos Display" panose="020B0004020202020204" pitchFamily="34" charset="0"/>
              </a:rPr>
              <a:t>Severity: Any catalytic process is subjected to both high and low severity operations depending on requirement. High Severity operations facilitates both the wanted and unwanted reactions to proceed faster. For example in catalytic Reforming, during high severity of operations you operate the reformer with high conversions to produce wanted products like Benzene, Toluene and Xylenes for Aromatic production and high Octane numbers for octane boosting. Since both Wanted reactions like BTX production and octane boost are enhanced, we obtain high conversions. At the same time unwanted reactions like coke formation is also enhanced due to high severity, the catalyst thus gets coked fast and shortens the cycle lengths and overall life of the catalyst.</a:t>
            </a:r>
            <a:br>
              <a:rPr lang="en-US" sz="1400" dirty="0">
                <a:latin typeface="Aptos Display" panose="020B0004020202020204" pitchFamily="34" charset="0"/>
              </a:rPr>
            </a:br>
            <a:r>
              <a:rPr lang="en-US" sz="1400" b="0" i="0" dirty="0">
                <a:solidFill>
                  <a:srgbClr val="10238C"/>
                </a:solidFill>
                <a:effectLst/>
                <a:latin typeface="Aptos Display" panose="020B0004020202020204" pitchFamily="34" charset="0"/>
              </a:rPr>
              <a:t>At low severities both the wanted and unwanted reactions proceeds with Low rates hence low production of wanted products like BTX and low octane boost. At low severities less coke formation, hence high cycle length and high ultimate life of the catalyst.</a:t>
            </a:r>
            <a:br>
              <a:rPr lang="en-US" sz="1400" dirty="0">
                <a:latin typeface="Aptos Display" panose="020B0004020202020204" pitchFamily="34" charset="0"/>
              </a:rPr>
            </a:br>
            <a:r>
              <a:rPr lang="en-US" sz="1400" b="0" i="0" dirty="0">
                <a:solidFill>
                  <a:srgbClr val="10238C"/>
                </a:solidFill>
                <a:effectLst/>
                <a:latin typeface="Aptos Display" panose="020B0004020202020204" pitchFamily="34" charset="0"/>
              </a:rPr>
              <a:t>The severities are a function of operating parameters and the process environment.</a:t>
            </a:r>
            <a:endParaRPr lang="en-US" sz="1400" dirty="0">
              <a:latin typeface="Aptos Display" panose="020B0004020202020204" pitchFamily="34" charset="0"/>
            </a:endParaRPr>
          </a:p>
        </p:txBody>
      </p:sp>
      <p:sp>
        <p:nvSpPr>
          <p:cNvPr id="7" name="Slide Number Placeholder 6">
            <a:extLst>
              <a:ext uri="{FF2B5EF4-FFF2-40B4-BE49-F238E27FC236}">
                <a16:creationId xmlns:a16="http://schemas.microsoft.com/office/drawing/2014/main" id="{9A34969D-9A66-1E25-8174-7885DFCE4DC1}"/>
              </a:ext>
            </a:extLst>
          </p:cNvPr>
          <p:cNvSpPr>
            <a:spLocks noGrp="1"/>
          </p:cNvSpPr>
          <p:nvPr>
            <p:ph type="sldNum" sz="quarter" idx="12"/>
          </p:nvPr>
        </p:nvSpPr>
        <p:spPr/>
        <p:txBody>
          <a:bodyPr/>
          <a:lstStyle/>
          <a:p>
            <a:fld id="{0B70DE20-B937-49F7-BDB4-D052E7C40283}" type="slidenum">
              <a:rPr lang="en-US" smtClean="0"/>
              <a:t>30</a:t>
            </a:fld>
            <a:endParaRPr lang="en-US"/>
          </a:p>
        </p:txBody>
      </p:sp>
    </p:spTree>
    <p:extLst>
      <p:ext uri="{BB962C8B-B14F-4D97-AF65-F5344CB8AC3E}">
        <p14:creationId xmlns:p14="http://schemas.microsoft.com/office/powerpoint/2010/main" val="17267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E34E9-4F99-7F86-7410-750D6D7DEE77}"/>
              </a:ext>
            </a:extLst>
          </p:cNvPr>
          <p:cNvSpPr>
            <a:spLocks noGrp="1"/>
          </p:cNvSpPr>
          <p:nvPr>
            <p:ph idx="1"/>
          </p:nvPr>
        </p:nvSpPr>
        <p:spPr>
          <a:xfrm>
            <a:off x="227463" y="201540"/>
            <a:ext cx="11737074" cy="6656459"/>
          </a:xfrm>
        </p:spPr>
        <p:txBody>
          <a:bodyPr>
            <a:noAutofit/>
          </a:bodyPr>
          <a:lstStyle/>
          <a:p>
            <a:r>
              <a:rPr lang="en-US" sz="2000" b="0" i="0" dirty="0">
                <a:solidFill>
                  <a:srgbClr val="0070C0"/>
                </a:solidFill>
                <a:effectLst/>
              </a:rPr>
              <a:t>The </a:t>
            </a:r>
            <a:r>
              <a:rPr lang="en-US" sz="2000" b="0" i="0" dirty="0">
                <a:solidFill>
                  <a:srgbClr val="F60A96"/>
                </a:solidFill>
                <a:effectLst/>
              </a:rPr>
              <a:t>C</a:t>
            </a:r>
            <a:r>
              <a:rPr lang="en-US" sz="2000" b="0" i="0" baseline="-25000" dirty="0">
                <a:solidFill>
                  <a:srgbClr val="F60A96"/>
                </a:solidFill>
                <a:effectLst/>
              </a:rPr>
              <a:t>6</a:t>
            </a:r>
            <a:r>
              <a:rPr lang="en-US" sz="2000" b="0" i="0" baseline="-25000" dirty="0">
                <a:solidFill>
                  <a:srgbClr val="0070C0"/>
                </a:solidFill>
                <a:effectLst/>
              </a:rPr>
              <a:t> </a:t>
            </a:r>
            <a:r>
              <a:rPr lang="en-US" sz="2000" dirty="0">
                <a:solidFill>
                  <a:srgbClr val="0070C0"/>
                </a:solidFill>
              </a:rPr>
              <a:t>+</a:t>
            </a:r>
            <a:r>
              <a:rPr lang="en-US" sz="2000" b="0" i="0" dirty="0">
                <a:solidFill>
                  <a:srgbClr val="0070C0"/>
                </a:solidFill>
                <a:effectLst/>
              </a:rPr>
              <a:t>C</a:t>
            </a:r>
            <a:r>
              <a:rPr lang="en-US" sz="2000" b="0" i="0" baseline="-25000" dirty="0">
                <a:solidFill>
                  <a:srgbClr val="0070C0"/>
                </a:solidFill>
                <a:effectLst/>
              </a:rPr>
              <a:t>7</a:t>
            </a:r>
            <a:r>
              <a:rPr lang="en-US" sz="2000" b="0" i="0" dirty="0">
                <a:solidFill>
                  <a:srgbClr val="0070C0"/>
                </a:solidFill>
                <a:effectLst/>
              </a:rPr>
              <a:t> fraction from the overhead is sent to the Sulfolane unit for extraction of benzene and toluene. The C</a:t>
            </a:r>
            <a:r>
              <a:rPr lang="en-US" sz="2000" b="0" i="0" baseline="-25000" dirty="0">
                <a:solidFill>
                  <a:srgbClr val="0070C0"/>
                </a:solidFill>
                <a:effectLst/>
              </a:rPr>
              <a:t>8+ </a:t>
            </a:r>
            <a:r>
              <a:rPr lang="en-US" sz="2000" b="0" i="0" dirty="0">
                <a:solidFill>
                  <a:srgbClr val="0070C0"/>
                </a:solidFill>
                <a:effectLst/>
              </a:rPr>
              <a:t>fraction from the bottom of the </a:t>
            </a:r>
            <a:r>
              <a:rPr lang="en-US" sz="2000" b="0" i="0" u="sng" dirty="0">
                <a:solidFill>
                  <a:srgbClr val="0070C0"/>
                </a:solidFill>
                <a:effectLst/>
              </a:rPr>
              <a:t>reformate splitter </a:t>
            </a:r>
            <a:r>
              <a:rPr lang="en-US" sz="2000" b="0" i="0" dirty="0">
                <a:solidFill>
                  <a:srgbClr val="0070C0"/>
                </a:solidFill>
                <a:effectLst/>
              </a:rPr>
              <a:t>is </a:t>
            </a:r>
            <a:r>
              <a:rPr lang="en-US" sz="2000" b="0" i="0" dirty="0">
                <a:solidFill>
                  <a:srgbClr val="FF0000"/>
                </a:solidFill>
                <a:effectLst/>
              </a:rPr>
              <a:t>clay-treated</a:t>
            </a:r>
            <a:r>
              <a:rPr lang="en-US" sz="2000" b="0" i="0" dirty="0">
                <a:solidFill>
                  <a:srgbClr val="0070C0"/>
                </a:solidFill>
                <a:effectLst/>
              </a:rPr>
              <a:t> and then sent directly to the xylene recovery section of the complex.</a:t>
            </a:r>
          </a:p>
          <a:p>
            <a:r>
              <a:rPr lang="en-US" sz="2000" b="0" i="0" dirty="0">
                <a:solidFill>
                  <a:srgbClr val="0070C0"/>
                </a:solidFill>
                <a:effectLst/>
              </a:rPr>
              <a:t>The Sulfolane unit extracts the aromatics from the reformate splitter overhead and rejects a paraffinic raffinate stream. The aromatic extract is </a:t>
            </a:r>
            <a:r>
              <a:rPr lang="en-US" sz="2000" b="0" i="0" u="sng" dirty="0">
                <a:solidFill>
                  <a:srgbClr val="0070C0"/>
                </a:solidFill>
                <a:effectLst/>
              </a:rPr>
              <a:t>clay-treated to remove trace olefins</a:t>
            </a:r>
            <a:r>
              <a:rPr lang="en-US" sz="2000" b="0" i="0" dirty="0">
                <a:solidFill>
                  <a:srgbClr val="0070C0"/>
                </a:solidFill>
                <a:effectLst/>
              </a:rPr>
              <a:t>. Then individual high-purity benzene and toluene products are recovered in the benzene-toluene (BT) fractionation section of the complex.</a:t>
            </a:r>
          </a:p>
          <a:p>
            <a:r>
              <a:rPr lang="en-US" sz="2000" b="0" i="0" dirty="0">
                <a:solidFill>
                  <a:srgbClr val="231F20"/>
                </a:solidFill>
                <a:effectLst/>
              </a:rPr>
              <a:t>The C8 material from the bottom of the toluene column is sent to the xylene recovery section.</a:t>
            </a:r>
          </a:p>
          <a:p>
            <a:r>
              <a:rPr lang="en-US" sz="2000" b="0" i="0" dirty="0">
                <a:solidFill>
                  <a:srgbClr val="231F20"/>
                </a:solidFill>
                <a:effectLst/>
              </a:rPr>
              <a:t>The </a:t>
            </a:r>
            <a:r>
              <a:rPr lang="en-US" sz="2000" b="0" i="1" u="sng" dirty="0">
                <a:solidFill>
                  <a:srgbClr val="231F20"/>
                </a:solidFill>
                <a:effectLst/>
              </a:rPr>
              <a:t>raffinate</a:t>
            </a:r>
            <a:r>
              <a:rPr lang="en-US" sz="2000" b="0" i="0" dirty="0">
                <a:solidFill>
                  <a:srgbClr val="231F20"/>
                </a:solidFill>
                <a:effectLst/>
              </a:rPr>
              <a:t> from the Sulfolane unit may be further refined into paraffinic solvents, blended into gasoline, used as feedstock for an ethylene plant, or converted to additional benzene by an RZ-100 (UOP trademark) Platforming unit.</a:t>
            </a:r>
            <a:endParaRPr kumimoji="0" lang="en-US" sz="2000" b="0" i="0" u="none" strike="noStrike" kern="1200" cap="none" spc="0" normalizeH="0" baseline="0" noProof="0" dirty="0">
              <a:ln>
                <a:noFill/>
              </a:ln>
              <a:solidFill>
                <a:srgbClr val="0070C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ea typeface="+mn-ea"/>
                <a:cs typeface="+mn-cs"/>
              </a:rPr>
              <a:t>Toluene is usually blended with </a:t>
            </a:r>
            <a:r>
              <a:rPr kumimoji="0" lang="en-US" sz="2000" b="0" i="0" u="none" strike="noStrike" kern="1200" cap="none" spc="0" normalizeH="0" baseline="0" noProof="0" dirty="0">
                <a:ln>
                  <a:noFill/>
                </a:ln>
                <a:solidFill>
                  <a:srgbClr val="FF0000"/>
                </a:solidFill>
                <a:effectLst/>
                <a:uLnTx/>
                <a:uFillTx/>
                <a:ea typeface="+mn-ea"/>
                <a:cs typeface="+mn-cs"/>
              </a:rPr>
              <a:t>C9 and C10 aromatics (A9) </a:t>
            </a:r>
            <a:r>
              <a:rPr kumimoji="0" lang="en-US" sz="2000" b="0" i="0" u="none" strike="noStrike" kern="1200" cap="none" spc="0" normalizeH="0" baseline="0" noProof="0" dirty="0">
                <a:ln>
                  <a:noFill/>
                </a:ln>
                <a:solidFill>
                  <a:srgbClr val="0070C0"/>
                </a:solidFill>
                <a:effectLst/>
                <a:uLnTx/>
                <a:uFillTx/>
                <a:ea typeface="+mn-ea"/>
                <a:cs typeface="+mn-cs"/>
              </a:rPr>
              <a:t>from the overhead of the A</a:t>
            </a:r>
            <a:r>
              <a:rPr kumimoji="0" lang="en-US" sz="2000" b="0" i="0" u="none" strike="noStrike" kern="1200" cap="none" spc="0" normalizeH="0" baseline="-25000" noProof="0" dirty="0">
                <a:ln>
                  <a:noFill/>
                </a:ln>
                <a:solidFill>
                  <a:srgbClr val="0070C0"/>
                </a:solidFill>
                <a:effectLst/>
                <a:uLnTx/>
                <a:uFillTx/>
                <a:ea typeface="+mn-ea"/>
                <a:cs typeface="+mn-cs"/>
              </a:rPr>
              <a:t>9+ </a:t>
            </a:r>
            <a:r>
              <a:rPr kumimoji="0" lang="en-US" sz="2000" b="0" i="0" u="none" strike="noStrike" kern="1200" cap="none" spc="0" normalizeH="0" baseline="0" noProof="0" dirty="0">
                <a:ln>
                  <a:noFill/>
                </a:ln>
                <a:solidFill>
                  <a:srgbClr val="0070C0"/>
                </a:solidFill>
                <a:effectLst/>
                <a:uLnTx/>
                <a:uFillTx/>
                <a:ea typeface="+mn-ea"/>
                <a:cs typeface="+mn-cs"/>
              </a:rPr>
              <a:t>column and charged to a </a:t>
            </a:r>
            <a:r>
              <a:rPr kumimoji="0" lang="en-US" sz="2000" b="0" i="0" u="none" strike="noStrike" kern="1200" cap="none" spc="0" normalizeH="0" baseline="0" noProof="0" dirty="0" err="1">
                <a:ln>
                  <a:noFill/>
                </a:ln>
                <a:solidFill>
                  <a:srgbClr val="FF0000"/>
                </a:solidFill>
                <a:effectLst/>
                <a:uLnTx/>
                <a:uFillTx/>
                <a:ea typeface="+mn-ea"/>
                <a:cs typeface="+mn-cs"/>
              </a:rPr>
              <a:t>Tatoray</a:t>
            </a:r>
            <a:r>
              <a:rPr kumimoji="0" lang="en-US" sz="2000" b="0" i="0" u="none" strike="noStrike" kern="1200" cap="none" spc="0" normalizeH="0" baseline="0" noProof="0" dirty="0">
                <a:ln>
                  <a:noFill/>
                </a:ln>
                <a:solidFill>
                  <a:srgbClr val="FF0000"/>
                </a:solidFill>
                <a:effectLst/>
                <a:uLnTx/>
                <a:uFillTx/>
                <a:ea typeface="+mn-ea"/>
                <a:cs typeface="+mn-cs"/>
              </a:rPr>
              <a:t> unit </a:t>
            </a:r>
            <a:r>
              <a:rPr kumimoji="0" lang="en-US" sz="2000" b="0" i="0" u="none" strike="noStrike" kern="1200" cap="none" spc="0" normalizeH="0" baseline="0" noProof="0" dirty="0">
                <a:ln>
                  <a:noFill/>
                </a:ln>
                <a:solidFill>
                  <a:srgbClr val="0070C0"/>
                </a:solidFill>
                <a:effectLst/>
                <a:uLnTx/>
                <a:uFillTx/>
                <a:ea typeface="+mn-ea"/>
                <a:cs typeface="+mn-cs"/>
              </a:rPr>
              <a:t>for the production of additional xylenes and benzene. (</a:t>
            </a:r>
            <a:r>
              <a:rPr kumimoji="0" lang="en-US" sz="2000" b="0" i="0" u="none" strike="noStrike" kern="1200" cap="none" spc="0" normalizeH="0" baseline="0" noProof="0" dirty="0">
                <a:ln>
                  <a:noFill/>
                </a:ln>
                <a:solidFill>
                  <a:srgbClr val="FF0000"/>
                </a:solidFill>
                <a:effectLst/>
                <a:uLnTx/>
                <a:uFillTx/>
                <a:ea typeface="+mn-ea"/>
                <a:cs typeface="+mn-cs"/>
              </a:rPr>
              <a:t>Toluene to </a:t>
            </a:r>
            <a:r>
              <a:rPr kumimoji="0" lang="en-US" sz="2000" b="0" i="0" u="none" strike="noStrike" kern="1200" cap="none" spc="0" normalizeH="0" baseline="0" noProof="0" dirty="0" err="1">
                <a:ln>
                  <a:noFill/>
                </a:ln>
                <a:solidFill>
                  <a:srgbClr val="FF0000"/>
                </a:solidFill>
                <a:effectLst/>
                <a:uLnTx/>
                <a:uFillTx/>
                <a:ea typeface="+mn-ea"/>
                <a:cs typeface="+mn-cs"/>
              </a:rPr>
              <a:t>Xyenes</a:t>
            </a:r>
            <a:r>
              <a:rPr kumimoji="0" lang="en-US" sz="2000" b="0" i="0" u="none" strike="noStrike" kern="1200" cap="none" spc="0" normalizeH="0" baseline="0" noProof="0" dirty="0">
                <a:ln>
                  <a:noFill/>
                </a:ln>
                <a:solidFill>
                  <a:srgbClr val="0070C0"/>
                </a:solidFill>
                <a:effectLst/>
                <a:uLnTx/>
                <a:uFillTx/>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ea typeface="+mn-ea"/>
                <a:cs typeface="+mn-cs"/>
              </a:rPr>
              <a:t>The effluent from the </a:t>
            </a:r>
            <a:r>
              <a:rPr kumimoji="0" lang="en-US" sz="2000" b="0" i="0" u="none" strike="noStrike" kern="1200" cap="none" spc="0" normalizeH="0" baseline="0" noProof="0" dirty="0" err="1">
                <a:ln>
                  <a:noFill/>
                </a:ln>
                <a:solidFill>
                  <a:srgbClr val="0070C0"/>
                </a:solidFill>
                <a:effectLst/>
                <a:uLnTx/>
                <a:uFillTx/>
                <a:ea typeface="+mn-ea"/>
                <a:cs typeface="+mn-cs"/>
              </a:rPr>
              <a:t>Tatoray</a:t>
            </a:r>
            <a:r>
              <a:rPr kumimoji="0" lang="en-US" sz="2000" b="0" i="0" u="none" strike="noStrike" kern="1200" cap="none" spc="0" normalizeH="0" baseline="0" noProof="0" dirty="0">
                <a:ln>
                  <a:noFill/>
                </a:ln>
                <a:solidFill>
                  <a:srgbClr val="0070C0"/>
                </a:solidFill>
                <a:effectLst/>
                <a:uLnTx/>
                <a:uFillTx/>
                <a:ea typeface="+mn-ea"/>
                <a:cs typeface="+mn-cs"/>
              </a:rPr>
              <a:t> unit is sent to a stripper column within the </a:t>
            </a:r>
            <a:r>
              <a:rPr kumimoji="0" lang="en-US" sz="2000" b="0" i="0" u="none" strike="noStrike" kern="1200" cap="none" spc="0" normalizeH="0" baseline="0" noProof="0" dirty="0" err="1">
                <a:ln>
                  <a:noFill/>
                </a:ln>
                <a:solidFill>
                  <a:srgbClr val="0070C0"/>
                </a:solidFill>
                <a:effectLst/>
                <a:uLnTx/>
                <a:uFillTx/>
                <a:ea typeface="+mn-ea"/>
                <a:cs typeface="+mn-cs"/>
              </a:rPr>
              <a:t>Tatoray</a:t>
            </a:r>
            <a:r>
              <a:rPr kumimoji="0" lang="en-US" sz="2000" b="0" i="0" u="none" strike="noStrike" kern="1200" cap="none" spc="0" normalizeH="0" baseline="0" noProof="0" dirty="0">
                <a:ln>
                  <a:noFill/>
                </a:ln>
                <a:solidFill>
                  <a:srgbClr val="0070C0"/>
                </a:solidFill>
                <a:effectLst/>
                <a:uLnTx/>
                <a:uFillTx/>
                <a:ea typeface="+mn-ea"/>
                <a:cs typeface="+mn-cs"/>
              </a:rPr>
              <a:t> unit to remove light ends. After the effluent is clay-treated, it is sent to the BT fractionation section, where the benzene product is recovered and the xylenes are fractionated out and sent to the xylene recovery section</a:t>
            </a:r>
            <a:r>
              <a:rPr kumimoji="0" lang="en-US" sz="2000" b="0" i="0" u="none" strike="noStrike" kern="1200" cap="none" spc="0" normalizeH="0" baseline="0" noProof="0" dirty="0">
                <a:ln>
                  <a:noFill/>
                </a:ln>
                <a:solidFill>
                  <a:srgbClr val="231F20"/>
                </a:solidFill>
                <a:effectLst/>
                <a:uLnTx/>
                <a:uFillTx/>
                <a:ea typeface="+mn-ea"/>
                <a:cs typeface="+mn-cs"/>
              </a:rPr>
              <a:t>.</a:t>
            </a:r>
            <a:r>
              <a:rPr kumimoji="0" lang="en-US" sz="2000" b="0"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ea typeface="+mn-ea"/>
                <a:cs typeface="+mn-cs"/>
              </a:rPr>
              <a:t>The overhead material from the </a:t>
            </a:r>
            <a:r>
              <a:rPr kumimoji="0" lang="en-US" sz="2000" b="0" i="0" u="none" strike="noStrike" kern="1200" cap="none" spc="0" normalizeH="0" baseline="0" noProof="0" dirty="0" err="1">
                <a:ln>
                  <a:noFill/>
                </a:ln>
                <a:solidFill>
                  <a:srgbClr val="231F20"/>
                </a:solidFill>
                <a:effectLst/>
                <a:uLnTx/>
                <a:uFillTx/>
                <a:ea typeface="+mn-ea"/>
                <a:cs typeface="+mn-cs"/>
              </a:rPr>
              <a:t>Tatoray</a:t>
            </a:r>
            <a:r>
              <a:rPr kumimoji="0" lang="en-US" sz="2000" b="0" i="0" u="none" strike="noStrike" kern="1200" cap="none" spc="0" normalizeH="0" baseline="0" noProof="0" dirty="0">
                <a:ln>
                  <a:noFill/>
                </a:ln>
                <a:solidFill>
                  <a:srgbClr val="231F20"/>
                </a:solidFill>
                <a:effectLst/>
                <a:uLnTx/>
                <a:uFillTx/>
                <a:ea typeface="+mn-ea"/>
                <a:cs typeface="+mn-cs"/>
              </a:rPr>
              <a:t> stripper or THDA(</a:t>
            </a:r>
            <a:r>
              <a:rPr lang="en-US" sz="1800" dirty="0"/>
              <a:t>Thermal dealkylation of toluene and heavier aromatics to benzene</a:t>
            </a:r>
            <a:r>
              <a:rPr kumimoji="0" lang="en-US" sz="2000" b="0" i="0" u="none" strike="noStrike" kern="1200" cap="none" spc="0" normalizeH="0" baseline="0" noProof="0" dirty="0">
                <a:ln>
                  <a:noFill/>
                </a:ln>
                <a:solidFill>
                  <a:srgbClr val="231F20"/>
                </a:solidFill>
                <a:effectLst/>
                <a:uLnTx/>
                <a:uFillTx/>
                <a:ea typeface="+mn-ea"/>
                <a:cs typeface="+mn-cs"/>
              </a:rPr>
              <a:t>) stripper column is separated into gas and liquid products. The overhead gas is exported to the fuel gas system, and the overhead liquid is normally recycled to the CCR Platforming debutanizer for recovery of residual benzene.</a:t>
            </a:r>
            <a:endParaRPr lang="en-US" sz="2000" dirty="0"/>
          </a:p>
        </p:txBody>
      </p:sp>
      <p:sp>
        <p:nvSpPr>
          <p:cNvPr id="5" name="Slide Number Placeholder 4">
            <a:extLst>
              <a:ext uri="{FF2B5EF4-FFF2-40B4-BE49-F238E27FC236}">
                <a16:creationId xmlns:a16="http://schemas.microsoft.com/office/drawing/2014/main" id="{B4D75DB0-6DA1-335C-83DC-9FC8C2354E72}"/>
              </a:ext>
            </a:extLst>
          </p:cNvPr>
          <p:cNvSpPr>
            <a:spLocks noGrp="1"/>
          </p:cNvSpPr>
          <p:nvPr>
            <p:ph type="sldNum" sz="quarter" idx="12"/>
          </p:nvPr>
        </p:nvSpPr>
        <p:spPr/>
        <p:txBody>
          <a:bodyPr/>
          <a:lstStyle/>
          <a:p>
            <a:fld id="{0B70DE20-B937-49F7-BDB4-D052E7C40283}" type="slidenum">
              <a:rPr lang="en-US" smtClean="0"/>
              <a:t>31</a:t>
            </a:fld>
            <a:endParaRPr lang="en-US"/>
          </a:p>
        </p:txBody>
      </p:sp>
    </p:spTree>
    <p:extLst>
      <p:ext uri="{BB962C8B-B14F-4D97-AF65-F5344CB8AC3E}">
        <p14:creationId xmlns:p14="http://schemas.microsoft.com/office/powerpoint/2010/main" val="418046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1A04-453C-BB22-0F97-8B323DFF7019}"/>
              </a:ext>
            </a:extLst>
          </p:cNvPr>
          <p:cNvSpPr>
            <a:spLocks noGrp="1"/>
          </p:cNvSpPr>
          <p:nvPr>
            <p:ph type="title"/>
          </p:nvPr>
        </p:nvSpPr>
        <p:spPr>
          <a:xfrm>
            <a:off x="335393" y="136525"/>
            <a:ext cx="10515600" cy="1325563"/>
          </a:xfrm>
        </p:spPr>
        <p:txBody>
          <a:bodyPr/>
          <a:lstStyle/>
          <a:p>
            <a:r>
              <a:rPr lang="en-IN" sz="3200" dirty="0">
                <a:solidFill>
                  <a:srgbClr val="0070C0"/>
                </a:solidFill>
              </a:rPr>
              <a:t>The clay removes:</a:t>
            </a:r>
            <a:br>
              <a:rPr lang="en-IN" sz="3200" dirty="0">
                <a:solidFill>
                  <a:srgbClr val="0070C0"/>
                </a:solidFill>
              </a:rPr>
            </a:br>
            <a:endParaRPr lang="en-IN" dirty="0">
              <a:solidFill>
                <a:srgbClr val="0070C0"/>
              </a:solidFill>
            </a:endParaRPr>
          </a:p>
        </p:txBody>
      </p:sp>
      <p:sp>
        <p:nvSpPr>
          <p:cNvPr id="3" name="Content Placeholder 2">
            <a:extLst>
              <a:ext uri="{FF2B5EF4-FFF2-40B4-BE49-F238E27FC236}">
                <a16:creationId xmlns:a16="http://schemas.microsoft.com/office/drawing/2014/main" id="{56BD9F7F-7524-B8C1-1A1E-B04786178E7D}"/>
              </a:ext>
            </a:extLst>
          </p:cNvPr>
          <p:cNvSpPr>
            <a:spLocks noGrp="1"/>
          </p:cNvSpPr>
          <p:nvPr>
            <p:ph idx="1"/>
          </p:nvPr>
        </p:nvSpPr>
        <p:spPr>
          <a:xfrm>
            <a:off x="442415" y="799306"/>
            <a:ext cx="3747447" cy="3183102"/>
          </a:xfrm>
        </p:spPr>
        <p:txBody>
          <a:bodyPr>
            <a:normAutofit lnSpcReduction="10000"/>
          </a:bodyPr>
          <a:lstStyle/>
          <a:p>
            <a:pPr marL="0" indent="0">
              <a:buNone/>
            </a:pPr>
            <a:r>
              <a:rPr lang="en-IN" dirty="0"/>
              <a:t>Trace olefins</a:t>
            </a:r>
          </a:p>
          <a:p>
            <a:pPr marL="0" indent="0">
              <a:buNone/>
            </a:pPr>
            <a:r>
              <a:rPr lang="en-IN" dirty="0" err="1"/>
              <a:t>Sulfur</a:t>
            </a:r>
            <a:r>
              <a:rPr lang="en-IN" dirty="0"/>
              <a:t> compounds</a:t>
            </a:r>
          </a:p>
          <a:p>
            <a:pPr marL="0" indent="0">
              <a:buNone/>
            </a:pPr>
            <a:r>
              <a:rPr lang="en-IN" dirty="0"/>
              <a:t>Nitrogen compounds</a:t>
            </a:r>
          </a:p>
          <a:p>
            <a:pPr marL="0" indent="0">
              <a:buNone/>
            </a:pPr>
            <a:r>
              <a:rPr lang="en-IN" dirty="0" err="1"/>
              <a:t>Color</a:t>
            </a:r>
            <a:r>
              <a:rPr lang="en-IN" dirty="0"/>
              <a:t> bodies</a:t>
            </a:r>
          </a:p>
          <a:p>
            <a:pPr marL="0" indent="0">
              <a:buNone/>
            </a:pPr>
            <a:r>
              <a:rPr lang="en-IN" dirty="0"/>
              <a:t>Peroxides</a:t>
            </a:r>
          </a:p>
          <a:p>
            <a:pPr marL="0" indent="0">
              <a:buNone/>
            </a:pPr>
            <a:r>
              <a:rPr lang="en-IN" dirty="0"/>
              <a:t>Gum-forming impurities</a:t>
            </a:r>
          </a:p>
          <a:p>
            <a:endParaRPr lang="en-IN" dirty="0"/>
          </a:p>
        </p:txBody>
      </p:sp>
      <p:sp>
        <p:nvSpPr>
          <p:cNvPr id="4" name="Slide Number Placeholder 3">
            <a:extLst>
              <a:ext uri="{FF2B5EF4-FFF2-40B4-BE49-F238E27FC236}">
                <a16:creationId xmlns:a16="http://schemas.microsoft.com/office/drawing/2014/main" id="{AE0E1683-B9A1-B421-E6F3-BE81CFFC5740}"/>
              </a:ext>
            </a:extLst>
          </p:cNvPr>
          <p:cNvSpPr>
            <a:spLocks noGrp="1"/>
          </p:cNvSpPr>
          <p:nvPr>
            <p:ph type="sldNum" sz="quarter" idx="12"/>
          </p:nvPr>
        </p:nvSpPr>
        <p:spPr/>
        <p:txBody>
          <a:bodyPr/>
          <a:lstStyle/>
          <a:p>
            <a:fld id="{0B70DE20-B937-49F7-BDB4-D052E7C40283}" type="slidenum">
              <a:rPr lang="en-US" smtClean="0"/>
              <a:t>32</a:t>
            </a:fld>
            <a:endParaRPr lang="en-US"/>
          </a:p>
        </p:txBody>
      </p:sp>
      <p:graphicFrame>
        <p:nvGraphicFramePr>
          <p:cNvPr id="5" name="Table 4">
            <a:extLst>
              <a:ext uri="{FF2B5EF4-FFF2-40B4-BE49-F238E27FC236}">
                <a16:creationId xmlns:a16="http://schemas.microsoft.com/office/drawing/2014/main" id="{616CEF28-9E02-2129-0349-A263FC96FE92}"/>
              </a:ext>
            </a:extLst>
          </p:cNvPr>
          <p:cNvGraphicFramePr>
            <a:graphicFrameLocks noGrp="1"/>
          </p:cNvGraphicFramePr>
          <p:nvPr/>
        </p:nvGraphicFramePr>
        <p:xfrm>
          <a:off x="4967785" y="642616"/>
          <a:ext cx="6888823" cy="3183102"/>
        </p:xfrm>
        <a:graphic>
          <a:graphicData uri="http://schemas.openxmlformats.org/drawingml/2006/table">
            <a:tbl>
              <a:tblPr firstRow="1" firstCol="1" bandRow="1">
                <a:tableStyleId>{69012ECD-51FC-41F1-AA8D-1B2483CD663E}</a:tableStyleId>
              </a:tblPr>
              <a:tblGrid>
                <a:gridCol w="1057588">
                  <a:extLst>
                    <a:ext uri="{9D8B030D-6E8A-4147-A177-3AD203B41FA5}">
                      <a16:colId xmlns:a16="http://schemas.microsoft.com/office/drawing/2014/main" val="2347949661"/>
                    </a:ext>
                  </a:extLst>
                </a:gridCol>
                <a:gridCol w="1013021">
                  <a:extLst>
                    <a:ext uri="{9D8B030D-6E8A-4147-A177-3AD203B41FA5}">
                      <a16:colId xmlns:a16="http://schemas.microsoft.com/office/drawing/2014/main" val="4193612950"/>
                    </a:ext>
                  </a:extLst>
                </a:gridCol>
                <a:gridCol w="991091">
                  <a:extLst>
                    <a:ext uri="{9D8B030D-6E8A-4147-A177-3AD203B41FA5}">
                      <a16:colId xmlns:a16="http://schemas.microsoft.com/office/drawing/2014/main" val="2136601859"/>
                    </a:ext>
                  </a:extLst>
                </a:gridCol>
                <a:gridCol w="1011605">
                  <a:extLst>
                    <a:ext uri="{9D8B030D-6E8A-4147-A177-3AD203B41FA5}">
                      <a16:colId xmlns:a16="http://schemas.microsoft.com/office/drawing/2014/main" val="2634545089"/>
                    </a:ext>
                  </a:extLst>
                </a:gridCol>
                <a:gridCol w="959257">
                  <a:extLst>
                    <a:ext uri="{9D8B030D-6E8A-4147-A177-3AD203B41FA5}">
                      <a16:colId xmlns:a16="http://schemas.microsoft.com/office/drawing/2014/main" val="3824787826"/>
                    </a:ext>
                  </a:extLst>
                </a:gridCol>
                <a:gridCol w="959257">
                  <a:extLst>
                    <a:ext uri="{9D8B030D-6E8A-4147-A177-3AD203B41FA5}">
                      <a16:colId xmlns:a16="http://schemas.microsoft.com/office/drawing/2014/main" val="3386893662"/>
                    </a:ext>
                  </a:extLst>
                </a:gridCol>
                <a:gridCol w="897004">
                  <a:extLst>
                    <a:ext uri="{9D8B030D-6E8A-4147-A177-3AD203B41FA5}">
                      <a16:colId xmlns:a16="http://schemas.microsoft.com/office/drawing/2014/main" val="589997322"/>
                    </a:ext>
                  </a:extLst>
                </a:gridCol>
              </a:tblGrid>
              <a:tr h="530517">
                <a:tc>
                  <a:txBody>
                    <a:bodyPr/>
                    <a:lstStyle/>
                    <a:p>
                      <a:pPr>
                        <a:lnSpc>
                          <a:spcPct val="115000"/>
                        </a:lnSpc>
                        <a:spcAft>
                          <a:spcPts val="1000"/>
                        </a:spcAft>
                        <a:buNone/>
                      </a:pPr>
                      <a:r>
                        <a:rPr lang="en-US" sz="1300" dirty="0">
                          <a:effectLst/>
                        </a:rPr>
                        <a: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Benzene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toluene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Ethyl benzene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o-xylene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m-xylene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p-xylene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5707335"/>
                  </a:ext>
                </a:extLst>
              </a:tr>
              <a:tr h="530517">
                <a:tc>
                  <a:txBody>
                    <a:bodyPr/>
                    <a:lstStyle/>
                    <a:p>
                      <a:pPr>
                        <a:lnSpc>
                          <a:spcPct val="115000"/>
                        </a:lnSpc>
                        <a:spcAft>
                          <a:spcPts val="1000"/>
                        </a:spcAft>
                        <a:buNone/>
                      </a:pPr>
                      <a:r>
                        <a:rPr lang="en-US" sz="1300">
                          <a:effectLst/>
                        </a:rPr>
                        <a:t>Molecular wt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78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92</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106</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106</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106</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106</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6724337"/>
                  </a:ext>
                </a:extLst>
              </a:tr>
              <a:tr h="530517">
                <a:tc>
                  <a:txBody>
                    <a:bodyPr/>
                    <a:lstStyle/>
                    <a:p>
                      <a:pPr>
                        <a:lnSpc>
                          <a:spcPct val="115000"/>
                        </a:lnSpc>
                        <a:spcAft>
                          <a:spcPts val="1000"/>
                        </a:spcAft>
                        <a:buNone/>
                      </a:pPr>
                      <a:r>
                        <a:rPr lang="en-US" sz="1300">
                          <a:effectLst/>
                        </a:rPr>
                        <a:t>Colour and state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Colorless liquid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Colorless liquid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Colorless liquid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Colorless liquid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Colorless liquid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Colorless liquid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5932733"/>
                  </a:ext>
                </a:extLst>
              </a:tr>
              <a:tr h="530517">
                <a:tc>
                  <a:txBody>
                    <a:bodyPr/>
                    <a:lstStyle/>
                    <a:p>
                      <a:pPr>
                        <a:lnSpc>
                          <a:spcPct val="115000"/>
                        </a:lnSpc>
                        <a:spcAft>
                          <a:spcPts val="1000"/>
                        </a:spcAft>
                        <a:buNone/>
                      </a:pPr>
                      <a:r>
                        <a:rPr lang="en-US" sz="1300">
                          <a:effectLst/>
                        </a:rPr>
                        <a:t>Melting point, °C</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5.5</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-95</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-95</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-25.2</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-47.8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13.3</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6801428"/>
                  </a:ext>
                </a:extLst>
              </a:tr>
              <a:tr h="530517">
                <a:tc>
                  <a:txBody>
                    <a:bodyPr/>
                    <a:lstStyle/>
                    <a:p>
                      <a:pPr>
                        <a:lnSpc>
                          <a:spcPct val="115000"/>
                        </a:lnSpc>
                        <a:spcAft>
                          <a:spcPts val="1000"/>
                        </a:spcAft>
                        <a:buNone/>
                      </a:pPr>
                      <a:r>
                        <a:rPr lang="en-US" sz="1300">
                          <a:effectLst/>
                        </a:rPr>
                        <a:t>Boiling point, °C</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80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111</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137.2</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144.4</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139.1</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138.4</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0612508"/>
                  </a:ext>
                </a:extLst>
              </a:tr>
              <a:tr h="530517">
                <a:tc>
                  <a:txBody>
                    <a:bodyPr/>
                    <a:lstStyle/>
                    <a:p>
                      <a:pPr>
                        <a:lnSpc>
                          <a:spcPct val="115000"/>
                        </a:lnSpc>
                        <a:spcAft>
                          <a:spcPts val="1000"/>
                        </a:spcAft>
                        <a:buNone/>
                      </a:pPr>
                      <a:r>
                        <a:rPr lang="en-US" sz="1300">
                          <a:effectLst/>
                        </a:rPr>
                        <a:t>Density, gm/cc</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0.88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0.87</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0.88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0.88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a:effectLst/>
                        </a:rPr>
                        <a:t>0.87</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US" sz="1300" dirty="0">
                          <a:effectLst/>
                        </a:rPr>
                        <a:t>0.86</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9293890"/>
                  </a:ext>
                </a:extLst>
              </a:tr>
            </a:tbl>
          </a:graphicData>
        </a:graphic>
      </p:graphicFrame>
    </p:spTree>
    <p:extLst>
      <p:ext uri="{BB962C8B-B14F-4D97-AF65-F5344CB8AC3E}">
        <p14:creationId xmlns:p14="http://schemas.microsoft.com/office/powerpoint/2010/main" val="155822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DB16-F8C4-04CB-9686-A911F8F5EDEB}"/>
              </a:ext>
            </a:extLst>
          </p:cNvPr>
          <p:cNvSpPr>
            <a:spLocks noGrp="1"/>
          </p:cNvSpPr>
          <p:nvPr>
            <p:ph type="title"/>
          </p:nvPr>
        </p:nvSpPr>
        <p:spPr>
          <a:xfrm>
            <a:off x="838200" y="136525"/>
            <a:ext cx="10515600" cy="668693"/>
          </a:xfrm>
        </p:spPr>
        <p:txBody>
          <a:bodyPr>
            <a:normAutofit fontScale="90000"/>
          </a:bodyPr>
          <a:lstStyle/>
          <a:p>
            <a:endParaRPr lang="en-IN" dirty="0"/>
          </a:p>
        </p:txBody>
      </p:sp>
      <p:graphicFrame>
        <p:nvGraphicFramePr>
          <p:cNvPr id="5" name="Content Placeholder 4">
            <a:extLst>
              <a:ext uri="{FF2B5EF4-FFF2-40B4-BE49-F238E27FC236}">
                <a16:creationId xmlns:a16="http://schemas.microsoft.com/office/drawing/2014/main" id="{6D4F2811-A338-F41F-FED7-0B4435553FC6}"/>
              </a:ext>
            </a:extLst>
          </p:cNvPr>
          <p:cNvGraphicFramePr>
            <a:graphicFrameLocks noGrp="1"/>
          </p:cNvGraphicFramePr>
          <p:nvPr>
            <p:ph idx="1"/>
          </p:nvPr>
        </p:nvGraphicFramePr>
        <p:xfrm>
          <a:off x="545910" y="1357082"/>
          <a:ext cx="11027389" cy="5080776"/>
        </p:xfrm>
        <a:graphic>
          <a:graphicData uri="http://schemas.openxmlformats.org/drawingml/2006/table">
            <a:tbl>
              <a:tblPr>
                <a:tableStyleId>{793D81CF-94F2-401A-BA57-92F5A7B2D0C5}</a:tableStyleId>
              </a:tblPr>
              <a:tblGrid>
                <a:gridCol w="1150494">
                  <a:extLst>
                    <a:ext uri="{9D8B030D-6E8A-4147-A177-3AD203B41FA5}">
                      <a16:colId xmlns:a16="http://schemas.microsoft.com/office/drawing/2014/main" val="4191523704"/>
                    </a:ext>
                  </a:extLst>
                </a:gridCol>
                <a:gridCol w="1410985">
                  <a:extLst>
                    <a:ext uri="{9D8B030D-6E8A-4147-A177-3AD203B41FA5}">
                      <a16:colId xmlns:a16="http://schemas.microsoft.com/office/drawing/2014/main" val="4253397215"/>
                    </a:ext>
                  </a:extLst>
                </a:gridCol>
                <a:gridCol w="1410985">
                  <a:extLst>
                    <a:ext uri="{9D8B030D-6E8A-4147-A177-3AD203B41FA5}">
                      <a16:colId xmlns:a16="http://schemas.microsoft.com/office/drawing/2014/main" val="2217426680"/>
                    </a:ext>
                  </a:extLst>
                </a:gridCol>
                <a:gridCol w="1410985">
                  <a:extLst>
                    <a:ext uri="{9D8B030D-6E8A-4147-A177-3AD203B41FA5}">
                      <a16:colId xmlns:a16="http://schemas.microsoft.com/office/drawing/2014/main" val="3501110109"/>
                    </a:ext>
                  </a:extLst>
                </a:gridCol>
                <a:gridCol w="1410985">
                  <a:extLst>
                    <a:ext uri="{9D8B030D-6E8A-4147-A177-3AD203B41FA5}">
                      <a16:colId xmlns:a16="http://schemas.microsoft.com/office/drawing/2014/main" val="1990037150"/>
                    </a:ext>
                  </a:extLst>
                </a:gridCol>
                <a:gridCol w="1410985">
                  <a:extLst>
                    <a:ext uri="{9D8B030D-6E8A-4147-A177-3AD203B41FA5}">
                      <a16:colId xmlns:a16="http://schemas.microsoft.com/office/drawing/2014/main" val="2423896056"/>
                    </a:ext>
                  </a:extLst>
                </a:gridCol>
                <a:gridCol w="1410985">
                  <a:extLst>
                    <a:ext uri="{9D8B030D-6E8A-4147-A177-3AD203B41FA5}">
                      <a16:colId xmlns:a16="http://schemas.microsoft.com/office/drawing/2014/main" val="1316220119"/>
                    </a:ext>
                  </a:extLst>
                </a:gridCol>
                <a:gridCol w="1410985">
                  <a:extLst>
                    <a:ext uri="{9D8B030D-6E8A-4147-A177-3AD203B41FA5}">
                      <a16:colId xmlns:a16="http://schemas.microsoft.com/office/drawing/2014/main" val="3088932878"/>
                    </a:ext>
                  </a:extLst>
                </a:gridCol>
              </a:tblGrid>
              <a:tr h="503539">
                <a:tc>
                  <a:txBody>
                    <a:bodyPr/>
                    <a:lstStyle/>
                    <a:p>
                      <a:pPr algn="l">
                        <a:lnSpc>
                          <a:spcPts val="1875"/>
                        </a:lnSpc>
                        <a:buNone/>
                      </a:pPr>
                      <a:r>
                        <a:rPr lang="en-IN" sz="1600" b="0">
                          <a:effectLst/>
                        </a:rPr>
                        <a:t>Parameter</a:t>
                      </a:r>
                      <a:endParaRPr lang="en-IN" sz="1600" b="0">
                        <a:effectLst/>
                        <a:latin typeface="quote-cjk-patch"/>
                      </a:endParaRPr>
                    </a:p>
                  </a:txBody>
                  <a:tcPr marL="68405" marR="114009" marT="71256" marB="71256" anchor="ctr"/>
                </a:tc>
                <a:tc>
                  <a:txBody>
                    <a:bodyPr/>
                    <a:lstStyle/>
                    <a:p>
                      <a:pPr algn="l">
                        <a:lnSpc>
                          <a:spcPts val="1875"/>
                        </a:lnSpc>
                        <a:buNone/>
                      </a:pPr>
                      <a:r>
                        <a:rPr lang="en-IN" sz="1600" b="0">
                          <a:effectLst/>
                        </a:rPr>
                        <a:t>Pentane</a:t>
                      </a:r>
                      <a:endParaRPr lang="en-IN" sz="1600" b="0">
                        <a:effectLst/>
                        <a:latin typeface="quote-cjk-patch"/>
                      </a:endParaRPr>
                    </a:p>
                  </a:txBody>
                  <a:tcPr marL="114009" marR="114009" marT="71256" marB="71256" anchor="ctr"/>
                </a:tc>
                <a:tc>
                  <a:txBody>
                    <a:bodyPr/>
                    <a:lstStyle/>
                    <a:p>
                      <a:pPr algn="l">
                        <a:lnSpc>
                          <a:spcPts val="1875"/>
                        </a:lnSpc>
                        <a:buNone/>
                      </a:pPr>
                      <a:r>
                        <a:rPr lang="en-IN" sz="1600" b="0" dirty="0">
                          <a:effectLst/>
                        </a:rPr>
                        <a:t>Hexane</a:t>
                      </a:r>
                      <a:endParaRPr lang="en-IN" sz="1600" b="0" dirty="0">
                        <a:effectLst/>
                        <a:latin typeface="quote-cjk-patch"/>
                      </a:endParaRPr>
                    </a:p>
                  </a:txBody>
                  <a:tcPr marL="114009" marR="114009" marT="71256" marB="71256" anchor="ctr"/>
                </a:tc>
                <a:tc>
                  <a:txBody>
                    <a:bodyPr/>
                    <a:lstStyle/>
                    <a:p>
                      <a:pPr algn="l">
                        <a:lnSpc>
                          <a:spcPts val="1875"/>
                        </a:lnSpc>
                        <a:buNone/>
                      </a:pPr>
                      <a:r>
                        <a:rPr lang="en-IN" sz="1600" b="0" dirty="0">
                          <a:effectLst/>
                        </a:rPr>
                        <a:t>Heptane</a:t>
                      </a:r>
                      <a:endParaRPr lang="en-IN" sz="1600" b="0" dirty="0">
                        <a:effectLst/>
                        <a:latin typeface="quote-cjk-patch"/>
                      </a:endParaRPr>
                    </a:p>
                  </a:txBody>
                  <a:tcPr marL="114009" marR="114009" marT="71256" marB="71256" anchor="ctr"/>
                </a:tc>
                <a:tc>
                  <a:txBody>
                    <a:bodyPr/>
                    <a:lstStyle/>
                    <a:p>
                      <a:pPr algn="l">
                        <a:lnSpc>
                          <a:spcPts val="1875"/>
                        </a:lnSpc>
                        <a:buNone/>
                      </a:pPr>
                      <a:r>
                        <a:rPr lang="en-IN" sz="1600" b="0" dirty="0">
                          <a:effectLst/>
                        </a:rPr>
                        <a:t>Isooctane</a:t>
                      </a:r>
                      <a:endParaRPr lang="en-IN" sz="1600" b="0" dirty="0">
                        <a:effectLst/>
                        <a:latin typeface="quote-cjk-patch"/>
                      </a:endParaRPr>
                    </a:p>
                  </a:txBody>
                  <a:tcPr marL="114009" marR="114009" marT="71256" marB="71256" anchor="ctr"/>
                </a:tc>
                <a:tc>
                  <a:txBody>
                    <a:bodyPr/>
                    <a:lstStyle/>
                    <a:p>
                      <a:pPr algn="l">
                        <a:lnSpc>
                          <a:spcPts val="1875"/>
                        </a:lnSpc>
                        <a:buNone/>
                      </a:pPr>
                      <a:r>
                        <a:rPr lang="en-IN" sz="1600" b="0" dirty="0">
                          <a:effectLst/>
                        </a:rPr>
                        <a:t>Benzene</a:t>
                      </a:r>
                      <a:endParaRPr lang="en-IN" sz="1600" b="0" dirty="0">
                        <a:effectLst/>
                        <a:latin typeface="quote-cjk-patch"/>
                      </a:endParaRPr>
                    </a:p>
                  </a:txBody>
                  <a:tcPr marL="114009" marR="114009" marT="71256" marB="71256" anchor="ctr"/>
                </a:tc>
                <a:tc>
                  <a:txBody>
                    <a:bodyPr/>
                    <a:lstStyle/>
                    <a:p>
                      <a:pPr algn="l">
                        <a:lnSpc>
                          <a:spcPts val="1875"/>
                        </a:lnSpc>
                        <a:buNone/>
                      </a:pPr>
                      <a:r>
                        <a:rPr lang="en-IN" sz="1600" b="0" dirty="0">
                          <a:effectLst/>
                        </a:rPr>
                        <a:t>Toluene</a:t>
                      </a:r>
                      <a:endParaRPr lang="en-IN" sz="1600" b="0" dirty="0">
                        <a:effectLst/>
                        <a:latin typeface="quote-cjk-patch"/>
                      </a:endParaRPr>
                    </a:p>
                  </a:txBody>
                  <a:tcPr marL="114009" marR="114009" marT="71256" marB="71256" anchor="ctr"/>
                </a:tc>
                <a:tc>
                  <a:txBody>
                    <a:bodyPr/>
                    <a:lstStyle/>
                    <a:p>
                      <a:pPr algn="l">
                        <a:lnSpc>
                          <a:spcPts val="1875"/>
                        </a:lnSpc>
                        <a:buNone/>
                      </a:pPr>
                      <a:r>
                        <a:rPr lang="en-IN" sz="1600" b="0" dirty="0">
                          <a:effectLst/>
                        </a:rPr>
                        <a:t>o-Xylene</a:t>
                      </a:r>
                      <a:endParaRPr lang="en-IN" sz="1600" b="0" dirty="0">
                        <a:effectLst/>
                        <a:latin typeface="quote-cjk-patch"/>
                      </a:endParaRPr>
                    </a:p>
                  </a:txBody>
                  <a:tcPr marL="114009" marR="114009" marT="71256" marB="71256" anchor="ctr"/>
                </a:tc>
                <a:extLst>
                  <a:ext uri="{0D108BD9-81ED-4DB2-BD59-A6C34878D82A}">
                    <a16:rowId xmlns:a16="http://schemas.microsoft.com/office/drawing/2014/main" val="3434732883"/>
                  </a:ext>
                </a:extLst>
              </a:tr>
              <a:tr h="503539">
                <a:tc>
                  <a:txBody>
                    <a:bodyPr/>
                    <a:lstStyle/>
                    <a:p>
                      <a:pPr>
                        <a:lnSpc>
                          <a:spcPts val="1875"/>
                        </a:lnSpc>
                        <a:buNone/>
                      </a:pPr>
                      <a:r>
                        <a:rPr lang="en-IN" sz="1600" b="1">
                          <a:effectLst/>
                        </a:rPr>
                        <a:t>MW (g/mol)</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72.15</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86.18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100.21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114.23</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78.11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92.14</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106.17</a:t>
                      </a:r>
                      <a:endParaRPr lang="en-IN" sz="1600" b="0">
                        <a:effectLst/>
                        <a:latin typeface="quote-cjk-patch"/>
                      </a:endParaRPr>
                    </a:p>
                  </a:txBody>
                  <a:tcPr marL="114009" marR="68405" marT="71256" marB="71256" anchor="ctr"/>
                </a:tc>
                <a:extLst>
                  <a:ext uri="{0D108BD9-81ED-4DB2-BD59-A6C34878D82A}">
                    <a16:rowId xmlns:a16="http://schemas.microsoft.com/office/drawing/2014/main" val="2098525805"/>
                  </a:ext>
                </a:extLst>
              </a:tr>
              <a:tr h="503539">
                <a:tc>
                  <a:txBody>
                    <a:bodyPr/>
                    <a:lstStyle/>
                    <a:p>
                      <a:pPr>
                        <a:lnSpc>
                          <a:spcPts val="1875"/>
                        </a:lnSpc>
                        <a:buNone/>
                      </a:pPr>
                      <a:r>
                        <a:rPr lang="en-IN" sz="1600" b="1" dirty="0">
                          <a:effectLst/>
                        </a:rPr>
                        <a:t>C% by mass</a:t>
                      </a:r>
                      <a:endParaRPr lang="en-IN" sz="1600" b="0" dirty="0">
                        <a:effectLst/>
                        <a:latin typeface="quote-cjk-patch"/>
                      </a:endParaRPr>
                    </a:p>
                  </a:txBody>
                  <a:tcPr marL="68405" marR="114009" marT="71256" marB="71256" anchor="ctr"/>
                </a:tc>
                <a:tc>
                  <a:txBody>
                    <a:bodyPr/>
                    <a:lstStyle/>
                    <a:p>
                      <a:pPr>
                        <a:lnSpc>
                          <a:spcPts val="1875"/>
                        </a:lnSpc>
                        <a:buNone/>
                      </a:pPr>
                      <a:r>
                        <a:rPr lang="en-IN" sz="1600" b="0">
                          <a:effectLst/>
                        </a:rPr>
                        <a:t>83.2%</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83.6%</a:t>
                      </a:r>
                      <a:endParaRPr lang="en-IN" sz="1600" b="0">
                        <a:effectLst/>
                        <a:latin typeface="quote-cjk-patch"/>
                      </a:endParaRPr>
                    </a:p>
                  </a:txBody>
                  <a:tcPr marL="114009" marR="114009" marT="71256" marB="71256" anchor="ctr"/>
                </a:tc>
                <a:tc>
                  <a:txBody>
                    <a:bodyPr/>
                    <a:lstStyle/>
                    <a:p>
                      <a:pPr>
                        <a:lnSpc>
                          <a:spcPts val="1875"/>
                        </a:lnSpc>
                        <a:buNone/>
                      </a:pPr>
                      <a:r>
                        <a:rPr lang="en-IN" sz="1600" b="0" dirty="0">
                          <a:effectLst/>
                        </a:rPr>
                        <a:t>83.9%</a:t>
                      </a:r>
                      <a:endParaRPr lang="en-IN" sz="1600" b="0" dirty="0">
                        <a:effectLst/>
                        <a:latin typeface="quote-cjk-patch"/>
                      </a:endParaRPr>
                    </a:p>
                  </a:txBody>
                  <a:tcPr marL="114009" marR="114009" marT="71256" marB="71256" anchor="ctr"/>
                </a:tc>
                <a:tc>
                  <a:txBody>
                    <a:bodyPr/>
                    <a:lstStyle/>
                    <a:p>
                      <a:pPr>
                        <a:lnSpc>
                          <a:spcPts val="1875"/>
                        </a:lnSpc>
                        <a:buNone/>
                      </a:pPr>
                      <a:r>
                        <a:rPr lang="en-IN" sz="1600" b="0">
                          <a:effectLst/>
                        </a:rPr>
                        <a:t>84.1%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92.3%</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91.2%</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90.5%</a:t>
                      </a:r>
                      <a:endParaRPr lang="en-IN" sz="1600" b="0">
                        <a:effectLst/>
                        <a:latin typeface="quote-cjk-patch"/>
                      </a:endParaRPr>
                    </a:p>
                  </a:txBody>
                  <a:tcPr marL="114009" marR="68405" marT="71256" marB="71256" anchor="ctr"/>
                </a:tc>
                <a:extLst>
                  <a:ext uri="{0D108BD9-81ED-4DB2-BD59-A6C34878D82A}">
                    <a16:rowId xmlns:a16="http://schemas.microsoft.com/office/drawing/2014/main" val="3289524184"/>
                  </a:ext>
                </a:extLst>
              </a:tr>
              <a:tr h="503539">
                <a:tc>
                  <a:txBody>
                    <a:bodyPr/>
                    <a:lstStyle/>
                    <a:p>
                      <a:pPr>
                        <a:lnSpc>
                          <a:spcPts val="1875"/>
                        </a:lnSpc>
                        <a:buNone/>
                      </a:pPr>
                      <a:r>
                        <a:rPr lang="en-IN" sz="1600" b="1">
                          <a:effectLst/>
                        </a:rPr>
                        <a:t>H% by mass</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16.8%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16.4%</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16.1%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15.9%</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7.7%</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8.8%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9.5%</a:t>
                      </a:r>
                      <a:endParaRPr lang="en-IN" sz="1600" b="0">
                        <a:effectLst/>
                        <a:latin typeface="quote-cjk-patch"/>
                      </a:endParaRPr>
                    </a:p>
                  </a:txBody>
                  <a:tcPr marL="114009" marR="68405" marT="71256" marB="71256" anchor="ctr"/>
                </a:tc>
                <a:extLst>
                  <a:ext uri="{0D108BD9-81ED-4DB2-BD59-A6C34878D82A}">
                    <a16:rowId xmlns:a16="http://schemas.microsoft.com/office/drawing/2014/main" val="960222501"/>
                  </a:ext>
                </a:extLst>
              </a:tr>
              <a:tr h="684053">
                <a:tc>
                  <a:txBody>
                    <a:bodyPr/>
                    <a:lstStyle/>
                    <a:p>
                      <a:pPr>
                        <a:lnSpc>
                          <a:spcPts val="1875"/>
                        </a:lnSpc>
                        <a:buNone/>
                      </a:pPr>
                      <a:r>
                        <a:rPr lang="el-GR" sz="1600" b="1">
                          <a:effectLst/>
                        </a:rPr>
                        <a:t>Δ</a:t>
                      </a:r>
                      <a:r>
                        <a:rPr lang="en-IN" sz="1600" b="1">
                          <a:effectLst/>
                        </a:rPr>
                        <a:t>H_comb (kJ/mol)</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-3509</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-4163</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-4817</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-5471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-3268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-3910</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-4553</a:t>
                      </a:r>
                      <a:endParaRPr lang="en-IN" sz="1600" b="0">
                        <a:effectLst/>
                        <a:latin typeface="quote-cjk-patch"/>
                      </a:endParaRPr>
                    </a:p>
                  </a:txBody>
                  <a:tcPr marL="114009" marR="68405" marT="71256" marB="71256" anchor="ctr"/>
                </a:tc>
                <a:extLst>
                  <a:ext uri="{0D108BD9-81ED-4DB2-BD59-A6C34878D82A}">
                    <a16:rowId xmlns:a16="http://schemas.microsoft.com/office/drawing/2014/main" val="3567029818"/>
                  </a:ext>
                </a:extLst>
              </a:tr>
              <a:tr h="503539">
                <a:tc>
                  <a:txBody>
                    <a:bodyPr/>
                    <a:lstStyle/>
                    <a:p>
                      <a:pPr>
                        <a:lnSpc>
                          <a:spcPts val="1875"/>
                        </a:lnSpc>
                        <a:buNone/>
                      </a:pPr>
                      <a:r>
                        <a:rPr lang="en-IN" sz="1600" b="1">
                          <a:effectLst/>
                        </a:rPr>
                        <a:t>MJ/kg (HHV)</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49.0</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48.8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48.6</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48.3</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41.9</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42.5</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43.0</a:t>
                      </a:r>
                      <a:endParaRPr lang="en-IN" sz="1600" b="0">
                        <a:effectLst/>
                        <a:latin typeface="quote-cjk-patch"/>
                      </a:endParaRPr>
                    </a:p>
                  </a:txBody>
                  <a:tcPr marL="114009" marR="68405" marT="71256" marB="71256" anchor="ctr"/>
                </a:tc>
                <a:extLst>
                  <a:ext uri="{0D108BD9-81ED-4DB2-BD59-A6C34878D82A}">
                    <a16:rowId xmlns:a16="http://schemas.microsoft.com/office/drawing/2014/main" val="2500670027"/>
                  </a:ext>
                </a:extLst>
              </a:tr>
              <a:tr h="323025">
                <a:tc>
                  <a:txBody>
                    <a:bodyPr/>
                    <a:lstStyle/>
                    <a:p>
                      <a:pPr>
                        <a:lnSpc>
                          <a:spcPts val="1875"/>
                        </a:lnSpc>
                        <a:buNone/>
                      </a:pPr>
                      <a:r>
                        <a:rPr lang="en-IN" sz="1600" b="1">
                          <a:effectLst/>
                        </a:rPr>
                        <a:t>MJ/L</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30.7</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32.1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33.2</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33.4</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36.8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36.8</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37.8</a:t>
                      </a:r>
                      <a:endParaRPr lang="en-IN" sz="1600" b="0">
                        <a:effectLst/>
                        <a:latin typeface="quote-cjk-patch"/>
                      </a:endParaRPr>
                    </a:p>
                  </a:txBody>
                  <a:tcPr marL="114009" marR="68405" marT="71256" marB="71256" anchor="ctr"/>
                </a:tc>
                <a:extLst>
                  <a:ext uri="{0D108BD9-81ED-4DB2-BD59-A6C34878D82A}">
                    <a16:rowId xmlns:a16="http://schemas.microsoft.com/office/drawing/2014/main" val="4057607224"/>
                  </a:ext>
                </a:extLst>
              </a:tr>
              <a:tr h="503539">
                <a:tc>
                  <a:txBody>
                    <a:bodyPr/>
                    <a:lstStyle/>
                    <a:p>
                      <a:pPr>
                        <a:lnSpc>
                          <a:spcPts val="1875"/>
                        </a:lnSpc>
                        <a:buNone/>
                      </a:pPr>
                      <a:r>
                        <a:rPr lang="en-IN" sz="1600" b="1">
                          <a:effectLst/>
                        </a:rPr>
                        <a:t>Stoich A/F ratio</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15.4</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15.2</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15.1</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15.0</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13.2</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13.5</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13.8</a:t>
                      </a:r>
                      <a:endParaRPr lang="en-IN" sz="1600" b="0">
                        <a:effectLst/>
                        <a:latin typeface="quote-cjk-patch"/>
                      </a:endParaRPr>
                    </a:p>
                  </a:txBody>
                  <a:tcPr marL="114009" marR="68405" marT="71256" marB="71256" anchor="ctr"/>
                </a:tc>
                <a:extLst>
                  <a:ext uri="{0D108BD9-81ED-4DB2-BD59-A6C34878D82A}">
                    <a16:rowId xmlns:a16="http://schemas.microsoft.com/office/drawing/2014/main" val="2110889151"/>
                  </a:ext>
                </a:extLst>
              </a:tr>
              <a:tr h="323025">
                <a:tc>
                  <a:txBody>
                    <a:bodyPr/>
                    <a:lstStyle/>
                    <a:p>
                      <a:pPr>
                        <a:lnSpc>
                          <a:spcPts val="1875"/>
                        </a:lnSpc>
                        <a:buNone/>
                      </a:pPr>
                      <a:r>
                        <a:rPr lang="en-IN" sz="1600" b="1">
                          <a:effectLst/>
                        </a:rPr>
                        <a:t>RON</a:t>
                      </a:r>
                      <a:endParaRPr lang="en-IN" sz="1600" b="0">
                        <a:effectLst/>
                        <a:latin typeface="quote-cjk-patch"/>
                      </a:endParaRPr>
                    </a:p>
                  </a:txBody>
                  <a:tcPr marL="68405" marR="114009" marT="71256" marB="71256" anchor="ctr"/>
                </a:tc>
                <a:tc>
                  <a:txBody>
                    <a:bodyPr/>
                    <a:lstStyle/>
                    <a:p>
                      <a:pPr>
                        <a:lnSpc>
                          <a:spcPts val="1875"/>
                        </a:lnSpc>
                        <a:buNone/>
                      </a:pPr>
                      <a:r>
                        <a:rPr lang="en-IN" sz="1600" b="0">
                          <a:effectLst/>
                        </a:rPr>
                        <a:t>62</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25</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0</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100</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&gt;100</a:t>
                      </a:r>
                      <a:endParaRPr lang="en-IN" sz="1600" b="0">
                        <a:effectLst/>
                        <a:latin typeface="quote-cjk-patch"/>
                      </a:endParaRPr>
                    </a:p>
                  </a:txBody>
                  <a:tcPr marL="114009" marR="114009" marT="71256" marB="71256" anchor="ctr"/>
                </a:tc>
                <a:tc>
                  <a:txBody>
                    <a:bodyPr/>
                    <a:lstStyle/>
                    <a:p>
                      <a:pPr>
                        <a:lnSpc>
                          <a:spcPts val="1875"/>
                        </a:lnSpc>
                        <a:buNone/>
                      </a:pPr>
                      <a:r>
                        <a:rPr lang="en-IN" sz="1600" b="0">
                          <a:effectLst/>
                        </a:rPr>
                        <a:t>120</a:t>
                      </a:r>
                      <a:endParaRPr lang="en-IN" sz="1600" b="0">
                        <a:effectLst/>
                        <a:latin typeface="quote-cjk-patch"/>
                      </a:endParaRPr>
                    </a:p>
                  </a:txBody>
                  <a:tcPr marL="114009" marR="114009" marT="71256" marB="71256" anchor="ctr"/>
                </a:tc>
                <a:tc>
                  <a:txBody>
                    <a:bodyPr/>
                    <a:lstStyle/>
                    <a:p>
                      <a:pPr>
                        <a:lnSpc>
                          <a:spcPts val="1875"/>
                        </a:lnSpc>
                        <a:buNone/>
                      </a:pPr>
                      <a:r>
                        <a:rPr lang="en-IN" sz="1600" b="0" dirty="0">
                          <a:effectLst/>
                        </a:rPr>
                        <a:t>115</a:t>
                      </a:r>
                      <a:endParaRPr lang="en-IN" sz="1600" b="0" dirty="0">
                        <a:effectLst/>
                        <a:latin typeface="quote-cjk-patch"/>
                      </a:endParaRPr>
                    </a:p>
                  </a:txBody>
                  <a:tcPr marL="114009" marR="68405" marT="71256" marB="71256" anchor="ctr"/>
                </a:tc>
                <a:extLst>
                  <a:ext uri="{0D108BD9-81ED-4DB2-BD59-A6C34878D82A}">
                    <a16:rowId xmlns:a16="http://schemas.microsoft.com/office/drawing/2014/main" val="3143801914"/>
                  </a:ext>
                </a:extLst>
              </a:tr>
            </a:tbl>
          </a:graphicData>
        </a:graphic>
      </p:graphicFrame>
      <p:sp>
        <p:nvSpPr>
          <p:cNvPr id="4" name="Slide Number Placeholder 3">
            <a:extLst>
              <a:ext uri="{FF2B5EF4-FFF2-40B4-BE49-F238E27FC236}">
                <a16:creationId xmlns:a16="http://schemas.microsoft.com/office/drawing/2014/main" id="{89B4B8EA-D568-154F-2D0D-6CCC9F4FD4F4}"/>
              </a:ext>
            </a:extLst>
          </p:cNvPr>
          <p:cNvSpPr>
            <a:spLocks noGrp="1"/>
          </p:cNvSpPr>
          <p:nvPr>
            <p:ph type="sldNum" sz="quarter" idx="12"/>
          </p:nvPr>
        </p:nvSpPr>
        <p:spPr/>
        <p:txBody>
          <a:bodyPr/>
          <a:lstStyle/>
          <a:p>
            <a:fld id="{0B70DE20-B937-49F7-BDB4-D052E7C40283}" type="slidenum">
              <a:rPr lang="en-US" smtClean="0"/>
              <a:t>33</a:t>
            </a:fld>
            <a:endParaRPr lang="en-US"/>
          </a:p>
        </p:txBody>
      </p:sp>
    </p:spTree>
    <p:extLst>
      <p:ext uri="{BB962C8B-B14F-4D97-AF65-F5344CB8AC3E}">
        <p14:creationId xmlns:p14="http://schemas.microsoft.com/office/powerpoint/2010/main" val="3031836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57DE-99D4-8DE0-1764-878C7DA8D18D}"/>
              </a:ext>
            </a:extLst>
          </p:cNvPr>
          <p:cNvSpPr>
            <a:spLocks noGrp="1"/>
          </p:cNvSpPr>
          <p:nvPr>
            <p:ph type="title"/>
          </p:nvPr>
        </p:nvSpPr>
        <p:spPr>
          <a:xfrm>
            <a:off x="210403" y="0"/>
            <a:ext cx="10515600" cy="4537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C76AAAC-A8DF-45CF-5932-18967589449D}"/>
              </a:ext>
            </a:extLst>
          </p:cNvPr>
          <p:cNvSpPr>
            <a:spLocks noGrp="1"/>
          </p:cNvSpPr>
          <p:nvPr>
            <p:ph idx="1"/>
          </p:nvPr>
        </p:nvSpPr>
        <p:spPr>
          <a:xfrm>
            <a:off x="210403" y="665564"/>
            <a:ext cx="11867866" cy="6076429"/>
          </a:xfrm>
        </p:spPr>
        <p:txBody>
          <a:bodyPr>
            <a:noAutofit/>
          </a:bodyPr>
          <a:lstStyle/>
          <a:p>
            <a:r>
              <a:rPr lang="en-US" sz="2200" b="0" i="0" dirty="0">
                <a:solidFill>
                  <a:srgbClr val="0070C0"/>
                </a:solidFill>
                <a:effectLst/>
              </a:rPr>
              <a:t>The C</a:t>
            </a:r>
            <a:r>
              <a:rPr lang="en-US" sz="2200" b="0" i="0" baseline="-25000" dirty="0">
                <a:solidFill>
                  <a:srgbClr val="0070C0"/>
                </a:solidFill>
                <a:effectLst/>
              </a:rPr>
              <a:t>8+</a:t>
            </a:r>
            <a:r>
              <a:rPr lang="en-US" sz="2200" b="0" i="0" dirty="0">
                <a:solidFill>
                  <a:srgbClr val="0070C0"/>
                </a:solidFill>
                <a:effectLst/>
              </a:rPr>
              <a:t> fraction from the bottom of the reformate splitter is clay-treated and then charged to a xylene splitter column. The xylene splitter is designed to rerun the mixed xylenes feed to the </a:t>
            </a:r>
            <a:r>
              <a:rPr lang="en-US" sz="2200" b="0" i="0" dirty="0" err="1">
                <a:solidFill>
                  <a:srgbClr val="0070C0"/>
                </a:solidFill>
                <a:effectLst/>
              </a:rPr>
              <a:t>Parex</a:t>
            </a:r>
            <a:r>
              <a:rPr lang="en-US" sz="2200" b="0" i="0" dirty="0">
                <a:solidFill>
                  <a:srgbClr val="0070C0"/>
                </a:solidFill>
                <a:effectLst/>
              </a:rPr>
              <a:t> unit down to very low levels of A9 concentration.</a:t>
            </a:r>
          </a:p>
          <a:p>
            <a:r>
              <a:rPr lang="en-US" sz="2200" b="0" i="0" dirty="0">
                <a:solidFill>
                  <a:srgbClr val="0070C0"/>
                </a:solidFill>
                <a:effectLst/>
              </a:rPr>
              <a:t>The A9 builds up in the desorbent circulation loop within the </a:t>
            </a:r>
            <a:r>
              <a:rPr lang="en-US" sz="2200" b="0" i="0" dirty="0" err="1">
                <a:solidFill>
                  <a:srgbClr val="0070C0"/>
                </a:solidFill>
                <a:effectLst/>
              </a:rPr>
              <a:t>Parex</a:t>
            </a:r>
            <a:r>
              <a:rPr lang="en-US" sz="2200" b="0" i="0" dirty="0">
                <a:solidFill>
                  <a:srgbClr val="0070C0"/>
                </a:solidFill>
                <a:effectLst/>
              </a:rPr>
              <a:t> unit, and removing this material upstream in the xylene splitter is more efficient. The overhead from the xylene splitter is charged directly to the </a:t>
            </a:r>
            <a:r>
              <a:rPr lang="en-US" sz="2200" b="0" i="0" dirty="0" err="1">
                <a:solidFill>
                  <a:srgbClr val="0070C0"/>
                </a:solidFill>
                <a:effectLst/>
              </a:rPr>
              <a:t>Parex</a:t>
            </a:r>
            <a:r>
              <a:rPr lang="en-US" sz="2200" b="0" i="0" dirty="0">
                <a:solidFill>
                  <a:srgbClr val="0070C0"/>
                </a:solidFill>
                <a:effectLst/>
              </a:rPr>
              <a:t> unit. The bottoms are sent to the A9 column, where the A9 fraction is rerun and then recycled to the </a:t>
            </a:r>
            <a:r>
              <a:rPr lang="en-US" sz="2200" b="0" i="0" dirty="0" err="1">
                <a:solidFill>
                  <a:srgbClr val="0070C0"/>
                </a:solidFill>
                <a:effectLst/>
              </a:rPr>
              <a:t>Tatoray</a:t>
            </a:r>
            <a:r>
              <a:rPr lang="en-US" sz="2200" b="0" i="0" dirty="0">
                <a:solidFill>
                  <a:srgbClr val="0070C0"/>
                </a:solidFill>
                <a:effectLst/>
              </a:rPr>
              <a:t> or THDA unit. If the complex has no </a:t>
            </a:r>
            <a:r>
              <a:rPr lang="en-US" sz="2200" b="0" i="0" dirty="0" err="1">
                <a:solidFill>
                  <a:srgbClr val="0070C0"/>
                </a:solidFill>
                <a:effectLst/>
              </a:rPr>
              <a:t>Tatoray</a:t>
            </a:r>
            <a:r>
              <a:rPr lang="en-US" sz="2200" b="0" i="0" dirty="0">
                <a:solidFill>
                  <a:srgbClr val="0070C0"/>
                </a:solidFill>
                <a:effectLst/>
              </a:rPr>
              <a:t> or THDA unit, the A9 material is usually blended into gasoline or fuel oil.</a:t>
            </a:r>
          </a:p>
          <a:p>
            <a:r>
              <a:rPr lang="en-US" sz="2200" b="0" i="0" dirty="0">
                <a:solidFill>
                  <a:srgbClr val="231F20"/>
                </a:solidFill>
                <a:effectLst/>
              </a:rPr>
              <a:t>If </a:t>
            </a:r>
            <a:r>
              <a:rPr lang="en-US" sz="2200" b="0" i="1" dirty="0">
                <a:solidFill>
                  <a:srgbClr val="231F20"/>
                </a:solidFill>
                <a:effectLst/>
              </a:rPr>
              <a:t>ortho</a:t>
            </a:r>
            <a:r>
              <a:rPr lang="en-US" sz="2200" b="0" i="0" dirty="0">
                <a:solidFill>
                  <a:srgbClr val="231F20"/>
                </a:solidFill>
                <a:effectLst/>
              </a:rPr>
              <a:t>-xylene is to be produced in the complex, the xylene splitter is designed to make a split between </a:t>
            </a:r>
            <a:r>
              <a:rPr lang="en-US" sz="2200" b="0" i="1" dirty="0">
                <a:solidFill>
                  <a:srgbClr val="231F20"/>
                </a:solidFill>
                <a:effectLst/>
              </a:rPr>
              <a:t>meta</a:t>
            </a:r>
            <a:r>
              <a:rPr lang="en-US" sz="2200" b="0" i="0" dirty="0">
                <a:solidFill>
                  <a:srgbClr val="231F20"/>
                </a:solidFill>
                <a:effectLst/>
              </a:rPr>
              <a:t>- and </a:t>
            </a:r>
            <a:r>
              <a:rPr lang="en-US" sz="2200" b="0" i="1" dirty="0">
                <a:solidFill>
                  <a:srgbClr val="231F20"/>
                </a:solidFill>
                <a:effectLst/>
              </a:rPr>
              <a:t>ortho</a:t>
            </a:r>
            <a:r>
              <a:rPr lang="en-US" sz="2200" b="0" i="0" dirty="0">
                <a:solidFill>
                  <a:srgbClr val="231F20"/>
                </a:solidFill>
                <a:effectLst/>
              </a:rPr>
              <a:t>-xylene and drop a targeted amount of </a:t>
            </a:r>
            <a:r>
              <a:rPr lang="en-US" sz="2200" b="0" i="1" dirty="0">
                <a:solidFill>
                  <a:srgbClr val="231F20"/>
                </a:solidFill>
                <a:effectLst/>
              </a:rPr>
              <a:t>ortho</a:t>
            </a:r>
            <a:r>
              <a:rPr lang="en-US" sz="2200" b="0" i="0" dirty="0">
                <a:solidFill>
                  <a:srgbClr val="231F20"/>
                </a:solidFill>
                <a:effectLst/>
              </a:rPr>
              <a:t>-xylene to the bottoms. The xylene splitter bottoms are then sent to an </a:t>
            </a:r>
            <a:r>
              <a:rPr lang="en-US" sz="2200" b="0" i="1" dirty="0">
                <a:solidFill>
                  <a:srgbClr val="231F20"/>
                </a:solidFill>
                <a:effectLst/>
              </a:rPr>
              <a:t>o</a:t>
            </a:r>
            <a:r>
              <a:rPr lang="en-US" sz="2200" b="0" i="0" dirty="0">
                <a:solidFill>
                  <a:srgbClr val="231F20"/>
                </a:solidFill>
                <a:effectLst/>
              </a:rPr>
              <a:t>-X column where high-purity </a:t>
            </a:r>
            <a:r>
              <a:rPr lang="en-US" sz="2200" b="0" i="1" dirty="0">
                <a:solidFill>
                  <a:srgbClr val="231F20"/>
                </a:solidFill>
                <a:effectLst/>
              </a:rPr>
              <a:t>ortho</a:t>
            </a:r>
            <a:r>
              <a:rPr lang="en-US" sz="2200" b="0" i="0" dirty="0">
                <a:solidFill>
                  <a:srgbClr val="231F20"/>
                </a:solidFill>
                <a:effectLst/>
              </a:rPr>
              <a:t>-xylene product is recovered overhead. The bottoms from the </a:t>
            </a:r>
            <a:r>
              <a:rPr lang="en-US" sz="2200" b="0" i="1" dirty="0">
                <a:solidFill>
                  <a:srgbClr val="231F20"/>
                </a:solidFill>
                <a:effectLst/>
              </a:rPr>
              <a:t>o</a:t>
            </a:r>
            <a:r>
              <a:rPr lang="en-US" sz="2200" b="0" i="0" dirty="0">
                <a:solidFill>
                  <a:srgbClr val="231F20"/>
                </a:solidFill>
                <a:effectLst/>
              </a:rPr>
              <a:t>-X column are then sent to the A9 column.</a:t>
            </a:r>
          </a:p>
          <a:p>
            <a:r>
              <a:rPr lang="en-US" sz="2200" b="0" i="0" dirty="0">
                <a:solidFill>
                  <a:srgbClr val="231F20"/>
                </a:solidFill>
                <a:effectLst/>
              </a:rPr>
              <a:t>The xylene splitter overhead is sent directly to the </a:t>
            </a:r>
            <a:r>
              <a:rPr lang="en-US" sz="2200" b="0" i="0" dirty="0" err="1">
                <a:solidFill>
                  <a:srgbClr val="231F20"/>
                </a:solidFill>
                <a:effectLst/>
              </a:rPr>
              <a:t>Parex</a:t>
            </a:r>
            <a:r>
              <a:rPr lang="en-US" sz="2200" b="0" i="0" dirty="0">
                <a:solidFill>
                  <a:srgbClr val="231F20"/>
                </a:solidFill>
                <a:effectLst/>
              </a:rPr>
              <a:t> unit, where 99.9 </a:t>
            </a:r>
            <a:r>
              <a:rPr lang="en-US" sz="2200" b="0" i="0" dirty="0" err="1">
                <a:solidFill>
                  <a:srgbClr val="231F20"/>
                </a:solidFill>
                <a:effectLst/>
              </a:rPr>
              <a:t>wt</a:t>
            </a:r>
            <a:r>
              <a:rPr lang="en-US" sz="2200" b="0" i="0" dirty="0">
                <a:solidFill>
                  <a:srgbClr val="231F20"/>
                </a:solidFill>
                <a:effectLst/>
              </a:rPr>
              <a:t> % pure </a:t>
            </a:r>
            <a:r>
              <a:rPr lang="en-US" sz="2200" b="0" i="1" dirty="0">
                <a:solidFill>
                  <a:srgbClr val="231F20"/>
                </a:solidFill>
                <a:effectLst/>
              </a:rPr>
              <a:t>para</a:t>
            </a:r>
            <a:r>
              <a:rPr lang="en-US" sz="2200" b="0" i="0" dirty="0">
                <a:solidFill>
                  <a:srgbClr val="231F20"/>
                </a:solidFill>
                <a:effectLst/>
              </a:rPr>
              <a:t>xylene is recovered by adsorptive separation at 97 </a:t>
            </a:r>
            <a:r>
              <a:rPr lang="en-US" sz="2200" b="0" i="0" dirty="0" err="1">
                <a:solidFill>
                  <a:srgbClr val="231F20"/>
                </a:solidFill>
                <a:effectLst/>
              </a:rPr>
              <a:t>wt</a:t>
            </a:r>
            <a:r>
              <a:rPr lang="en-US" sz="2200" b="0" i="0" dirty="0">
                <a:solidFill>
                  <a:srgbClr val="231F20"/>
                </a:solidFill>
                <a:effectLst/>
              </a:rPr>
              <a:t> % recovery per pass. Any residual toluene in the </a:t>
            </a:r>
            <a:r>
              <a:rPr lang="en-US" sz="2200" b="0" i="0" dirty="0" err="1">
                <a:solidFill>
                  <a:srgbClr val="231F20"/>
                </a:solidFill>
                <a:effectLst/>
              </a:rPr>
              <a:t>Parex</a:t>
            </a:r>
            <a:r>
              <a:rPr lang="en-US" sz="2200" b="0" i="0" dirty="0">
                <a:solidFill>
                  <a:srgbClr val="231F20"/>
                </a:solidFill>
                <a:effectLst/>
              </a:rPr>
              <a:t> feed is extracted along with the </a:t>
            </a:r>
            <a:r>
              <a:rPr lang="en-US" sz="2200" b="0" i="1" dirty="0">
                <a:solidFill>
                  <a:srgbClr val="231F20"/>
                </a:solidFill>
                <a:effectLst/>
              </a:rPr>
              <a:t>para</a:t>
            </a:r>
            <a:r>
              <a:rPr lang="en-US" sz="2200" b="0" i="0" dirty="0">
                <a:solidFill>
                  <a:srgbClr val="231F20"/>
                </a:solidFill>
                <a:effectLst/>
              </a:rPr>
              <a:t>-xylene, fractionated out in the finishing column within the </a:t>
            </a:r>
            <a:r>
              <a:rPr lang="en-US" sz="2200" b="0" i="0" dirty="0" err="1">
                <a:solidFill>
                  <a:srgbClr val="231F20"/>
                </a:solidFill>
                <a:effectLst/>
              </a:rPr>
              <a:t>Parex</a:t>
            </a:r>
            <a:r>
              <a:rPr lang="en-US" sz="2200" b="0" i="0" dirty="0">
                <a:solidFill>
                  <a:srgbClr val="231F20"/>
                </a:solidFill>
                <a:effectLst/>
              </a:rPr>
              <a:t> unit, and then recycled to the </a:t>
            </a:r>
            <a:r>
              <a:rPr lang="en-US" sz="2200" b="0" i="0" dirty="0" err="1">
                <a:solidFill>
                  <a:srgbClr val="231F20"/>
                </a:solidFill>
                <a:effectLst/>
              </a:rPr>
              <a:t>Tatoray</a:t>
            </a:r>
            <a:r>
              <a:rPr lang="en-US" sz="2200" b="0" i="0" dirty="0">
                <a:solidFill>
                  <a:srgbClr val="231F20"/>
                </a:solidFill>
                <a:effectLst/>
              </a:rPr>
              <a:t> or THDA unit.</a:t>
            </a:r>
            <a:br>
              <a:rPr lang="en-US" sz="2200" dirty="0"/>
            </a:br>
            <a:br>
              <a:rPr lang="en-US" sz="2200" dirty="0"/>
            </a:br>
            <a:br>
              <a:rPr lang="en-US" sz="2200" dirty="0"/>
            </a:br>
            <a:endParaRPr lang="en-US" sz="2200" dirty="0"/>
          </a:p>
        </p:txBody>
      </p:sp>
      <p:sp>
        <p:nvSpPr>
          <p:cNvPr id="7" name="Slide Number Placeholder 6">
            <a:extLst>
              <a:ext uri="{FF2B5EF4-FFF2-40B4-BE49-F238E27FC236}">
                <a16:creationId xmlns:a16="http://schemas.microsoft.com/office/drawing/2014/main" id="{E56F849B-D1DD-ADC4-53A0-A6D6C5A4FAF2}"/>
              </a:ext>
            </a:extLst>
          </p:cNvPr>
          <p:cNvSpPr>
            <a:spLocks noGrp="1"/>
          </p:cNvSpPr>
          <p:nvPr>
            <p:ph type="sldNum" sz="quarter" idx="12"/>
          </p:nvPr>
        </p:nvSpPr>
        <p:spPr/>
        <p:txBody>
          <a:bodyPr/>
          <a:lstStyle/>
          <a:p>
            <a:fld id="{0B70DE20-B937-49F7-BDB4-D052E7C40283}" type="slidenum">
              <a:rPr lang="en-US" smtClean="0"/>
              <a:t>34</a:t>
            </a:fld>
            <a:endParaRPr lang="en-US"/>
          </a:p>
        </p:txBody>
      </p:sp>
    </p:spTree>
    <p:extLst>
      <p:ext uri="{BB962C8B-B14F-4D97-AF65-F5344CB8AC3E}">
        <p14:creationId xmlns:p14="http://schemas.microsoft.com/office/powerpoint/2010/main" val="392425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F97F-DD5D-1A68-E54C-542D27C61BBB}"/>
              </a:ext>
            </a:extLst>
          </p:cNvPr>
          <p:cNvSpPr>
            <a:spLocks noGrp="1"/>
          </p:cNvSpPr>
          <p:nvPr>
            <p:ph type="title"/>
          </p:nvPr>
        </p:nvSpPr>
        <p:spPr>
          <a:xfrm>
            <a:off x="155812" y="0"/>
            <a:ext cx="10284725" cy="47767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378BFA7-8B47-6B18-562E-16CFBA1611CB}"/>
              </a:ext>
            </a:extLst>
          </p:cNvPr>
          <p:cNvSpPr>
            <a:spLocks noGrp="1"/>
          </p:cNvSpPr>
          <p:nvPr>
            <p:ph idx="1"/>
          </p:nvPr>
        </p:nvSpPr>
        <p:spPr>
          <a:xfrm>
            <a:off x="155812" y="774747"/>
            <a:ext cx="11867866" cy="5912656"/>
          </a:xfrm>
        </p:spPr>
        <p:txBody>
          <a:bodyPr>
            <a:normAutofit/>
          </a:bodyPr>
          <a:lstStyle/>
          <a:p>
            <a:r>
              <a:rPr lang="en-US" sz="2200" b="0" i="0" dirty="0">
                <a:solidFill>
                  <a:srgbClr val="0070C0"/>
                </a:solidFill>
                <a:effectLst/>
              </a:rPr>
              <a:t>The raffinate from the </a:t>
            </a:r>
            <a:r>
              <a:rPr lang="en-US" sz="2200" b="0" i="0" dirty="0" err="1">
                <a:solidFill>
                  <a:srgbClr val="0070C0"/>
                </a:solidFill>
                <a:effectLst/>
              </a:rPr>
              <a:t>Parex</a:t>
            </a:r>
            <a:r>
              <a:rPr lang="en-US" sz="2200" b="0" i="0" dirty="0">
                <a:solidFill>
                  <a:srgbClr val="0070C0"/>
                </a:solidFill>
                <a:effectLst/>
              </a:rPr>
              <a:t> unit is almost entirely depleted of </a:t>
            </a:r>
            <a:r>
              <a:rPr lang="en-US" sz="2200" b="0" i="1" dirty="0">
                <a:solidFill>
                  <a:srgbClr val="0070C0"/>
                </a:solidFill>
                <a:effectLst/>
              </a:rPr>
              <a:t>para</a:t>
            </a:r>
            <a:r>
              <a:rPr lang="en-US" sz="2200" b="0" i="0" dirty="0">
                <a:solidFill>
                  <a:srgbClr val="0070C0"/>
                </a:solidFill>
                <a:effectLst/>
              </a:rPr>
              <a:t>-xylene, to a level of less than 1 </a:t>
            </a:r>
            <a:r>
              <a:rPr lang="en-US" sz="2200" b="0" i="0" dirty="0" err="1">
                <a:solidFill>
                  <a:srgbClr val="0070C0"/>
                </a:solidFill>
                <a:effectLst/>
              </a:rPr>
              <a:t>wt</a:t>
            </a:r>
            <a:r>
              <a:rPr lang="en-US" sz="2200" b="0" i="0" dirty="0">
                <a:solidFill>
                  <a:srgbClr val="0070C0"/>
                </a:solidFill>
                <a:effectLst/>
              </a:rPr>
              <a:t> %. The raffinate is sent to the </a:t>
            </a:r>
            <a:r>
              <a:rPr lang="en-US" sz="2200" b="0" i="0" dirty="0" err="1">
                <a:solidFill>
                  <a:srgbClr val="0070C0"/>
                </a:solidFill>
                <a:effectLst/>
              </a:rPr>
              <a:t>Isomar</a:t>
            </a:r>
            <a:r>
              <a:rPr lang="en-US" sz="2200" b="0" i="0" dirty="0">
                <a:solidFill>
                  <a:srgbClr val="0070C0"/>
                </a:solidFill>
                <a:effectLst/>
              </a:rPr>
              <a:t> unit, where additional </a:t>
            </a:r>
            <a:r>
              <a:rPr lang="en-US" sz="2200" b="0" i="1" dirty="0">
                <a:solidFill>
                  <a:srgbClr val="0070C0"/>
                </a:solidFill>
                <a:effectLst/>
              </a:rPr>
              <a:t>para</a:t>
            </a:r>
            <a:r>
              <a:rPr lang="en-US" sz="2200" b="0" i="0" dirty="0">
                <a:solidFill>
                  <a:srgbClr val="0070C0"/>
                </a:solidFill>
                <a:effectLst/>
              </a:rPr>
              <a:t>-xylene is produced by reestablishing an equilibrium distribution of xylene isomers. Any ethylbenzene in the </a:t>
            </a:r>
            <a:r>
              <a:rPr lang="en-US" sz="2200" b="0" i="0" dirty="0" err="1">
                <a:solidFill>
                  <a:srgbClr val="0070C0"/>
                </a:solidFill>
                <a:effectLst/>
              </a:rPr>
              <a:t>Parex</a:t>
            </a:r>
            <a:r>
              <a:rPr lang="en-US" sz="2200" b="0" i="0" dirty="0">
                <a:solidFill>
                  <a:srgbClr val="0070C0"/>
                </a:solidFill>
                <a:effectLst/>
              </a:rPr>
              <a:t> raffinate is either converted to additional xylenes or dealkylated to benzene, depending on the type of </a:t>
            </a:r>
            <a:r>
              <a:rPr lang="en-US" sz="2200" b="0" i="0" dirty="0" err="1">
                <a:solidFill>
                  <a:srgbClr val="0070C0"/>
                </a:solidFill>
                <a:effectLst/>
              </a:rPr>
              <a:t>Isomar</a:t>
            </a:r>
            <a:r>
              <a:rPr lang="en-US" sz="2200" b="0" i="0" dirty="0">
                <a:solidFill>
                  <a:srgbClr val="0070C0"/>
                </a:solidFill>
                <a:effectLst/>
              </a:rPr>
              <a:t> catalyst used. The effluent from the </a:t>
            </a:r>
            <a:r>
              <a:rPr lang="en-US" sz="2200" b="0" i="0" dirty="0" err="1">
                <a:solidFill>
                  <a:srgbClr val="0070C0"/>
                </a:solidFill>
                <a:effectLst/>
              </a:rPr>
              <a:t>Isomar</a:t>
            </a:r>
            <a:r>
              <a:rPr lang="en-US" sz="2200" b="0" i="0" dirty="0">
                <a:solidFill>
                  <a:srgbClr val="0070C0"/>
                </a:solidFill>
                <a:effectLst/>
              </a:rPr>
              <a:t> unit is sent to a </a:t>
            </a:r>
            <a:r>
              <a:rPr lang="en-US" sz="2200" b="0" i="0" dirty="0" err="1">
                <a:solidFill>
                  <a:srgbClr val="0070C0"/>
                </a:solidFill>
                <a:effectLst/>
              </a:rPr>
              <a:t>deheptanizer</a:t>
            </a:r>
            <a:r>
              <a:rPr lang="en-US" sz="2200" b="0" i="0" dirty="0">
                <a:solidFill>
                  <a:srgbClr val="0070C0"/>
                </a:solidFill>
                <a:effectLst/>
              </a:rPr>
              <a:t> column. The bottoms from the </a:t>
            </a:r>
            <a:r>
              <a:rPr lang="en-US" sz="2200" b="0" i="0" dirty="0" err="1">
                <a:solidFill>
                  <a:srgbClr val="0070C0"/>
                </a:solidFill>
                <a:effectLst/>
              </a:rPr>
              <a:t>deheptanizer</a:t>
            </a:r>
            <a:r>
              <a:rPr lang="en-US" sz="2200" b="0" i="0" dirty="0">
                <a:solidFill>
                  <a:srgbClr val="0070C0"/>
                </a:solidFill>
                <a:effectLst/>
              </a:rPr>
              <a:t> are clay-treated and recycled back to the xylene splitter. In this way, all the C8 aromatics are continually recycled within the xylene recovery section of the complex until they exit the aromatics complex as </a:t>
            </a:r>
            <a:r>
              <a:rPr lang="en-US" sz="2200" b="0" i="1" dirty="0">
                <a:solidFill>
                  <a:srgbClr val="0070C0"/>
                </a:solidFill>
                <a:effectLst/>
              </a:rPr>
              <a:t>para</a:t>
            </a:r>
            <a:r>
              <a:rPr lang="en-US" sz="2200" b="0" i="0" dirty="0">
                <a:solidFill>
                  <a:srgbClr val="0070C0"/>
                </a:solidFill>
                <a:effectLst/>
              </a:rPr>
              <a:t>-xylene, </a:t>
            </a:r>
            <a:r>
              <a:rPr lang="en-US" sz="2200" b="0" i="1" dirty="0">
                <a:solidFill>
                  <a:srgbClr val="0070C0"/>
                </a:solidFill>
                <a:effectLst/>
              </a:rPr>
              <a:t>ortho</a:t>
            </a:r>
            <a:r>
              <a:rPr lang="en-US" sz="2200" b="0" i="0" dirty="0">
                <a:solidFill>
                  <a:srgbClr val="0070C0"/>
                </a:solidFill>
                <a:effectLst/>
              </a:rPr>
              <a:t>-xylene, or benzene. </a:t>
            </a:r>
          </a:p>
          <a:p>
            <a:r>
              <a:rPr lang="en-US" sz="2200" b="0" i="0" dirty="0">
                <a:solidFill>
                  <a:srgbClr val="231F20"/>
                </a:solidFill>
                <a:effectLst/>
              </a:rPr>
              <a:t>The overhead from the </a:t>
            </a:r>
            <a:r>
              <a:rPr lang="en-US" sz="2200" b="0" i="0" dirty="0" err="1">
                <a:solidFill>
                  <a:srgbClr val="231F20"/>
                </a:solidFill>
                <a:effectLst/>
              </a:rPr>
              <a:t>deheptanizer</a:t>
            </a:r>
            <a:r>
              <a:rPr lang="en-US" sz="2200" b="0" i="0" dirty="0">
                <a:solidFill>
                  <a:srgbClr val="231F20"/>
                </a:solidFill>
                <a:effectLst/>
              </a:rPr>
              <a:t> is split into gas and liquid products. The overhead gas is exported to the fuel gas system, and the overhead liquid is normally recycled to the CCR Platforming debutanizer for recovery of residual benzene.</a:t>
            </a:r>
          </a:p>
          <a:p>
            <a:pPr marL="0" indent="0">
              <a:buNone/>
            </a:pPr>
            <a:br>
              <a:rPr lang="en-US" sz="2200" dirty="0"/>
            </a:br>
            <a:br>
              <a:rPr lang="en-US" sz="2200" dirty="0"/>
            </a:br>
            <a:endParaRPr lang="en-US" sz="2200" dirty="0"/>
          </a:p>
        </p:txBody>
      </p:sp>
      <p:sp>
        <p:nvSpPr>
          <p:cNvPr id="5" name="Slide Number Placeholder 4">
            <a:extLst>
              <a:ext uri="{FF2B5EF4-FFF2-40B4-BE49-F238E27FC236}">
                <a16:creationId xmlns:a16="http://schemas.microsoft.com/office/drawing/2014/main" id="{FD97260B-3853-989A-F9F2-A7D180F3A7BC}"/>
              </a:ext>
            </a:extLst>
          </p:cNvPr>
          <p:cNvSpPr>
            <a:spLocks noGrp="1"/>
          </p:cNvSpPr>
          <p:nvPr>
            <p:ph type="sldNum" sz="quarter" idx="12"/>
          </p:nvPr>
        </p:nvSpPr>
        <p:spPr/>
        <p:txBody>
          <a:bodyPr/>
          <a:lstStyle/>
          <a:p>
            <a:fld id="{0B70DE20-B937-49F7-BDB4-D052E7C40283}" type="slidenum">
              <a:rPr lang="en-US" smtClean="0"/>
              <a:t>35</a:t>
            </a:fld>
            <a:endParaRPr lang="en-US"/>
          </a:p>
        </p:txBody>
      </p:sp>
    </p:spTree>
    <p:extLst>
      <p:ext uri="{BB962C8B-B14F-4D97-AF65-F5344CB8AC3E}">
        <p14:creationId xmlns:p14="http://schemas.microsoft.com/office/powerpoint/2010/main" val="4146298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07009-C395-F98B-6114-4CDE686CB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7D079-030A-1897-1D29-550BCAC13DCB}"/>
              </a:ext>
            </a:extLst>
          </p:cNvPr>
          <p:cNvSpPr>
            <a:spLocks noGrp="1"/>
          </p:cNvSpPr>
          <p:nvPr>
            <p:ph type="title"/>
          </p:nvPr>
        </p:nvSpPr>
        <p:spPr>
          <a:xfrm>
            <a:off x="523733" y="119466"/>
            <a:ext cx="11144534" cy="1325563"/>
          </a:xfrm>
        </p:spPr>
        <p:txBody>
          <a:bodyPr>
            <a:normAutofit/>
          </a:bodyPr>
          <a:lstStyle/>
          <a:p>
            <a:r>
              <a:rPr lang="en-US" sz="3600" dirty="0">
                <a:solidFill>
                  <a:srgbClr val="0070C0"/>
                </a:solidFill>
                <a:latin typeface="AR CENA"/>
              </a:rPr>
              <a:t>The UOP Extractive Distillation (ED) </a:t>
            </a:r>
            <a:r>
              <a:rPr lang="en-US" sz="3600" dirty="0" err="1">
                <a:solidFill>
                  <a:srgbClr val="0070C0"/>
                </a:solidFill>
                <a:latin typeface="AR CENA"/>
              </a:rPr>
              <a:t>Sulfolane</a:t>
            </a:r>
            <a:r>
              <a:rPr lang="en-US" sz="3600" dirty="0">
                <a:solidFill>
                  <a:srgbClr val="0070C0"/>
                </a:solidFill>
                <a:latin typeface="AR CENA"/>
              </a:rPr>
              <a:t> process </a:t>
            </a:r>
          </a:p>
        </p:txBody>
      </p:sp>
      <p:sp>
        <p:nvSpPr>
          <p:cNvPr id="3" name="Content Placeholder 2">
            <a:extLst>
              <a:ext uri="{FF2B5EF4-FFF2-40B4-BE49-F238E27FC236}">
                <a16:creationId xmlns:a16="http://schemas.microsoft.com/office/drawing/2014/main" id="{FAE3807C-11B6-749E-264E-73C6C73A69EA}"/>
              </a:ext>
            </a:extLst>
          </p:cNvPr>
          <p:cNvSpPr>
            <a:spLocks noGrp="1"/>
          </p:cNvSpPr>
          <p:nvPr>
            <p:ph idx="1"/>
          </p:nvPr>
        </p:nvSpPr>
        <p:spPr>
          <a:xfrm>
            <a:off x="409433" y="1323833"/>
            <a:ext cx="11782567" cy="4853130"/>
          </a:xfrm>
        </p:spPr>
        <p:txBody>
          <a:bodyPr>
            <a:normAutofit/>
          </a:bodyPr>
          <a:lstStyle/>
          <a:p>
            <a:pPr marL="0" indent="0" algn="l">
              <a:buNone/>
            </a:pPr>
            <a:r>
              <a:rPr lang="en-US" b="0" i="0" dirty="0">
                <a:solidFill>
                  <a:srgbClr val="303030"/>
                </a:solidFill>
                <a:effectLst/>
                <a:latin typeface="Honeywell Sans"/>
              </a:rPr>
              <a:t>This uses </a:t>
            </a:r>
            <a:r>
              <a:rPr lang="en-US" b="0" i="0" dirty="0" err="1">
                <a:solidFill>
                  <a:srgbClr val="303030"/>
                </a:solidFill>
                <a:effectLst/>
                <a:latin typeface="Honeywell Sans"/>
              </a:rPr>
              <a:t>Sulfolane</a:t>
            </a:r>
            <a:r>
              <a:rPr lang="en-US" b="0" i="0" dirty="0">
                <a:solidFill>
                  <a:srgbClr val="303030"/>
                </a:solidFill>
                <a:effectLst/>
                <a:latin typeface="Honeywell Sans"/>
              </a:rPr>
              <a:t> solvent for the recovery of high purity benzene and toluene products from reformate splitter overhead. It is a simplified, low capital investment alternative (as much as 80% less) to the traditional </a:t>
            </a:r>
            <a:r>
              <a:rPr lang="en-US" b="0" i="0" dirty="0" err="1">
                <a:solidFill>
                  <a:srgbClr val="303030"/>
                </a:solidFill>
                <a:effectLst/>
                <a:latin typeface="Honeywell Sans"/>
              </a:rPr>
              <a:t>Sulfolane</a:t>
            </a:r>
            <a:r>
              <a:rPr lang="en-US" b="0" i="0" dirty="0">
                <a:solidFill>
                  <a:srgbClr val="303030"/>
                </a:solidFill>
                <a:effectLst/>
                <a:latin typeface="Honeywell Sans"/>
              </a:rPr>
              <a:t> process. The process offers:</a:t>
            </a:r>
          </a:p>
          <a:p>
            <a:pPr algn="l">
              <a:buFont typeface="Arial" panose="020B0604020202020204" pitchFamily="34" charset="0"/>
              <a:buChar char="•"/>
            </a:pPr>
            <a:r>
              <a:rPr lang="en-US" b="0" i="0" dirty="0">
                <a:solidFill>
                  <a:srgbClr val="303030"/>
                </a:solidFill>
                <a:effectLst/>
                <a:latin typeface="Honeywell Sans"/>
              </a:rPr>
              <a:t>99.9 </a:t>
            </a:r>
            <a:r>
              <a:rPr lang="en-US" b="0" i="0" dirty="0" err="1">
                <a:solidFill>
                  <a:srgbClr val="303030"/>
                </a:solidFill>
                <a:effectLst/>
                <a:latin typeface="Honeywell Sans"/>
              </a:rPr>
              <a:t>wt</a:t>
            </a:r>
            <a:r>
              <a:rPr lang="en-US" b="0" i="0" dirty="0">
                <a:solidFill>
                  <a:srgbClr val="303030"/>
                </a:solidFill>
                <a:effectLst/>
                <a:latin typeface="Honeywell Sans"/>
              </a:rPr>
              <a:t>% purity benzene (ASTM Refined Benzene)</a:t>
            </a:r>
          </a:p>
          <a:p>
            <a:pPr algn="l">
              <a:buFont typeface="Arial" panose="020B0604020202020204" pitchFamily="34" charset="0"/>
              <a:buChar char="•"/>
            </a:pPr>
            <a:r>
              <a:rPr lang="en-US" b="0" i="0" dirty="0">
                <a:solidFill>
                  <a:srgbClr val="303030"/>
                </a:solidFill>
                <a:effectLst/>
                <a:latin typeface="Honeywell Sans"/>
              </a:rPr>
              <a:t>High purity toluene with less than 1000 </a:t>
            </a:r>
            <a:r>
              <a:rPr lang="en-US" b="0" i="0" dirty="0" err="1">
                <a:solidFill>
                  <a:srgbClr val="303030"/>
                </a:solidFill>
                <a:effectLst/>
                <a:latin typeface="Honeywell Sans"/>
              </a:rPr>
              <a:t>wt</a:t>
            </a:r>
            <a:r>
              <a:rPr lang="en-US" b="0" i="0" dirty="0">
                <a:solidFill>
                  <a:srgbClr val="303030"/>
                </a:solidFill>
                <a:effectLst/>
                <a:latin typeface="Honeywell Sans"/>
              </a:rPr>
              <a:t>-ppm non-aromatics.</a:t>
            </a:r>
          </a:p>
          <a:p>
            <a:pPr algn="l">
              <a:buFont typeface="Arial" panose="020B0604020202020204" pitchFamily="34" charset="0"/>
              <a:buChar char="•"/>
            </a:pPr>
            <a:r>
              <a:rPr lang="en-US" b="0" i="0" dirty="0">
                <a:solidFill>
                  <a:srgbClr val="303030"/>
                </a:solidFill>
                <a:effectLst/>
                <a:latin typeface="Honeywell Sans"/>
              </a:rPr>
              <a:t>Benzene and toluene recovery greater than 99.5%</a:t>
            </a:r>
          </a:p>
          <a:p>
            <a:pPr algn="l">
              <a:buFont typeface="Arial" panose="020B0604020202020204" pitchFamily="34" charset="0"/>
              <a:buChar char="•"/>
            </a:pPr>
            <a:r>
              <a:rPr lang="en-US" b="0" i="0" dirty="0">
                <a:solidFill>
                  <a:srgbClr val="303030"/>
                </a:solidFill>
                <a:effectLst/>
                <a:latin typeface="Honeywell Sans"/>
              </a:rPr>
              <a:t>Low solvent consumption</a:t>
            </a:r>
          </a:p>
          <a:p>
            <a:pPr algn="l">
              <a:buFont typeface="Arial" panose="020B0604020202020204" pitchFamily="34" charset="0"/>
              <a:buChar char="•"/>
            </a:pPr>
            <a:r>
              <a:rPr lang="en-US" b="0" i="0" dirty="0">
                <a:solidFill>
                  <a:srgbClr val="303030"/>
                </a:solidFill>
                <a:effectLst/>
                <a:latin typeface="Honeywell Sans"/>
              </a:rPr>
              <a:t>Maximum energy efficiency</a:t>
            </a:r>
          </a:p>
          <a:p>
            <a:pPr marL="0" indent="0">
              <a:buNone/>
            </a:pPr>
            <a:endParaRPr lang="en-US" dirty="0"/>
          </a:p>
        </p:txBody>
      </p:sp>
      <p:sp>
        <p:nvSpPr>
          <p:cNvPr id="5" name="Slide Number Placeholder 4">
            <a:extLst>
              <a:ext uri="{FF2B5EF4-FFF2-40B4-BE49-F238E27FC236}">
                <a16:creationId xmlns:a16="http://schemas.microsoft.com/office/drawing/2014/main" id="{5B28E815-C843-C82D-F400-490443A2E759}"/>
              </a:ext>
            </a:extLst>
          </p:cNvPr>
          <p:cNvSpPr>
            <a:spLocks noGrp="1"/>
          </p:cNvSpPr>
          <p:nvPr>
            <p:ph type="sldNum" sz="quarter" idx="12"/>
          </p:nvPr>
        </p:nvSpPr>
        <p:spPr/>
        <p:txBody>
          <a:bodyPr/>
          <a:lstStyle/>
          <a:p>
            <a:fld id="{0B70DE20-B937-49F7-BDB4-D052E7C40283}" type="slidenum">
              <a:rPr lang="en-US" smtClean="0"/>
              <a:t>36</a:t>
            </a:fld>
            <a:endParaRPr lang="en-US"/>
          </a:p>
        </p:txBody>
      </p:sp>
    </p:spTree>
    <p:extLst>
      <p:ext uri="{BB962C8B-B14F-4D97-AF65-F5344CB8AC3E}">
        <p14:creationId xmlns:p14="http://schemas.microsoft.com/office/powerpoint/2010/main" val="30495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A2D6259-72C6-9FB4-5425-C00FF2D42E06}"/>
              </a:ext>
            </a:extLst>
          </p:cNvPr>
          <p:cNvSpPr>
            <a:spLocks noGrp="1"/>
          </p:cNvSpPr>
          <p:nvPr>
            <p:ph type="body" idx="1"/>
          </p:nvPr>
        </p:nvSpPr>
        <p:spPr/>
        <p:txBody>
          <a:bodyPr>
            <a:normAutofit/>
          </a:bodyPr>
          <a:lstStyle/>
          <a:p>
            <a:r>
              <a:rPr lang="en-US" sz="2800" b="1" dirty="0">
                <a:solidFill>
                  <a:srgbClr val="0070C0"/>
                </a:solidFill>
              </a:rPr>
              <a:t>UOP-</a:t>
            </a:r>
            <a:r>
              <a:rPr lang="en-US" sz="2800" b="1" dirty="0" err="1">
                <a:solidFill>
                  <a:srgbClr val="0070C0"/>
                </a:solidFill>
              </a:rPr>
              <a:t>Sulfolane</a:t>
            </a:r>
            <a:r>
              <a:rPr lang="en-US" sz="2800" b="1" dirty="0">
                <a:solidFill>
                  <a:srgbClr val="0070C0"/>
                </a:solidFill>
              </a:rPr>
              <a:t> process</a:t>
            </a:r>
            <a:endParaRPr lang="en-US" sz="2800" dirty="0"/>
          </a:p>
        </p:txBody>
      </p:sp>
      <p:sp>
        <p:nvSpPr>
          <p:cNvPr id="5" name="Slide Number Placeholder 4">
            <a:extLst>
              <a:ext uri="{FF2B5EF4-FFF2-40B4-BE49-F238E27FC236}">
                <a16:creationId xmlns:a16="http://schemas.microsoft.com/office/drawing/2014/main" id="{27B2725C-0D88-72D8-D2AE-33489344259B}"/>
              </a:ext>
            </a:extLst>
          </p:cNvPr>
          <p:cNvSpPr>
            <a:spLocks noGrp="1"/>
          </p:cNvSpPr>
          <p:nvPr>
            <p:ph type="sldNum" sz="quarter" idx="12"/>
          </p:nvPr>
        </p:nvSpPr>
        <p:spPr/>
        <p:txBody>
          <a:bodyPr/>
          <a:lstStyle/>
          <a:p>
            <a:fld id="{0B70DE20-B937-49F7-BDB4-D052E7C40283}" type="slidenum">
              <a:rPr lang="en-US" smtClean="0"/>
              <a:t>37</a:t>
            </a:fld>
            <a:endParaRPr lang="en-US"/>
          </a:p>
        </p:txBody>
      </p:sp>
      <p:pic>
        <p:nvPicPr>
          <p:cNvPr id="8" name="Picture 7">
            <a:extLst>
              <a:ext uri="{FF2B5EF4-FFF2-40B4-BE49-F238E27FC236}">
                <a16:creationId xmlns:a16="http://schemas.microsoft.com/office/drawing/2014/main" id="{072E1484-7FDE-79B6-583D-830738B55DA4}"/>
              </a:ext>
            </a:extLst>
          </p:cNvPr>
          <p:cNvPicPr>
            <a:picLocks noChangeAspect="1"/>
          </p:cNvPicPr>
          <p:nvPr/>
        </p:nvPicPr>
        <p:blipFill>
          <a:blip r:embed="rId2"/>
          <a:stretch>
            <a:fillRect/>
          </a:stretch>
        </p:blipFill>
        <p:spPr>
          <a:xfrm>
            <a:off x="6089650" y="172773"/>
            <a:ext cx="6056518" cy="4283340"/>
          </a:xfrm>
          <a:prstGeom prst="rect">
            <a:avLst/>
          </a:prstGeom>
        </p:spPr>
      </p:pic>
      <p:sp>
        <p:nvSpPr>
          <p:cNvPr id="9" name="Oval 8">
            <a:extLst>
              <a:ext uri="{FF2B5EF4-FFF2-40B4-BE49-F238E27FC236}">
                <a16:creationId xmlns:a16="http://schemas.microsoft.com/office/drawing/2014/main" id="{9120BAAF-82B1-CBAF-17BB-92DFC4838B73}"/>
              </a:ext>
            </a:extLst>
          </p:cNvPr>
          <p:cNvSpPr/>
          <p:nvPr/>
        </p:nvSpPr>
        <p:spPr>
          <a:xfrm>
            <a:off x="7806519" y="172773"/>
            <a:ext cx="1351129" cy="595577"/>
          </a:xfrm>
          <a:prstGeom prst="ellipse">
            <a:avLst/>
          </a:prstGeom>
          <a:noFill/>
          <a:ln w="38100">
            <a:solidFill>
              <a:srgbClr val="3DC3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1" name="Straight Arrow Connector 10">
            <a:extLst>
              <a:ext uri="{FF2B5EF4-FFF2-40B4-BE49-F238E27FC236}">
                <a16:creationId xmlns:a16="http://schemas.microsoft.com/office/drawing/2014/main" id="{CC495EC5-46A0-A1FF-84CB-B27BB0842CA7}"/>
              </a:ext>
            </a:extLst>
          </p:cNvPr>
          <p:cNvCxnSpPr>
            <a:cxnSpLocks/>
          </p:cNvCxnSpPr>
          <p:nvPr/>
        </p:nvCxnSpPr>
        <p:spPr>
          <a:xfrm flipH="1">
            <a:off x="2934269" y="483181"/>
            <a:ext cx="5206451" cy="416259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40962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51D5-FE95-3E50-5408-C5F6BA3335F2}"/>
              </a:ext>
            </a:extLst>
          </p:cNvPr>
          <p:cNvSpPr>
            <a:spLocks noGrp="1"/>
          </p:cNvSpPr>
          <p:nvPr>
            <p:ph type="title"/>
          </p:nvPr>
        </p:nvSpPr>
        <p:spPr>
          <a:xfrm>
            <a:off x="497006" y="136525"/>
            <a:ext cx="10515600" cy="849526"/>
          </a:xfrm>
        </p:spPr>
        <p:txBody>
          <a:bodyPr>
            <a:normAutofit/>
          </a:bodyPr>
          <a:lstStyle/>
          <a:p>
            <a:r>
              <a:rPr lang="en-US" sz="4000" b="1" dirty="0">
                <a:solidFill>
                  <a:srgbClr val="0070C0"/>
                </a:solidFill>
              </a:rPr>
              <a:t>Extractive Distillation (Review)</a:t>
            </a:r>
          </a:p>
        </p:txBody>
      </p:sp>
      <p:pic>
        <p:nvPicPr>
          <p:cNvPr id="7" name="Content Placeholder 6">
            <a:extLst>
              <a:ext uri="{FF2B5EF4-FFF2-40B4-BE49-F238E27FC236}">
                <a16:creationId xmlns:a16="http://schemas.microsoft.com/office/drawing/2014/main" id="{FAF5B6F6-8C36-00CD-8113-176D74EFB66E}"/>
              </a:ext>
            </a:extLst>
          </p:cNvPr>
          <p:cNvPicPr>
            <a:picLocks noGrp="1" noChangeAspect="1"/>
          </p:cNvPicPr>
          <p:nvPr>
            <p:ph idx="1"/>
          </p:nvPr>
        </p:nvPicPr>
        <p:blipFill>
          <a:blip r:embed="rId2"/>
          <a:stretch>
            <a:fillRect/>
          </a:stretch>
        </p:blipFill>
        <p:spPr>
          <a:xfrm>
            <a:off x="2684634" y="1026947"/>
            <a:ext cx="6822732" cy="5329403"/>
          </a:xfrm>
        </p:spPr>
      </p:pic>
      <p:sp>
        <p:nvSpPr>
          <p:cNvPr id="5" name="Slide Number Placeholder 4">
            <a:extLst>
              <a:ext uri="{FF2B5EF4-FFF2-40B4-BE49-F238E27FC236}">
                <a16:creationId xmlns:a16="http://schemas.microsoft.com/office/drawing/2014/main" id="{21EE78F6-B225-A342-32B3-73A65B73D8E1}"/>
              </a:ext>
            </a:extLst>
          </p:cNvPr>
          <p:cNvSpPr>
            <a:spLocks noGrp="1"/>
          </p:cNvSpPr>
          <p:nvPr>
            <p:ph type="sldNum" sz="quarter" idx="12"/>
          </p:nvPr>
        </p:nvSpPr>
        <p:spPr/>
        <p:txBody>
          <a:bodyPr/>
          <a:lstStyle/>
          <a:p>
            <a:fld id="{0B70DE20-B937-49F7-BDB4-D052E7C40283}" type="slidenum">
              <a:rPr lang="en-US" smtClean="0"/>
              <a:t>38</a:t>
            </a:fld>
            <a:endParaRPr lang="en-US"/>
          </a:p>
        </p:txBody>
      </p:sp>
    </p:spTree>
    <p:extLst>
      <p:ext uri="{BB962C8B-B14F-4D97-AF65-F5344CB8AC3E}">
        <p14:creationId xmlns:p14="http://schemas.microsoft.com/office/powerpoint/2010/main" val="1741807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7CCA-356B-C873-36DF-2C76D0201AFE}"/>
              </a:ext>
            </a:extLst>
          </p:cNvPr>
          <p:cNvSpPr>
            <a:spLocks noGrp="1"/>
          </p:cNvSpPr>
          <p:nvPr>
            <p:ph type="title"/>
          </p:nvPr>
        </p:nvSpPr>
        <p:spPr>
          <a:xfrm>
            <a:off x="128517" y="0"/>
            <a:ext cx="10515600" cy="1325563"/>
          </a:xfrm>
        </p:spPr>
        <p:txBody>
          <a:bodyPr>
            <a:normAutofit/>
          </a:bodyPr>
          <a:lstStyle/>
          <a:p>
            <a:r>
              <a:rPr lang="en-US" sz="3200" b="1" dirty="0">
                <a:solidFill>
                  <a:srgbClr val="0070C0"/>
                </a:solidFill>
                <a:latin typeface="AR CENA"/>
              </a:rPr>
              <a:t>UOP-SULFOLANE process</a:t>
            </a:r>
          </a:p>
        </p:txBody>
      </p:sp>
      <p:sp>
        <p:nvSpPr>
          <p:cNvPr id="3" name="Content Placeholder 2">
            <a:extLst>
              <a:ext uri="{FF2B5EF4-FFF2-40B4-BE49-F238E27FC236}">
                <a16:creationId xmlns:a16="http://schemas.microsoft.com/office/drawing/2014/main" id="{EC92D0E7-1D25-EEB3-601A-BF0992357354}"/>
              </a:ext>
            </a:extLst>
          </p:cNvPr>
          <p:cNvSpPr>
            <a:spLocks noGrp="1"/>
          </p:cNvSpPr>
          <p:nvPr>
            <p:ph idx="1"/>
          </p:nvPr>
        </p:nvSpPr>
        <p:spPr>
          <a:xfrm>
            <a:off x="64258" y="1348309"/>
            <a:ext cx="12063483" cy="4832350"/>
          </a:xfrm>
        </p:spPr>
        <p:txBody>
          <a:bodyPr>
            <a:noAutofit/>
          </a:bodyPr>
          <a:lstStyle/>
          <a:p>
            <a:pPr marL="0" indent="0">
              <a:buNone/>
            </a:pPr>
            <a:r>
              <a:rPr lang="en-US" sz="2200" b="0" i="0" dirty="0">
                <a:solidFill>
                  <a:srgbClr val="231F20"/>
                </a:solidFill>
                <a:effectLst/>
              </a:rPr>
              <a:t>The UOP </a:t>
            </a:r>
            <a:r>
              <a:rPr lang="en-US" sz="2200" b="0" i="0" dirty="0" err="1">
                <a:solidFill>
                  <a:srgbClr val="231F20"/>
                </a:solidFill>
                <a:effectLst/>
              </a:rPr>
              <a:t>Sulfolane</a:t>
            </a:r>
            <a:r>
              <a:rPr lang="en-US" sz="2200" b="0" i="0" dirty="0">
                <a:solidFill>
                  <a:srgbClr val="231F20"/>
                </a:solidFill>
                <a:effectLst/>
              </a:rPr>
              <a:t> process is used to recover high-purity aromatics from hydrocarbon mixtures, such as reformed petroleum naphtha (reformate), pyrolysis gasoline (</a:t>
            </a:r>
            <a:r>
              <a:rPr lang="en-US" sz="2200" b="0" i="0" dirty="0" err="1">
                <a:solidFill>
                  <a:srgbClr val="231F20"/>
                </a:solidFill>
                <a:effectLst/>
              </a:rPr>
              <a:t>pygas</a:t>
            </a:r>
            <a:r>
              <a:rPr lang="en-US" sz="2200" b="0" i="0" dirty="0">
                <a:solidFill>
                  <a:srgbClr val="231F20"/>
                </a:solidFill>
                <a:effectLst/>
              </a:rPr>
              <a:t>), or coke-oven light oil.</a:t>
            </a:r>
          </a:p>
          <a:p>
            <a:pPr marL="0" indent="0">
              <a:buNone/>
            </a:pPr>
            <a:r>
              <a:rPr lang="en-US" sz="2200" b="0" i="0" dirty="0">
                <a:solidFill>
                  <a:srgbClr val="231F20"/>
                </a:solidFill>
                <a:effectLst/>
              </a:rPr>
              <a:t>The </a:t>
            </a:r>
            <a:r>
              <a:rPr lang="en-US" sz="2200" b="0" i="0" dirty="0" err="1">
                <a:solidFill>
                  <a:srgbClr val="231F20"/>
                </a:solidFill>
                <a:effectLst/>
              </a:rPr>
              <a:t>Sulfolane</a:t>
            </a:r>
            <a:r>
              <a:rPr lang="en-US" sz="2200" b="0" i="0" dirty="0">
                <a:solidFill>
                  <a:srgbClr val="231F20"/>
                </a:solidFill>
                <a:effectLst/>
              </a:rPr>
              <a:t> process takes its name from the solvent used: </a:t>
            </a:r>
            <a:r>
              <a:rPr lang="en-US" sz="2200" b="0" i="0" dirty="0">
                <a:solidFill>
                  <a:schemeClr val="accent2">
                    <a:lumMod val="50000"/>
                  </a:schemeClr>
                </a:solidFill>
                <a:effectLst/>
              </a:rPr>
              <a:t>tetrahydrothiophene 1,1-dioxide</a:t>
            </a:r>
            <a:r>
              <a:rPr lang="en-US" sz="2200" b="0" i="0" dirty="0">
                <a:solidFill>
                  <a:srgbClr val="231F20"/>
                </a:solidFill>
                <a:effectLst/>
              </a:rPr>
              <a:t>, or </a:t>
            </a:r>
            <a:r>
              <a:rPr lang="en-US" sz="2200" b="0" i="0" dirty="0" err="1">
                <a:solidFill>
                  <a:srgbClr val="231F20"/>
                </a:solidFill>
                <a:effectLst/>
              </a:rPr>
              <a:t>Sulfolane</a:t>
            </a:r>
            <a:r>
              <a:rPr lang="en-US" sz="2200" b="0" i="0" dirty="0">
                <a:solidFill>
                  <a:srgbClr val="231F20"/>
                </a:solidFill>
                <a:effectLst/>
              </a:rPr>
              <a:t>. </a:t>
            </a:r>
            <a:r>
              <a:rPr lang="en-US" sz="2200" b="0" i="0" dirty="0" err="1">
                <a:solidFill>
                  <a:srgbClr val="231F20"/>
                </a:solidFill>
                <a:effectLst/>
              </a:rPr>
              <a:t>Sulfolane</a:t>
            </a:r>
            <a:r>
              <a:rPr lang="en-US" sz="2200" b="0" i="0" dirty="0">
                <a:solidFill>
                  <a:srgbClr val="231F20"/>
                </a:solidFill>
                <a:effectLst/>
              </a:rPr>
              <a:t> was developed as a solvent by Shell in the early 1960s and is still the most efficient solvent available for the recovery of aromatics. Since 1965, UOP has been the exclusive licensing agent for the </a:t>
            </a:r>
            <a:r>
              <a:rPr lang="en-US" sz="2200" b="0" i="0" dirty="0" err="1">
                <a:solidFill>
                  <a:srgbClr val="231F20"/>
                </a:solidFill>
                <a:effectLst/>
              </a:rPr>
              <a:t>Sulfolane</a:t>
            </a:r>
            <a:r>
              <a:rPr lang="en-US" sz="2200" b="0" i="0" dirty="0">
                <a:solidFill>
                  <a:srgbClr val="231F20"/>
                </a:solidFill>
                <a:effectLst/>
              </a:rPr>
              <a:t> process.</a:t>
            </a:r>
          </a:p>
          <a:p>
            <a:pPr marL="0" indent="0">
              <a:buNone/>
            </a:pPr>
            <a:r>
              <a:rPr lang="en-US" sz="2200" b="0" i="0" dirty="0">
                <a:solidFill>
                  <a:srgbClr val="231F20"/>
                </a:solidFill>
                <a:effectLst/>
              </a:rPr>
              <a:t>The </a:t>
            </a:r>
            <a:r>
              <a:rPr lang="en-US" sz="2200" b="0" i="0" dirty="0" err="1">
                <a:solidFill>
                  <a:srgbClr val="231F20"/>
                </a:solidFill>
                <a:effectLst/>
              </a:rPr>
              <a:t>Sulfolane</a:t>
            </a:r>
            <a:r>
              <a:rPr lang="en-US" sz="2200" b="0" i="0" dirty="0">
                <a:solidFill>
                  <a:srgbClr val="231F20"/>
                </a:solidFill>
                <a:effectLst/>
              </a:rPr>
              <a:t> process can be applied as a combination of liquid-liquid extraction (LLE) and extractive distillation (ED) or, with an appropriate feed, ED alone. The application of extractive distillation is favored when the </a:t>
            </a:r>
            <a:r>
              <a:rPr lang="en-US" sz="2200" b="0" i="0" dirty="0" err="1">
                <a:solidFill>
                  <a:srgbClr val="231F20"/>
                </a:solidFill>
                <a:effectLst/>
              </a:rPr>
              <a:t>Sulfolane</a:t>
            </a:r>
            <a:r>
              <a:rPr lang="en-US" sz="2200" b="0" i="0" dirty="0">
                <a:solidFill>
                  <a:srgbClr val="231F20"/>
                </a:solidFill>
                <a:effectLst/>
              </a:rPr>
              <a:t> feed is rich in aromatics. In such a case, there is less raffinate to boil overhead in the extractive distillation column, which consumes energy.</a:t>
            </a:r>
            <a:r>
              <a:rPr lang="en-US" sz="2200" dirty="0"/>
              <a:t> </a:t>
            </a:r>
            <a:endParaRPr lang="en-US" sz="2200" b="0" i="0" dirty="0">
              <a:solidFill>
                <a:srgbClr val="231F20"/>
              </a:solidFill>
              <a:effectLst/>
            </a:endParaRPr>
          </a:p>
          <a:p>
            <a:pPr marL="0" indent="0">
              <a:buNone/>
            </a:pPr>
            <a:r>
              <a:rPr lang="en-US" sz="2200" b="0" i="0" dirty="0">
                <a:solidFill>
                  <a:srgbClr val="231F20"/>
                </a:solidFill>
                <a:effectLst/>
              </a:rPr>
              <a:t>The C6-C7 fraction from the overhead of the reformate splitter is fed to the </a:t>
            </a:r>
            <a:r>
              <a:rPr lang="en-US" sz="2200" b="0" i="0" dirty="0" err="1">
                <a:solidFill>
                  <a:srgbClr val="231F20"/>
                </a:solidFill>
                <a:effectLst/>
              </a:rPr>
              <a:t>Sulfolane</a:t>
            </a:r>
            <a:r>
              <a:rPr lang="en-US" sz="2200" b="0" i="0" dirty="0">
                <a:solidFill>
                  <a:srgbClr val="231F20"/>
                </a:solidFill>
                <a:effectLst/>
              </a:rPr>
              <a:t> unit. The aromatic extract from the </a:t>
            </a:r>
            <a:r>
              <a:rPr lang="en-US" sz="2200" b="0" i="0" dirty="0" err="1">
                <a:solidFill>
                  <a:srgbClr val="231F20"/>
                </a:solidFill>
                <a:effectLst/>
              </a:rPr>
              <a:t>Sulfolane</a:t>
            </a:r>
            <a:r>
              <a:rPr lang="en-US" sz="2200" b="0" i="0" dirty="0">
                <a:solidFill>
                  <a:srgbClr val="231F20"/>
                </a:solidFill>
                <a:effectLst/>
              </a:rPr>
              <a:t> unit is clay-treated to remove trace olefins, and individual benzene and toluene products are recovered by simple fractionation. The paraffinic raffinate from the </a:t>
            </a:r>
            <a:r>
              <a:rPr lang="en-US" sz="2200" b="0" i="0" dirty="0" err="1">
                <a:solidFill>
                  <a:srgbClr val="231F20"/>
                </a:solidFill>
                <a:effectLst/>
              </a:rPr>
              <a:t>Sulfolane</a:t>
            </a:r>
            <a:r>
              <a:rPr lang="en-US" sz="2200" b="0" i="0" dirty="0">
                <a:solidFill>
                  <a:srgbClr val="231F20"/>
                </a:solidFill>
                <a:effectLst/>
              </a:rPr>
              <a:t> unit is usually blended into the gasoline pool or used in aliphatic solvents.</a:t>
            </a:r>
            <a:r>
              <a:rPr lang="en-US" sz="2200" dirty="0"/>
              <a:t> </a:t>
            </a:r>
          </a:p>
          <a:p>
            <a:pPr marL="0" indent="0">
              <a:buNone/>
            </a:pPr>
            <a:r>
              <a:rPr lang="en-US" sz="2200" b="0" i="0" dirty="0">
                <a:solidFill>
                  <a:srgbClr val="231F20"/>
                </a:solidFill>
                <a:effectLst/>
              </a:rPr>
              <a:t>The </a:t>
            </a:r>
            <a:r>
              <a:rPr lang="en-US" sz="2200" b="0" i="0" dirty="0" err="1">
                <a:solidFill>
                  <a:srgbClr val="231F20"/>
                </a:solidFill>
                <a:effectLst/>
              </a:rPr>
              <a:t>Sulfolane</a:t>
            </a:r>
            <a:r>
              <a:rPr lang="en-US" sz="2200" b="0" i="0" dirty="0">
                <a:solidFill>
                  <a:srgbClr val="231F20"/>
                </a:solidFill>
                <a:effectLst/>
              </a:rPr>
              <a:t> process can also be an attractive way to reduce the benzene concentration in a refinery’s gasoline pool so that it meets new reformulated gasoline requirements.</a:t>
            </a:r>
            <a:r>
              <a:rPr lang="en-US" sz="2200" dirty="0"/>
              <a:t> </a:t>
            </a:r>
            <a:br>
              <a:rPr lang="en-US" sz="2200" dirty="0"/>
            </a:br>
            <a:br>
              <a:rPr lang="en-US" sz="2200" dirty="0"/>
            </a:br>
            <a:endParaRPr lang="en-US" sz="2200" b="0" i="0" dirty="0">
              <a:solidFill>
                <a:srgbClr val="231F20"/>
              </a:solidFill>
              <a:effectLst/>
            </a:endParaRPr>
          </a:p>
          <a:p>
            <a:pPr marL="0" indent="0">
              <a:buNone/>
            </a:pPr>
            <a:br>
              <a:rPr lang="en-US" sz="2200" dirty="0"/>
            </a:br>
            <a:br>
              <a:rPr lang="en-US" sz="2200" dirty="0"/>
            </a:br>
            <a:br>
              <a:rPr lang="en-US" sz="2200" dirty="0"/>
            </a:br>
            <a:endParaRPr lang="en-US" sz="2200" dirty="0"/>
          </a:p>
        </p:txBody>
      </p:sp>
      <p:sp>
        <p:nvSpPr>
          <p:cNvPr id="5" name="Slide Number Placeholder 4">
            <a:extLst>
              <a:ext uri="{FF2B5EF4-FFF2-40B4-BE49-F238E27FC236}">
                <a16:creationId xmlns:a16="http://schemas.microsoft.com/office/drawing/2014/main" id="{6F881975-9979-4FDB-F54F-3E1557FB42CC}"/>
              </a:ext>
            </a:extLst>
          </p:cNvPr>
          <p:cNvSpPr>
            <a:spLocks noGrp="1"/>
          </p:cNvSpPr>
          <p:nvPr>
            <p:ph type="sldNum" sz="quarter" idx="12"/>
          </p:nvPr>
        </p:nvSpPr>
        <p:spPr/>
        <p:txBody>
          <a:bodyPr/>
          <a:lstStyle/>
          <a:p>
            <a:fld id="{0B70DE20-B937-49F7-BDB4-D052E7C40283}" type="slidenum">
              <a:rPr lang="en-US" smtClean="0"/>
              <a:t>39</a:t>
            </a:fld>
            <a:endParaRPr lang="en-US"/>
          </a:p>
        </p:txBody>
      </p:sp>
      <p:pic>
        <p:nvPicPr>
          <p:cNvPr id="6" name="Picture 4" descr="Sulfolane, 250 Kg, Grade Standard: Industrial Grade">
            <a:extLst>
              <a:ext uri="{FF2B5EF4-FFF2-40B4-BE49-F238E27FC236}">
                <a16:creationId xmlns:a16="http://schemas.microsoft.com/office/drawing/2014/main" id="{441F6603-F7A1-10A2-8278-E5BC9B280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226" y="113778"/>
            <a:ext cx="1325564" cy="1325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CA9890-49AF-D736-1DB0-E92441B81F6B}"/>
              </a:ext>
            </a:extLst>
          </p:cNvPr>
          <p:cNvSpPr txBox="1"/>
          <p:nvPr/>
        </p:nvSpPr>
        <p:spPr>
          <a:xfrm>
            <a:off x="8012401" y="803286"/>
            <a:ext cx="1120243" cy="369332"/>
          </a:xfrm>
          <a:prstGeom prst="rect">
            <a:avLst/>
          </a:prstGeom>
          <a:noFill/>
        </p:spPr>
        <p:txBody>
          <a:bodyPr wrap="none" rtlCol="0">
            <a:spAutoFit/>
          </a:bodyPr>
          <a:lstStyle/>
          <a:p>
            <a:r>
              <a:rPr lang="en-US" dirty="0"/>
              <a:t>B.P. 287°C</a:t>
            </a:r>
          </a:p>
        </p:txBody>
      </p:sp>
      <p:sp>
        <p:nvSpPr>
          <p:cNvPr id="8" name="TextBox 7">
            <a:extLst>
              <a:ext uri="{FF2B5EF4-FFF2-40B4-BE49-F238E27FC236}">
                <a16:creationId xmlns:a16="http://schemas.microsoft.com/office/drawing/2014/main" id="{F47FD023-306E-F526-30F9-3C1EBFD8CB7C}"/>
              </a:ext>
            </a:extLst>
          </p:cNvPr>
          <p:cNvSpPr txBox="1"/>
          <p:nvPr/>
        </p:nvSpPr>
        <p:spPr>
          <a:xfrm>
            <a:off x="7257790" y="261531"/>
            <a:ext cx="3221524" cy="923330"/>
          </a:xfrm>
          <a:prstGeom prst="rect">
            <a:avLst/>
          </a:prstGeom>
          <a:noFill/>
        </p:spPr>
        <p:txBody>
          <a:bodyPr wrap="square">
            <a:spAutoFit/>
          </a:bodyPr>
          <a:lstStyle/>
          <a:p>
            <a:r>
              <a:rPr lang="en-IN" sz="1800" b="0" i="0" dirty="0">
                <a:solidFill>
                  <a:schemeClr val="accent2">
                    <a:lumMod val="50000"/>
                  </a:schemeClr>
                </a:solidFill>
                <a:effectLst/>
                <a:latin typeface="Times-Roman"/>
              </a:rPr>
              <a:t>Tetrahydrothiophene 1,1- dioxide</a:t>
            </a:r>
            <a:r>
              <a:rPr lang="en-IN" dirty="0">
                <a:solidFill>
                  <a:schemeClr val="accent2">
                    <a:lumMod val="50000"/>
                  </a:schemeClr>
                </a:solidFill>
              </a:rPr>
              <a:t> </a:t>
            </a:r>
            <a:br>
              <a:rPr lang="en-IN" dirty="0">
                <a:solidFill>
                  <a:schemeClr val="accent2">
                    <a:lumMod val="50000"/>
                  </a:schemeClr>
                </a:solidFill>
              </a:rPr>
            </a:br>
            <a:endParaRPr lang="en-IN" dirty="0">
              <a:solidFill>
                <a:schemeClr val="accent2">
                  <a:lumMod val="50000"/>
                </a:schemeClr>
              </a:solidFill>
            </a:endParaRPr>
          </a:p>
        </p:txBody>
      </p:sp>
    </p:spTree>
    <p:extLst>
      <p:ext uri="{BB962C8B-B14F-4D97-AF65-F5344CB8AC3E}">
        <p14:creationId xmlns:p14="http://schemas.microsoft.com/office/powerpoint/2010/main" val="274466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191B-7F4E-7E50-A4BC-F18F89D1EDC2}"/>
              </a:ext>
            </a:extLst>
          </p:cNvPr>
          <p:cNvSpPr>
            <a:spLocks noGrp="1"/>
          </p:cNvSpPr>
          <p:nvPr>
            <p:ph type="title"/>
          </p:nvPr>
        </p:nvSpPr>
        <p:spPr>
          <a:xfrm>
            <a:off x="565245" y="-194433"/>
            <a:ext cx="10515600" cy="1325563"/>
          </a:xfrm>
        </p:spPr>
        <p:txBody>
          <a:bodyPr>
            <a:normAutofit/>
          </a:bodyPr>
          <a:lstStyle/>
          <a:p>
            <a:r>
              <a:rPr lang="en-US" sz="4000" b="1" dirty="0">
                <a:solidFill>
                  <a:srgbClr val="0070C0"/>
                </a:solidFill>
              </a:rPr>
              <a:t>Aromatics from naphtha</a:t>
            </a:r>
          </a:p>
        </p:txBody>
      </p:sp>
      <p:pic>
        <p:nvPicPr>
          <p:cNvPr id="5" name="Content Placeholder 4">
            <a:extLst>
              <a:ext uri="{FF2B5EF4-FFF2-40B4-BE49-F238E27FC236}">
                <a16:creationId xmlns:a16="http://schemas.microsoft.com/office/drawing/2014/main" id="{0724D584-8DE1-F3EE-8175-615284F0CB7D}"/>
              </a:ext>
            </a:extLst>
          </p:cNvPr>
          <p:cNvPicPr>
            <a:picLocks noGrp="1" noChangeAspect="1"/>
          </p:cNvPicPr>
          <p:nvPr>
            <p:ph idx="1"/>
          </p:nvPr>
        </p:nvPicPr>
        <p:blipFill>
          <a:blip r:embed="rId2"/>
          <a:stretch>
            <a:fillRect/>
          </a:stretch>
        </p:blipFill>
        <p:spPr>
          <a:xfrm>
            <a:off x="986425" y="2020235"/>
            <a:ext cx="9345694" cy="3943835"/>
          </a:xfrm>
        </p:spPr>
      </p:pic>
      <p:sp>
        <p:nvSpPr>
          <p:cNvPr id="3" name="TextBox 2">
            <a:extLst>
              <a:ext uri="{FF2B5EF4-FFF2-40B4-BE49-F238E27FC236}">
                <a16:creationId xmlns:a16="http://schemas.microsoft.com/office/drawing/2014/main" id="{BC12D4EA-29C2-D785-8A2D-DC98A18B148A}"/>
              </a:ext>
            </a:extLst>
          </p:cNvPr>
          <p:cNvSpPr txBox="1"/>
          <p:nvPr/>
        </p:nvSpPr>
        <p:spPr>
          <a:xfrm>
            <a:off x="109182" y="6483843"/>
            <a:ext cx="2827697" cy="369332"/>
          </a:xfrm>
          <a:prstGeom prst="rect">
            <a:avLst/>
          </a:prstGeom>
          <a:noFill/>
        </p:spPr>
        <p:txBody>
          <a:bodyPr wrap="none" rtlCol="0">
            <a:spAutoFit/>
          </a:bodyPr>
          <a:lstStyle/>
          <a:p>
            <a:r>
              <a:rPr lang="en-US" dirty="0"/>
              <a:t>NHT- naphtha hydrotreating</a:t>
            </a:r>
          </a:p>
        </p:txBody>
      </p:sp>
      <p:sp>
        <p:nvSpPr>
          <p:cNvPr id="6" name="Slide Number Placeholder 5">
            <a:extLst>
              <a:ext uri="{FF2B5EF4-FFF2-40B4-BE49-F238E27FC236}">
                <a16:creationId xmlns:a16="http://schemas.microsoft.com/office/drawing/2014/main" id="{C00ED5D3-2288-4809-9661-32F02073CDB2}"/>
              </a:ext>
            </a:extLst>
          </p:cNvPr>
          <p:cNvSpPr>
            <a:spLocks noGrp="1"/>
          </p:cNvSpPr>
          <p:nvPr>
            <p:ph type="sldNum" sz="quarter" idx="12"/>
          </p:nvPr>
        </p:nvSpPr>
        <p:spPr/>
        <p:txBody>
          <a:bodyPr/>
          <a:lstStyle/>
          <a:p>
            <a:fld id="{0B70DE20-B937-49F7-BDB4-D052E7C40283}" type="slidenum">
              <a:rPr lang="en-US" smtClean="0"/>
              <a:t>4</a:t>
            </a:fld>
            <a:endParaRPr lang="en-US"/>
          </a:p>
        </p:txBody>
      </p:sp>
    </p:spTree>
    <p:extLst>
      <p:ext uri="{BB962C8B-B14F-4D97-AF65-F5344CB8AC3E}">
        <p14:creationId xmlns:p14="http://schemas.microsoft.com/office/powerpoint/2010/main" val="2098215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F7C5B-BFFF-DDFF-1A7C-4808E5DD4985}"/>
              </a:ext>
            </a:extLst>
          </p:cNvPr>
          <p:cNvSpPr>
            <a:spLocks noGrp="1"/>
          </p:cNvSpPr>
          <p:nvPr>
            <p:ph idx="1"/>
          </p:nvPr>
        </p:nvSpPr>
        <p:spPr>
          <a:xfrm>
            <a:off x="264425" y="3556090"/>
            <a:ext cx="11663149" cy="3301910"/>
          </a:xfrm>
        </p:spPr>
        <p:txBody>
          <a:bodyPr>
            <a:normAutofit lnSpcReduction="10000"/>
          </a:bodyPr>
          <a:lstStyle/>
          <a:p>
            <a:r>
              <a:rPr lang="en-US" sz="2400" b="0" i="0" dirty="0">
                <a:solidFill>
                  <a:srgbClr val="231F20"/>
                </a:solidFill>
                <a:effectLst/>
              </a:rPr>
              <a:t>In a typical benzene-reduction application, a portion of the </a:t>
            </a:r>
            <a:r>
              <a:rPr lang="en-US" sz="2400" b="0" i="0" dirty="0" err="1">
                <a:solidFill>
                  <a:srgbClr val="231F20"/>
                </a:solidFill>
                <a:effectLst/>
              </a:rPr>
              <a:t>debutanized</a:t>
            </a:r>
            <a:r>
              <a:rPr lang="en-US" sz="2400" b="0" i="0" dirty="0">
                <a:solidFill>
                  <a:srgbClr val="231F20"/>
                </a:solidFill>
                <a:effectLst/>
              </a:rPr>
              <a:t> reformate is sent to a reformate splitter column. The amount of reformate sent to the splitter is determined by the degree of benzene reduction required. </a:t>
            </a:r>
          </a:p>
          <a:p>
            <a:r>
              <a:rPr lang="en-US" sz="2400" b="0" i="0" dirty="0">
                <a:solidFill>
                  <a:srgbClr val="231F20"/>
                </a:solidFill>
                <a:effectLst/>
              </a:rPr>
              <a:t>Bypassing some reformate around the splitter and recombining it with splitter bottoms provide control of the final benzene concentration. </a:t>
            </a:r>
          </a:p>
          <a:p>
            <a:r>
              <a:rPr lang="en-US" sz="2400" b="0" i="0" dirty="0">
                <a:solidFill>
                  <a:srgbClr val="231F20"/>
                </a:solidFill>
                <a:effectLst/>
              </a:rPr>
              <a:t>The benzene-rich splitter overhead is sent to the </a:t>
            </a:r>
            <a:r>
              <a:rPr lang="en-US" sz="2400" b="0" i="0" dirty="0" err="1">
                <a:solidFill>
                  <a:srgbClr val="231F20"/>
                </a:solidFill>
                <a:effectLst/>
              </a:rPr>
              <a:t>Sulfolane</a:t>
            </a:r>
            <a:r>
              <a:rPr lang="en-US" sz="2400" b="0" i="0" dirty="0">
                <a:solidFill>
                  <a:srgbClr val="231F20"/>
                </a:solidFill>
                <a:effectLst/>
              </a:rPr>
              <a:t> unit, which produces a high-purity benzene product that can be sold to the petrochemical market. The raffinate from the Sulfolane unit can be blended back into the gasoline pool or upgraded in an isomerization unit.</a:t>
            </a:r>
            <a:endParaRPr lang="en-US" sz="3600" dirty="0"/>
          </a:p>
        </p:txBody>
      </p:sp>
      <p:sp>
        <p:nvSpPr>
          <p:cNvPr id="5" name="Slide Number Placeholder 4">
            <a:extLst>
              <a:ext uri="{FF2B5EF4-FFF2-40B4-BE49-F238E27FC236}">
                <a16:creationId xmlns:a16="http://schemas.microsoft.com/office/drawing/2014/main" id="{0F3B424D-76E3-764C-4771-15FBC22F8ADF}"/>
              </a:ext>
            </a:extLst>
          </p:cNvPr>
          <p:cNvSpPr>
            <a:spLocks noGrp="1"/>
          </p:cNvSpPr>
          <p:nvPr>
            <p:ph type="sldNum" sz="quarter" idx="12"/>
          </p:nvPr>
        </p:nvSpPr>
        <p:spPr/>
        <p:txBody>
          <a:bodyPr/>
          <a:lstStyle/>
          <a:p>
            <a:fld id="{0B70DE20-B937-49F7-BDB4-D052E7C40283}" type="slidenum">
              <a:rPr lang="en-US" smtClean="0"/>
              <a:t>40</a:t>
            </a:fld>
            <a:endParaRPr lang="en-US"/>
          </a:p>
        </p:txBody>
      </p:sp>
      <p:pic>
        <p:nvPicPr>
          <p:cNvPr id="2" name="Picture 1">
            <a:extLst>
              <a:ext uri="{FF2B5EF4-FFF2-40B4-BE49-F238E27FC236}">
                <a16:creationId xmlns:a16="http://schemas.microsoft.com/office/drawing/2014/main" id="{8B4DE310-E6B0-B8D9-940A-5956A8947780}"/>
              </a:ext>
            </a:extLst>
          </p:cNvPr>
          <p:cNvPicPr>
            <a:picLocks noChangeAspect="1"/>
          </p:cNvPicPr>
          <p:nvPr/>
        </p:nvPicPr>
        <p:blipFill>
          <a:blip r:embed="rId2"/>
          <a:stretch>
            <a:fillRect/>
          </a:stretch>
        </p:blipFill>
        <p:spPr>
          <a:xfrm>
            <a:off x="4540049" y="136525"/>
            <a:ext cx="6432749" cy="31260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TextBox 3">
            <a:extLst>
              <a:ext uri="{FF2B5EF4-FFF2-40B4-BE49-F238E27FC236}">
                <a16:creationId xmlns:a16="http://schemas.microsoft.com/office/drawing/2014/main" id="{45AC5BD1-4F4D-E8C7-F692-7ADBF710B78C}"/>
              </a:ext>
            </a:extLst>
          </p:cNvPr>
          <p:cNvSpPr txBox="1"/>
          <p:nvPr/>
        </p:nvSpPr>
        <p:spPr>
          <a:xfrm>
            <a:off x="4685193" y="185964"/>
            <a:ext cx="5024863" cy="707886"/>
          </a:xfrm>
          <a:prstGeom prst="rect">
            <a:avLst/>
          </a:prstGeom>
          <a:noFill/>
        </p:spPr>
        <p:txBody>
          <a:bodyPr wrap="square">
            <a:spAutoFit/>
          </a:bodyPr>
          <a:lstStyle/>
          <a:p>
            <a:r>
              <a:rPr lang="en-US" sz="2000" b="1" i="0" dirty="0">
                <a:solidFill>
                  <a:schemeClr val="accent2">
                    <a:lumMod val="50000"/>
                  </a:schemeClr>
                </a:solidFill>
                <a:effectLst/>
                <a:latin typeface="+mj-lt"/>
              </a:rPr>
              <a:t>Benzene-reduction application (Gasoline blend)</a:t>
            </a:r>
            <a:r>
              <a:rPr lang="en-US" sz="2000" b="1" dirty="0">
                <a:solidFill>
                  <a:schemeClr val="accent2">
                    <a:lumMod val="50000"/>
                  </a:schemeClr>
                </a:solidFill>
                <a:latin typeface="+mj-lt"/>
              </a:rPr>
              <a:t> </a:t>
            </a:r>
            <a:br>
              <a:rPr lang="en-US" sz="2000" b="1" dirty="0">
                <a:solidFill>
                  <a:schemeClr val="accent2">
                    <a:lumMod val="50000"/>
                  </a:schemeClr>
                </a:solidFill>
                <a:latin typeface="+mj-lt"/>
              </a:rPr>
            </a:br>
            <a:endParaRPr lang="en-US" sz="2000" b="1" dirty="0">
              <a:solidFill>
                <a:schemeClr val="accent2">
                  <a:lumMod val="50000"/>
                </a:schemeClr>
              </a:solidFill>
              <a:latin typeface="+mj-lt"/>
            </a:endParaRPr>
          </a:p>
        </p:txBody>
      </p:sp>
    </p:spTree>
    <p:extLst>
      <p:ext uri="{BB962C8B-B14F-4D97-AF65-F5344CB8AC3E}">
        <p14:creationId xmlns:p14="http://schemas.microsoft.com/office/powerpoint/2010/main" val="380797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9EC08-FC4B-185B-AE40-7343C5B9B728}"/>
              </a:ext>
            </a:extLst>
          </p:cNvPr>
          <p:cNvSpPr>
            <a:spLocks noGrp="1"/>
          </p:cNvSpPr>
          <p:nvPr>
            <p:ph idx="1"/>
          </p:nvPr>
        </p:nvSpPr>
        <p:spPr>
          <a:xfrm>
            <a:off x="16019" y="341194"/>
            <a:ext cx="7449305" cy="6516806"/>
          </a:xfrm>
        </p:spPr>
        <p:txBody>
          <a:bodyPr>
            <a:noAutofit/>
          </a:bodyPr>
          <a:lstStyle/>
          <a:p>
            <a:pPr algn="just"/>
            <a:r>
              <a:rPr lang="en-US" sz="1800" b="0" i="0" dirty="0">
                <a:solidFill>
                  <a:srgbClr val="0070C0"/>
                </a:solidFill>
                <a:effectLst/>
              </a:rPr>
              <a:t>Lean solvent is introduced at the top of the </a:t>
            </a:r>
            <a:r>
              <a:rPr lang="en-US" sz="1800" b="0" i="0" dirty="0">
                <a:solidFill>
                  <a:srgbClr val="7030A0"/>
                </a:solidFill>
                <a:effectLst/>
              </a:rPr>
              <a:t>main extractor </a:t>
            </a:r>
            <a:r>
              <a:rPr lang="en-US" sz="1800" b="0" i="0" dirty="0">
                <a:solidFill>
                  <a:srgbClr val="0070C0"/>
                </a:solidFill>
                <a:effectLst/>
              </a:rPr>
              <a:t>and flows downward. The hydrocarbon feed is introduced at the bottom and flows upward, countercurrent to the solvent phase. As the solvent phase flows downward, it is broken up into fine droplets and redispersed into the hydrocarbon phase by each successive tray. The solvent selectively absorbs the aromatic components from the feed. However, because the separation is not ideal, some of the </a:t>
            </a:r>
            <a:r>
              <a:rPr lang="en-US" sz="1800" b="0" i="0" u="sng" dirty="0">
                <a:solidFill>
                  <a:srgbClr val="0070C0"/>
                </a:solidFill>
                <a:effectLst/>
              </a:rPr>
              <a:t>non-aromatic impurities </a:t>
            </a:r>
            <a:r>
              <a:rPr lang="en-US" sz="1800" b="0" i="0" dirty="0">
                <a:solidFill>
                  <a:srgbClr val="0070C0"/>
                </a:solidFill>
                <a:effectLst/>
              </a:rPr>
              <a:t>are also </a:t>
            </a:r>
            <a:r>
              <a:rPr lang="en-US" sz="1800" b="0" i="0" u="sng" dirty="0">
                <a:solidFill>
                  <a:srgbClr val="0070C0"/>
                </a:solidFill>
                <a:effectLst/>
              </a:rPr>
              <a:t>absorbed</a:t>
            </a:r>
            <a:r>
              <a:rPr lang="en-US" sz="1800" b="0" i="0" dirty="0">
                <a:solidFill>
                  <a:srgbClr val="0070C0"/>
                </a:solidFill>
                <a:effectLst/>
              </a:rPr>
              <a:t>. The bulk of the nonaromatic hydrocarbons remain in the hydrocarbon phase and are rejected from the main extractor as raffinate.</a:t>
            </a:r>
          </a:p>
          <a:p>
            <a:pPr algn="just"/>
            <a:r>
              <a:rPr lang="en-US" sz="1800" b="0" i="0" dirty="0">
                <a:solidFill>
                  <a:srgbClr val="231F20"/>
                </a:solidFill>
                <a:effectLst/>
              </a:rPr>
              <a:t>The solvent phase, which is rich in aromatics, flows downward from the main extractor into the </a:t>
            </a:r>
            <a:r>
              <a:rPr lang="en-US" sz="1800" b="0" i="0" dirty="0">
                <a:solidFill>
                  <a:srgbClr val="7030A0"/>
                </a:solidFill>
                <a:effectLst/>
              </a:rPr>
              <a:t>backwash extractor</a:t>
            </a:r>
            <a:r>
              <a:rPr lang="en-US" sz="1800" b="0" i="0" dirty="0">
                <a:solidFill>
                  <a:srgbClr val="231F20"/>
                </a:solidFill>
                <a:effectLst/>
              </a:rPr>
              <a:t>. There the solvent phase is contacted with a </a:t>
            </a:r>
            <a:r>
              <a:rPr lang="en-US" sz="1800" b="0" i="0" u="sng" dirty="0">
                <a:solidFill>
                  <a:srgbClr val="231F20"/>
                </a:solidFill>
                <a:effectLst/>
              </a:rPr>
              <a:t>stream of light non-aromatic hydrocarbons </a:t>
            </a:r>
            <a:r>
              <a:rPr lang="en-US" sz="1800" b="0" i="0" dirty="0">
                <a:solidFill>
                  <a:srgbClr val="231F20"/>
                </a:solidFill>
                <a:effectLst/>
              </a:rPr>
              <a:t>from the top of the extractive stripper. The </a:t>
            </a:r>
            <a:r>
              <a:rPr lang="en-US" sz="1800" b="0" i="0" u="sng" dirty="0">
                <a:solidFill>
                  <a:srgbClr val="002060"/>
                </a:solidFill>
                <a:effectLst/>
              </a:rPr>
              <a:t>light non-aromatics</a:t>
            </a:r>
            <a:r>
              <a:rPr lang="en-US" sz="1800" b="0" i="0" dirty="0">
                <a:solidFill>
                  <a:srgbClr val="002060"/>
                </a:solidFill>
                <a:effectLst/>
              </a:rPr>
              <a:t> </a:t>
            </a:r>
            <a:r>
              <a:rPr lang="en-US" sz="1800" b="0" i="0" dirty="0">
                <a:solidFill>
                  <a:srgbClr val="231F20"/>
                </a:solidFill>
                <a:effectLst/>
              </a:rPr>
              <a:t>displace the </a:t>
            </a:r>
            <a:r>
              <a:rPr lang="en-US" sz="1800" b="0" i="0" u="sng" dirty="0">
                <a:solidFill>
                  <a:srgbClr val="0066FF"/>
                </a:solidFill>
                <a:effectLst/>
              </a:rPr>
              <a:t>heavy non-aromatic impurities</a:t>
            </a:r>
            <a:r>
              <a:rPr lang="en-US" sz="1800" b="0" i="0" u="sng" dirty="0">
                <a:solidFill>
                  <a:srgbClr val="231F20"/>
                </a:solidFill>
                <a:effectLst/>
              </a:rPr>
              <a:t> </a:t>
            </a:r>
            <a:r>
              <a:rPr lang="en-US" sz="1800" b="0" i="0" dirty="0">
                <a:solidFill>
                  <a:srgbClr val="231F20"/>
                </a:solidFill>
                <a:effectLst/>
              </a:rPr>
              <a:t>from the solvent phase. The heavy non-aromatics then reenter the hydrocarbon phase and leave the extractor with the raffinate.</a:t>
            </a:r>
            <a:endParaRPr lang="en-US" sz="1800" dirty="0"/>
          </a:p>
          <a:p>
            <a:pPr algn="just"/>
            <a:r>
              <a:rPr lang="en-US" sz="1800" b="0" i="0" dirty="0">
                <a:solidFill>
                  <a:srgbClr val="0070C0"/>
                </a:solidFill>
                <a:effectLst/>
              </a:rPr>
              <a:t>The rich solvent from the bottom of the backwash extractor, containing only </a:t>
            </a:r>
            <a:r>
              <a:rPr lang="en-US" sz="1800" b="0" i="0" u="sng" dirty="0">
                <a:solidFill>
                  <a:srgbClr val="0070C0"/>
                </a:solidFill>
                <a:effectLst/>
              </a:rPr>
              <a:t>light nonaromatic impurities</a:t>
            </a:r>
            <a:r>
              <a:rPr lang="en-US" sz="1800" b="0" i="0" dirty="0">
                <a:solidFill>
                  <a:srgbClr val="0070C0"/>
                </a:solidFill>
                <a:effectLst/>
              </a:rPr>
              <a:t>, is then sent to </a:t>
            </a:r>
            <a:r>
              <a:rPr lang="en-US" sz="1800" b="0" i="0" dirty="0">
                <a:solidFill>
                  <a:srgbClr val="7030A0"/>
                </a:solidFill>
                <a:effectLst/>
              </a:rPr>
              <a:t>the extractive stripper </a:t>
            </a:r>
            <a:r>
              <a:rPr lang="en-US" sz="1800" b="0" i="0" dirty="0">
                <a:solidFill>
                  <a:srgbClr val="0070C0"/>
                </a:solidFill>
                <a:effectLst/>
              </a:rPr>
              <a:t>for final purification of the aromatic product. The </a:t>
            </a:r>
            <a:r>
              <a:rPr lang="en-US" sz="1800" b="0" i="0" u="sng" dirty="0">
                <a:solidFill>
                  <a:srgbClr val="002060"/>
                </a:solidFill>
                <a:effectLst/>
              </a:rPr>
              <a:t>light non-aromatic </a:t>
            </a:r>
            <a:r>
              <a:rPr lang="en-US" sz="1800" b="0" i="0" dirty="0">
                <a:solidFill>
                  <a:srgbClr val="0070C0"/>
                </a:solidFill>
                <a:effectLst/>
              </a:rPr>
              <a:t>impurities are removed overhead in the extractive stripper and recycled to the backwash extractor. A purified stream of aromatics, or extract, is withdrawn in the solvent phase from the bottom of the extractive stripper. The solvent phase is then sent on to the solvent recovery column, where the extract product is separated from the solvent by distillation.</a:t>
            </a:r>
            <a:r>
              <a:rPr lang="en-US" sz="1800" dirty="0">
                <a:solidFill>
                  <a:srgbClr val="0070C0"/>
                </a:solidFill>
              </a:rPr>
              <a:t> </a:t>
            </a:r>
          </a:p>
        </p:txBody>
      </p:sp>
      <p:pic>
        <p:nvPicPr>
          <p:cNvPr id="7" name="Picture 6">
            <a:extLst>
              <a:ext uri="{FF2B5EF4-FFF2-40B4-BE49-F238E27FC236}">
                <a16:creationId xmlns:a16="http://schemas.microsoft.com/office/drawing/2014/main" id="{694412AD-11B0-C541-456B-F854B9AF7787}"/>
              </a:ext>
            </a:extLst>
          </p:cNvPr>
          <p:cNvPicPr>
            <a:picLocks noChangeAspect="1"/>
          </p:cNvPicPr>
          <p:nvPr/>
        </p:nvPicPr>
        <p:blipFill>
          <a:blip r:embed="rId2"/>
          <a:stretch>
            <a:fillRect/>
          </a:stretch>
        </p:blipFill>
        <p:spPr>
          <a:xfrm>
            <a:off x="7697336" y="453739"/>
            <a:ext cx="4118115" cy="6021982"/>
          </a:xfrm>
          <a:prstGeom prst="rect">
            <a:avLst/>
          </a:prstGeom>
          <a:ln>
            <a:solidFill>
              <a:srgbClr val="002060"/>
            </a:solidFill>
          </a:ln>
        </p:spPr>
      </p:pic>
      <p:sp>
        <p:nvSpPr>
          <p:cNvPr id="2" name="Slide Number Placeholder 1">
            <a:extLst>
              <a:ext uri="{FF2B5EF4-FFF2-40B4-BE49-F238E27FC236}">
                <a16:creationId xmlns:a16="http://schemas.microsoft.com/office/drawing/2014/main" id="{96679209-0302-1221-9E06-505EB43AB3DB}"/>
              </a:ext>
            </a:extLst>
          </p:cNvPr>
          <p:cNvSpPr>
            <a:spLocks noGrp="1"/>
          </p:cNvSpPr>
          <p:nvPr>
            <p:ph type="sldNum" sz="quarter" idx="12"/>
          </p:nvPr>
        </p:nvSpPr>
        <p:spPr/>
        <p:txBody>
          <a:bodyPr/>
          <a:lstStyle/>
          <a:p>
            <a:fld id="{0B70DE20-B937-49F7-BDB4-D052E7C40283}" type="slidenum">
              <a:rPr lang="en-US" smtClean="0"/>
              <a:t>41</a:t>
            </a:fld>
            <a:endParaRPr lang="en-US"/>
          </a:p>
        </p:txBody>
      </p:sp>
      <p:cxnSp>
        <p:nvCxnSpPr>
          <p:cNvPr id="5" name="Straight Arrow Connector 4">
            <a:extLst>
              <a:ext uri="{FF2B5EF4-FFF2-40B4-BE49-F238E27FC236}">
                <a16:creationId xmlns:a16="http://schemas.microsoft.com/office/drawing/2014/main" id="{DB34A806-5758-B8BD-6BF6-01AAB1F08141}"/>
              </a:ext>
            </a:extLst>
          </p:cNvPr>
          <p:cNvCxnSpPr>
            <a:cxnSpLocks/>
          </p:cNvCxnSpPr>
          <p:nvPr/>
        </p:nvCxnSpPr>
        <p:spPr>
          <a:xfrm flipH="1">
            <a:off x="9739086" y="5820228"/>
            <a:ext cx="537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A92888-E8CB-3EBB-DB9E-F66900BEB30A}"/>
              </a:ext>
            </a:extLst>
          </p:cNvPr>
          <p:cNvSpPr txBox="1"/>
          <p:nvPr/>
        </p:nvSpPr>
        <p:spPr>
          <a:xfrm>
            <a:off x="10276115" y="5635562"/>
            <a:ext cx="775277" cy="369332"/>
          </a:xfrm>
          <a:prstGeom prst="rect">
            <a:avLst/>
          </a:prstGeom>
          <a:noFill/>
        </p:spPr>
        <p:txBody>
          <a:bodyPr wrap="none" rtlCol="0">
            <a:spAutoFit/>
          </a:bodyPr>
          <a:lstStyle/>
          <a:p>
            <a:r>
              <a:rPr lang="en-US" dirty="0"/>
              <a:t>Steam</a:t>
            </a:r>
            <a:endParaRPr lang="en-IN" dirty="0"/>
          </a:p>
        </p:txBody>
      </p:sp>
    </p:spTree>
    <p:extLst>
      <p:ext uri="{BB962C8B-B14F-4D97-AF65-F5344CB8AC3E}">
        <p14:creationId xmlns:p14="http://schemas.microsoft.com/office/powerpoint/2010/main" val="2478335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43" y="126786"/>
            <a:ext cx="10515600" cy="365125"/>
          </a:xfrm>
        </p:spPr>
        <p:txBody>
          <a:bodyPr>
            <a:normAutofit fontScale="90000"/>
          </a:bodyPr>
          <a:lstStyle/>
          <a:p>
            <a:r>
              <a:rPr lang="en-US" b="1" dirty="0">
                <a:solidFill>
                  <a:srgbClr val="0070C0"/>
                </a:solidFill>
              </a:rPr>
              <a:t>Extraction solvents</a:t>
            </a:r>
          </a:p>
        </p:txBody>
      </p:sp>
      <p:sp>
        <p:nvSpPr>
          <p:cNvPr id="3" name="Content Placeholder 2"/>
          <p:cNvSpPr>
            <a:spLocks noGrp="1"/>
          </p:cNvSpPr>
          <p:nvPr>
            <p:ph idx="1"/>
          </p:nvPr>
        </p:nvSpPr>
        <p:spPr>
          <a:xfrm>
            <a:off x="838200" y="800680"/>
            <a:ext cx="5745480" cy="5930534"/>
          </a:xfrm>
        </p:spPr>
        <p:txBody>
          <a:bodyPr>
            <a:normAutofit/>
          </a:bodyPr>
          <a:lstStyle/>
          <a:p>
            <a:pPr marL="0" indent="0">
              <a:buNone/>
            </a:pPr>
            <a:endParaRPr lang="en-US" dirty="0"/>
          </a:p>
          <a:p>
            <a:r>
              <a:rPr lang="en-US" dirty="0" err="1"/>
              <a:t>Sulfolane</a:t>
            </a:r>
            <a:endParaRPr lang="en-US" dirty="0"/>
          </a:p>
          <a:p>
            <a:endParaRPr lang="en-US" dirty="0"/>
          </a:p>
          <a:p>
            <a:endParaRPr lang="en-US" dirty="0"/>
          </a:p>
          <a:p>
            <a:endParaRPr lang="en-US" dirty="0"/>
          </a:p>
          <a:p>
            <a:r>
              <a:rPr lang="en-US" dirty="0"/>
              <a:t>N-methyl pyrrolidinone</a:t>
            </a:r>
          </a:p>
          <a:p>
            <a:pPr marL="0" indent="0">
              <a:buNone/>
            </a:pPr>
            <a:endParaRPr lang="en-US" dirty="0"/>
          </a:p>
          <a:p>
            <a:endParaRPr lang="en-US" dirty="0"/>
          </a:p>
          <a:p>
            <a:r>
              <a:rPr lang="en-US" dirty="0"/>
              <a:t>N-formyl morpholine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1028" name="Picture 4" descr="Sulfolane, 250 Kg, Grade Standard: Industrial Grade">
            <a:extLst>
              <a:ext uri="{FF2B5EF4-FFF2-40B4-BE49-F238E27FC236}">
                <a16:creationId xmlns:a16="http://schemas.microsoft.com/office/drawing/2014/main" id="{7449A424-110D-D451-4F95-91168685E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713" y="80068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Methyl-2-pyrrolidone - Wikipedia">
            <a:extLst>
              <a:ext uri="{FF2B5EF4-FFF2-40B4-BE49-F238E27FC236}">
                <a16:creationId xmlns:a16="http://schemas.microsoft.com/office/drawing/2014/main" id="{C5CDE881-067C-DF4B-4431-BCC450939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976" y="2716609"/>
            <a:ext cx="1393398" cy="14247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Formylmorpholine - Wikipedia">
            <a:extLst>
              <a:ext uri="{FF2B5EF4-FFF2-40B4-BE49-F238E27FC236}">
                <a16:creationId xmlns:a16="http://schemas.microsoft.com/office/drawing/2014/main" id="{A503839A-ACD9-56B7-70EC-8C50FB3E0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393" y="4621914"/>
            <a:ext cx="7810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N-dimethylformamide - Wikidata">
            <a:extLst>
              <a:ext uri="{FF2B5EF4-FFF2-40B4-BE49-F238E27FC236}">
                <a16:creationId xmlns:a16="http://schemas.microsoft.com/office/drawing/2014/main" id="{2C2960A7-5F08-72EB-9D88-35DD66B4C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6880" y="490092"/>
            <a:ext cx="2343150" cy="1952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56B451-6B9E-F9A3-82F3-7E3A87EC2E20}"/>
              </a:ext>
            </a:extLst>
          </p:cNvPr>
          <p:cNvSpPr txBox="1"/>
          <p:nvPr/>
        </p:nvSpPr>
        <p:spPr>
          <a:xfrm>
            <a:off x="6786350" y="1069245"/>
            <a:ext cx="6093724" cy="369332"/>
          </a:xfrm>
          <a:prstGeom prst="rect">
            <a:avLst/>
          </a:prstGeom>
          <a:noFill/>
        </p:spPr>
        <p:txBody>
          <a:bodyPr wrap="square">
            <a:spAutoFit/>
          </a:bodyPr>
          <a:lstStyle/>
          <a:p>
            <a:r>
              <a:rPr lang="en-US" dirty="0"/>
              <a:t>Dimethyl formamide </a:t>
            </a:r>
          </a:p>
        </p:txBody>
      </p:sp>
      <p:sp>
        <p:nvSpPr>
          <p:cNvPr id="9" name="TextBox 8">
            <a:extLst>
              <a:ext uri="{FF2B5EF4-FFF2-40B4-BE49-F238E27FC236}">
                <a16:creationId xmlns:a16="http://schemas.microsoft.com/office/drawing/2014/main" id="{286130E3-12D0-05FC-A9C5-EBF0EE953F03}"/>
              </a:ext>
            </a:extLst>
          </p:cNvPr>
          <p:cNvSpPr txBox="1"/>
          <p:nvPr/>
        </p:nvSpPr>
        <p:spPr>
          <a:xfrm>
            <a:off x="6612341" y="3290678"/>
            <a:ext cx="6441742" cy="369332"/>
          </a:xfrm>
          <a:prstGeom prst="rect">
            <a:avLst/>
          </a:prstGeom>
          <a:noFill/>
        </p:spPr>
        <p:txBody>
          <a:bodyPr wrap="square">
            <a:spAutoFit/>
          </a:bodyPr>
          <a:lstStyle/>
          <a:p>
            <a:r>
              <a:rPr lang="en-US" dirty="0"/>
              <a:t>Tetra ethylene glycol</a:t>
            </a:r>
          </a:p>
        </p:txBody>
      </p:sp>
      <p:pic>
        <p:nvPicPr>
          <p:cNvPr id="1038" name="Picture 14" descr="Tetraethylene glycol CAS 112-60-7 | 808619">
            <a:extLst>
              <a:ext uri="{FF2B5EF4-FFF2-40B4-BE49-F238E27FC236}">
                <a16:creationId xmlns:a16="http://schemas.microsoft.com/office/drawing/2014/main" id="{2D06D7DE-132C-FE95-591A-D40FDCD06C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8393" y="2595455"/>
            <a:ext cx="17621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78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BF1C-8A8D-0B89-6491-17850E8EFBD6}"/>
              </a:ext>
            </a:extLst>
          </p:cNvPr>
          <p:cNvSpPr>
            <a:spLocks noGrp="1"/>
          </p:cNvSpPr>
          <p:nvPr>
            <p:ph type="title"/>
          </p:nvPr>
        </p:nvSpPr>
        <p:spPr>
          <a:xfrm>
            <a:off x="292289" y="68287"/>
            <a:ext cx="10515600" cy="708286"/>
          </a:xfrm>
        </p:spPr>
        <p:txBody>
          <a:bodyPr>
            <a:normAutofit/>
          </a:bodyPr>
          <a:lstStyle/>
          <a:p>
            <a:r>
              <a:rPr lang="en-US" sz="3800" b="1" dirty="0">
                <a:solidFill>
                  <a:srgbClr val="0070C0"/>
                </a:solidFill>
              </a:rPr>
              <a:t>Solvent Selection</a:t>
            </a:r>
            <a:endParaRPr lang="en-US" sz="3800" dirty="0">
              <a:solidFill>
                <a:srgbClr val="0070C0"/>
              </a:solidFill>
            </a:endParaRPr>
          </a:p>
        </p:txBody>
      </p:sp>
      <p:sp>
        <p:nvSpPr>
          <p:cNvPr id="3" name="Content Placeholder 2">
            <a:extLst>
              <a:ext uri="{FF2B5EF4-FFF2-40B4-BE49-F238E27FC236}">
                <a16:creationId xmlns:a16="http://schemas.microsoft.com/office/drawing/2014/main" id="{9E5BA24A-C898-0D90-93F9-62D1E73FB0F3}"/>
              </a:ext>
            </a:extLst>
          </p:cNvPr>
          <p:cNvSpPr>
            <a:spLocks noGrp="1"/>
          </p:cNvSpPr>
          <p:nvPr>
            <p:ph idx="1"/>
          </p:nvPr>
        </p:nvSpPr>
        <p:spPr>
          <a:xfrm>
            <a:off x="-36394" y="1057422"/>
            <a:ext cx="12228394" cy="4921369"/>
          </a:xfrm>
        </p:spPr>
        <p:txBody>
          <a:bodyPr>
            <a:noAutofit/>
          </a:bodyPr>
          <a:lstStyle/>
          <a:p>
            <a:r>
              <a:rPr lang="en-US" sz="2000" b="0" i="0" dirty="0">
                <a:solidFill>
                  <a:srgbClr val="231F20"/>
                </a:solidFill>
                <a:effectLst/>
              </a:rPr>
              <a:t>The suitability of a solvent for aromatics extraction involves the relationship between the capacity of the solvent to absorb aromatics (solubility) and the ability of the solvent to differentiate between aromatics and nonaromatics (selectivity). A study of the common polar solvents used for aromatic extraction reveals the following qualitative similarities:</a:t>
            </a:r>
          </a:p>
          <a:p>
            <a:r>
              <a:rPr lang="en-US" sz="2000" b="0" i="0" dirty="0">
                <a:solidFill>
                  <a:srgbClr val="231F20"/>
                </a:solidFill>
                <a:effectLst/>
              </a:rPr>
              <a:t>When hydrocarbons containing the same number of carbon atoms are compared, solubilities decrease in this order: </a:t>
            </a:r>
            <a:r>
              <a:rPr lang="en-US" sz="2000" b="0" i="1" dirty="0">
                <a:solidFill>
                  <a:srgbClr val="231F20"/>
                </a:solidFill>
                <a:effectLst/>
              </a:rPr>
              <a:t>aromatics&gt;naphthenes&gt;olefins&gt;paraffins.</a:t>
            </a:r>
          </a:p>
          <a:p>
            <a:r>
              <a:rPr lang="en-US" sz="2000" b="0" i="0" dirty="0">
                <a:solidFill>
                  <a:srgbClr val="231F20"/>
                </a:solidFill>
                <a:effectLst/>
              </a:rPr>
              <a:t>When hydrocarbons in the same homologous series are compared, solubility decreases as molecular weight increases.</a:t>
            </a:r>
          </a:p>
          <a:p>
            <a:r>
              <a:rPr lang="en-US" sz="2000" b="0" i="0" dirty="0">
                <a:solidFill>
                  <a:srgbClr val="231F20"/>
                </a:solidFill>
                <a:effectLst/>
              </a:rPr>
              <a:t>The selectivity of a solvent decreases as the hydrocarbon content, or loading, of the solvent phase increases.</a:t>
            </a:r>
            <a:r>
              <a:rPr lang="en-US" sz="2000" dirty="0"/>
              <a:t> </a:t>
            </a:r>
          </a:p>
          <a:p>
            <a:r>
              <a:rPr lang="en-US" sz="2000" b="0" i="1" dirty="0">
                <a:solidFill>
                  <a:srgbClr val="231F20"/>
                </a:solidFill>
                <a:effectLst/>
              </a:rPr>
              <a:t>High specific gravity </a:t>
            </a:r>
            <a:r>
              <a:rPr lang="en-US" sz="2000" b="0" i="0" dirty="0">
                <a:solidFill>
                  <a:srgbClr val="231F20"/>
                </a:solidFill>
                <a:effectLst/>
              </a:rPr>
              <a:t>(1.26). High specific gravity allows the aromatic capacity of </a:t>
            </a:r>
            <a:r>
              <a:rPr lang="en-US" sz="2000" b="0" i="0" dirty="0" err="1">
                <a:solidFill>
                  <a:srgbClr val="231F20"/>
                </a:solidFill>
                <a:effectLst/>
              </a:rPr>
              <a:t>Sulfolane</a:t>
            </a:r>
            <a:r>
              <a:rPr lang="en-US" sz="2000" b="0" i="0" dirty="0">
                <a:solidFill>
                  <a:srgbClr val="231F20"/>
                </a:solidFill>
                <a:effectLst/>
              </a:rPr>
              <a:t> to be fully exploited while maintaining a large density difference between the hydrocarbon and solvent phases in the extractor. This large difference in densities minimizes the required extractor diameter. The high density of the liquid phase in the extractive distillation section also minimizes the size of the equipment required there.</a:t>
            </a:r>
          </a:p>
          <a:p>
            <a:r>
              <a:rPr lang="en-US" sz="2000" b="0" i="1" dirty="0">
                <a:solidFill>
                  <a:srgbClr val="231F20"/>
                </a:solidFill>
                <a:effectLst/>
              </a:rPr>
              <a:t>Low specific heat</a:t>
            </a:r>
            <a:r>
              <a:rPr lang="en-US" sz="2000" b="0" i="0" dirty="0">
                <a:solidFill>
                  <a:srgbClr val="231F20"/>
                </a:solidFill>
                <a:effectLst/>
              </a:rPr>
              <a:t>—0.4 </a:t>
            </a:r>
            <a:r>
              <a:rPr lang="en-US" sz="2000" b="0" i="0" dirty="0" err="1">
                <a:solidFill>
                  <a:srgbClr val="231F20"/>
                </a:solidFill>
                <a:effectLst/>
              </a:rPr>
              <a:t>cal</a:t>
            </a:r>
            <a:r>
              <a:rPr lang="en-US" sz="2000" b="0" i="0" dirty="0">
                <a:solidFill>
                  <a:srgbClr val="231F20"/>
                </a:solidFill>
                <a:effectLst/>
              </a:rPr>
              <a:t>/(</a:t>
            </a:r>
            <a:r>
              <a:rPr lang="en-US" sz="2000" b="0" i="0" dirty="0" err="1">
                <a:solidFill>
                  <a:srgbClr val="231F20"/>
                </a:solidFill>
                <a:effectLst/>
              </a:rPr>
              <a:t>g°C</a:t>
            </a:r>
            <a:r>
              <a:rPr lang="en-US" sz="2000" b="0" i="0" dirty="0">
                <a:solidFill>
                  <a:srgbClr val="231F20"/>
                </a:solidFill>
                <a:effectLst/>
              </a:rPr>
              <a:t>) [0.4 Btu/(</a:t>
            </a:r>
            <a:r>
              <a:rPr lang="en-US" sz="2000" b="0" i="0" dirty="0" err="1">
                <a:solidFill>
                  <a:srgbClr val="231F20"/>
                </a:solidFill>
                <a:effectLst/>
              </a:rPr>
              <a:t>lb°F</a:t>
            </a:r>
            <a:r>
              <a:rPr lang="en-US" sz="2000" b="0" i="0" dirty="0">
                <a:solidFill>
                  <a:srgbClr val="231F20"/>
                </a:solidFill>
                <a:effectLst/>
              </a:rPr>
              <a:t>)]. The low specific heat of </a:t>
            </a:r>
            <a:r>
              <a:rPr lang="en-US" sz="2000" b="0" i="0" dirty="0" err="1">
                <a:solidFill>
                  <a:srgbClr val="231F20"/>
                </a:solidFill>
                <a:effectLst/>
              </a:rPr>
              <a:t>Sulfolane</a:t>
            </a:r>
            <a:r>
              <a:rPr lang="en-US" sz="2000" b="0" i="0" dirty="0">
                <a:solidFill>
                  <a:srgbClr val="231F20"/>
                </a:solidFill>
                <a:effectLst/>
              </a:rPr>
              <a:t> solvent reduces heat loads in the fractionators and minimizes the duty on solvent heat exchangers.</a:t>
            </a:r>
          </a:p>
          <a:p>
            <a:r>
              <a:rPr lang="en-US" sz="2000" b="0" i="0" dirty="0">
                <a:solidFill>
                  <a:srgbClr val="231F20"/>
                </a:solidFill>
                <a:effectLst/>
              </a:rPr>
              <a:t> </a:t>
            </a:r>
            <a:r>
              <a:rPr lang="en-US" sz="2000" b="0" i="1" dirty="0">
                <a:solidFill>
                  <a:srgbClr val="231F20"/>
                </a:solidFill>
                <a:effectLst/>
              </a:rPr>
              <a:t>High boiling point </a:t>
            </a:r>
            <a:r>
              <a:rPr lang="en-US" sz="2000" b="0" i="0" dirty="0">
                <a:solidFill>
                  <a:srgbClr val="231F20"/>
                </a:solidFill>
                <a:effectLst/>
              </a:rPr>
              <a:t>[287°C (549°F)]. The boiling point of </a:t>
            </a:r>
            <a:r>
              <a:rPr lang="en-US" sz="2000" b="0" i="0" dirty="0" err="1">
                <a:solidFill>
                  <a:srgbClr val="231F20"/>
                </a:solidFill>
                <a:effectLst/>
              </a:rPr>
              <a:t>Sulfolane</a:t>
            </a:r>
            <a:r>
              <a:rPr lang="en-US" sz="2000" b="0" i="0" dirty="0">
                <a:solidFill>
                  <a:srgbClr val="231F20"/>
                </a:solidFill>
                <a:effectLst/>
              </a:rPr>
              <a:t> is significantly higher than that of the heaviest aromatic hydrocarbon to be recovered, facilitating the separation of solvent from the aromatic extract.</a:t>
            </a:r>
            <a:r>
              <a:rPr lang="en-US" sz="2000" dirty="0"/>
              <a:t> </a:t>
            </a: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492E6284-8AD8-EEF4-B373-CFCCFF22319C}"/>
              </a:ext>
            </a:extLst>
          </p:cNvPr>
          <p:cNvSpPr>
            <a:spLocks noGrp="1"/>
          </p:cNvSpPr>
          <p:nvPr>
            <p:ph type="sldNum" sz="quarter" idx="12"/>
          </p:nvPr>
        </p:nvSpPr>
        <p:spPr/>
        <p:txBody>
          <a:bodyPr/>
          <a:lstStyle/>
          <a:p>
            <a:fld id="{0B70DE20-B937-49F7-BDB4-D052E7C40283}" type="slidenum">
              <a:rPr lang="en-US" smtClean="0"/>
              <a:t>43</a:t>
            </a:fld>
            <a:endParaRPr lang="en-US"/>
          </a:p>
        </p:txBody>
      </p:sp>
    </p:spTree>
    <p:extLst>
      <p:ext uri="{BB962C8B-B14F-4D97-AF65-F5344CB8AC3E}">
        <p14:creationId xmlns:p14="http://schemas.microsoft.com/office/powerpoint/2010/main" val="819054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2504-474B-1038-6EAD-D3822B32FD21}"/>
              </a:ext>
            </a:extLst>
          </p:cNvPr>
          <p:cNvSpPr>
            <a:spLocks noGrp="1"/>
          </p:cNvSpPr>
          <p:nvPr>
            <p:ph type="title"/>
          </p:nvPr>
        </p:nvSpPr>
        <p:spPr>
          <a:xfrm>
            <a:off x="210402" y="41038"/>
            <a:ext cx="10515600" cy="665329"/>
          </a:xfrm>
        </p:spPr>
        <p:txBody>
          <a:bodyPr>
            <a:normAutofit/>
          </a:bodyPr>
          <a:lstStyle/>
          <a:p>
            <a:r>
              <a:rPr lang="en-US" sz="3600" b="1" dirty="0">
                <a:solidFill>
                  <a:srgbClr val="0070C0"/>
                </a:solidFill>
                <a:latin typeface="AR CENA"/>
              </a:rPr>
              <a:t>SULFOLANE process: introduction</a:t>
            </a:r>
          </a:p>
        </p:txBody>
      </p:sp>
      <p:sp>
        <p:nvSpPr>
          <p:cNvPr id="3" name="Content Placeholder 2">
            <a:extLst>
              <a:ext uri="{FF2B5EF4-FFF2-40B4-BE49-F238E27FC236}">
                <a16:creationId xmlns:a16="http://schemas.microsoft.com/office/drawing/2014/main" id="{688FF934-369F-1BCB-5E0E-0DE05D31AB4E}"/>
              </a:ext>
            </a:extLst>
          </p:cNvPr>
          <p:cNvSpPr>
            <a:spLocks noGrp="1"/>
          </p:cNvSpPr>
          <p:nvPr>
            <p:ph idx="1"/>
          </p:nvPr>
        </p:nvSpPr>
        <p:spPr>
          <a:xfrm>
            <a:off x="1" y="849763"/>
            <a:ext cx="12191999" cy="5871712"/>
          </a:xfrm>
        </p:spPr>
        <p:txBody>
          <a:bodyPr>
            <a:normAutofit/>
          </a:bodyPr>
          <a:lstStyle/>
          <a:p>
            <a:r>
              <a:rPr lang="en-US" sz="2400" b="0" i="0" dirty="0">
                <a:solidFill>
                  <a:srgbClr val="231F20"/>
                </a:solidFill>
                <a:effectLst/>
              </a:rPr>
              <a:t>The </a:t>
            </a:r>
            <a:r>
              <a:rPr lang="en-US" sz="2400" b="0" i="0" dirty="0" err="1">
                <a:solidFill>
                  <a:srgbClr val="231F20"/>
                </a:solidFill>
                <a:effectLst/>
              </a:rPr>
              <a:t>Sulfolane</a:t>
            </a:r>
            <a:r>
              <a:rPr lang="en-US" sz="2400" b="0" i="0" dirty="0">
                <a:solidFill>
                  <a:srgbClr val="231F20"/>
                </a:solidFill>
                <a:effectLst/>
              </a:rPr>
              <a:t> process combines both liquid-liquid extraction and extractive distillation in the same process unit. This mode of operation has particular advantages for aromatic recovery:</a:t>
            </a:r>
          </a:p>
          <a:p>
            <a:r>
              <a:rPr lang="en-US" sz="2400" b="0" i="0" dirty="0">
                <a:solidFill>
                  <a:srgbClr val="0070C0"/>
                </a:solidFill>
                <a:effectLst/>
              </a:rPr>
              <a:t>In liquid-liquid extraction systems, </a:t>
            </a:r>
            <a:r>
              <a:rPr lang="en-US" sz="2400" b="0" i="0" u="sng" dirty="0">
                <a:solidFill>
                  <a:srgbClr val="0070C0"/>
                </a:solidFill>
                <a:effectLst/>
              </a:rPr>
              <a:t>light nonaromatic </a:t>
            </a:r>
            <a:r>
              <a:rPr lang="en-US" sz="2400" b="0" i="0" dirty="0">
                <a:solidFill>
                  <a:srgbClr val="0070C0"/>
                </a:solidFill>
                <a:effectLst/>
              </a:rPr>
              <a:t>components are more soluble in the solvent than </a:t>
            </a:r>
            <a:r>
              <a:rPr lang="en-US" sz="2400" b="0" i="0" u="sng" dirty="0">
                <a:solidFill>
                  <a:srgbClr val="0070C0"/>
                </a:solidFill>
                <a:effectLst/>
              </a:rPr>
              <a:t>heavy nonaromatics </a:t>
            </a:r>
            <a:r>
              <a:rPr lang="en-US" sz="2400" b="0" i="0" dirty="0">
                <a:solidFill>
                  <a:srgbClr val="0070C0"/>
                </a:solidFill>
                <a:effectLst/>
              </a:rPr>
              <a:t>are. Thus, liquid-liquid extraction is more effective in separating aromatics from the heavy contaminants than from the light ones.</a:t>
            </a:r>
          </a:p>
          <a:p>
            <a:r>
              <a:rPr lang="en-US" sz="2400" b="0" i="0" dirty="0">
                <a:solidFill>
                  <a:srgbClr val="231F20"/>
                </a:solidFill>
                <a:effectLst/>
              </a:rPr>
              <a:t>In extractive distillation, </a:t>
            </a:r>
            <a:r>
              <a:rPr lang="en-US" sz="2400" b="0" i="0" u="sng" dirty="0">
                <a:solidFill>
                  <a:srgbClr val="231F20"/>
                </a:solidFill>
                <a:effectLst/>
              </a:rPr>
              <a:t>light nonaromatic</a:t>
            </a:r>
            <a:r>
              <a:rPr lang="en-US" sz="2400" b="0" i="0" dirty="0">
                <a:solidFill>
                  <a:srgbClr val="231F20"/>
                </a:solidFill>
                <a:effectLst/>
              </a:rPr>
              <a:t> components </a:t>
            </a:r>
            <a:r>
              <a:rPr lang="en-US" sz="2400" b="0" i="0" u="sng" dirty="0">
                <a:solidFill>
                  <a:srgbClr val="231F20"/>
                </a:solidFill>
                <a:effectLst/>
              </a:rPr>
              <a:t>are more readily stripped from the solvent </a:t>
            </a:r>
            <a:r>
              <a:rPr lang="en-US" sz="2400" b="0" i="0" dirty="0">
                <a:solidFill>
                  <a:srgbClr val="231F20"/>
                </a:solidFill>
                <a:effectLst/>
              </a:rPr>
              <a:t>than </a:t>
            </a:r>
            <a:r>
              <a:rPr lang="en-US" sz="2400" b="0" i="0" u="sng" dirty="0">
                <a:solidFill>
                  <a:srgbClr val="231F20"/>
                </a:solidFill>
                <a:effectLst/>
              </a:rPr>
              <a:t>heavy nonaromatics</a:t>
            </a:r>
            <a:r>
              <a:rPr lang="en-US" sz="2400" b="0" i="0" dirty="0">
                <a:solidFill>
                  <a:srgbClr val="231F20"/>
                </a:solidFill>
                <a:effectLst/>
              </a:rPr>
              <a:t>. Thus, extractive distillation is more effective in separating aromatics from the light contaminants than from the heavy ones.</a:t>
            </a:r>
          </a:p>
          <a:p>
            <a:r>
              <a:rPr lang="en-US" sz="2400" b="0" i="0" dirty="0">
                <a:solidFill>
                  <a:srgbClr val="0070C0"/>
                </a:solidFill>
                <a:effectLst/>
              </a:rPr>
              <a:t>Contaminants that are the most difficult to eliminate in one section are the easiest to remove in the other. This combination of techniques permits effective treatment of feedstocks with much broader boiling range than would be possible by either technique alone.</a:t>
            </a:r>
          </a:p>
        </p:txBody>
      </p:sp>
      <p:sp>
        <p:nvSpPr>
          <p:cNvPr id="5" name="Slide Number Placeholder 4">
            <a:extLst>
              <a:ext uri="{FF2B5EF4-FFF2-40B4-BE49-F238E27FC236}">
                <a16:creationId xmlns:a16="http://schemas.microsoft.com/office/drawing/2014/main" id="{0810DDB1-B115-136E-3F1B-FE430BA31332}"/>
              </a:ext>
            </a:extLst>
          </p:cNvPr>
          <p:cNvSpPr>
            <a:spLocks noGrp="1"/>
          </p:cNvSpPr>
          <p:nvPr>
            <p:ph type="sldNum" sz="quarter" idx="12"/>
          </p:nvPr>
        </p:nvSpPr>
        <p:spPr/>
        <p:txBody>
          <a:bodyPr/>
          <a:lstStyle/>
          <a:p>
            <a:fld id="{0B70DE20-B937-49F7-BDB4-D052E7C40283}" type="slidenum">
              <a:rPr lang="en-US" smtClean="0"/>
              <a:t>44</a:t>
            </a:fld>
            <a:endParaRPr lang="en-US"/>
          </a:p>
        </p:txBody>
      </p:sp>
    </p:spTree>
    <p:extLst>
      <p:ext uri="{BB962C8B-B14F-4D97-AF65-F5344CB8AC3E}">
        <p14:creationId xmlns:p14="http://schemas.microsoft.com/office/powerpoint/2010/main" val="3916459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61B52E-9136-AB77-F69C-26899CF3C702}"/>
              </a:ext>
            </a:extLst>
          </p:cNvPr>
          <p:cNvSpPr>
            <a:spLocks noGrp="1"/>
          </p:cNvSpPr>
          <p:nvPr>
            <p:ph type="sldNum" sz="quarter" idx="12"/>
          </p:nvPr>
        </p:nvSpPr>
        <p:spPr/>
        <p:txBody>
          <a:bodyPr/>
          <a:lstStyle/>
          <a:p>
            <a:fld id="{0B70DE20-B937-49F7-BDB4-D052E7C40283}" type="slidenum">
              <a:rPr lang="en-US" smtClean="0"/>
              <a:t>45</a:t>
            </a:fld>
            <a:endParaRPr lang="en-US"/>
          </a:p>
        </p:txBody>
      </p:sp>
      <p:pic>
        <p:nvPicPr>
          <p:cNvPr id="6" name="Content Placeholder 8">
            <a:extLst>
              <a:ext uri="{FF2B5EF4-FFF2-40B4-BE49-F238E27FC236}">
                <a16:creationId xmlns:a16="http://schemas.microsoft.com/office/drawing/2014/main" id="{09BE5122-00DF-B0E9-6580-99C53E272CA9}"/>
              </a:ext>
            </a:extLst>
          </p:cNvPr>
          <p:cNvPicPr>
            <a:picLocks noChangeAspect="1"/>
          </p:cNvPicPr>
          <p:nvPr/>
        </p:nvPicPr>
        <p:blipFill>
          <a:blip r:embed="rId2"/>
          <a:stretch>
            <a:fillRect/>
          </a:stretch>
        </p:blipFill>
        <p:spPr>
          <a:xfrm>
            <a:off x="0" y="0"/>
            <a:ext cx="12192000" cy="70684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B92AB16C-6522-36ED-33B3-9AA46B51DC33}"/>
              </a:ext>
            </a:extLst>
          </p:cNvPr>
          <p:cNvSpPr txBox="1"/>
          <p:nvPr/>
        </p:nvSpPr>
        <p:spPr>
          <a:xfrm>
            <a:off x="0" y="0"/>
            <a:ext cx="8610600" cy="1077218"/>
          </a:xfrm>
          <a:prstGeom prst="rect">
            <a:avLst/>
          </a:prstGeom>
          <a:noFill/>
        </p:spPr>
        <p:txBody>
          <a:bodyPr wrap="square">
            <a:spAutoFit/>
          </a:bodyPr>
          <a:lstStyle/>
          <a:p>
            <a:r>
              <a:rPr lang="en-US" sz="3200" b="1" i="1" dirty="0">
                <a:solidFill>
                  <a:srgbClr val="0070C0"/>
                </a:solidFill>
                <a:effectLst/>
                <a:latin typeface="AR CENA"/>
              </a:rPr>
              <a:t>SULFOLANE process flow diagram</a:t>
            </a:r>
            <a:r>
              <a:rPr lang="en-US" sz="3200" b="1" i="1" dirty="0">
                <a:solidFill>
                  <a:srgbClr val="0070C0"/>
                </a:solidFill>
                <a:latin typeface="AR CENA"/>
              </a:rPr>
              <a:t> </a:t>
            </a:r>
            <a:br>
              <a:rPr lang="en-US" sz="3200" b="1" i="1" dirty="0">
                <a:solidFill>
                  <a:srgbClr val="0070C0"/>
                </a:solidFill>
                <a:latin typeface="AR CENA"/>
              </a:rPr>
            </a:br>
            <a:endParaRPr lang="en-US" sz="3200" b="1" i="1" dirty="0">
              <a:solidFill>
                <a:srgbClr val="0070C0"/>
              </a:solidFill>
              <a:latin typeface="AR CENA"/>
            </a:endParaRPr>
          </a:p>
        </p:txBody>
      </p:sp>
    </p:spTree>
    <p:extLst>
      <p:ext uri="{BB962C8B-B14F-4D97-AF65-F5344CB8AC3E}">
        <p14:creationId xmlns:p14="http://schemas.microsoft.com/office/powerpoint/2010/main" val="1735991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585201-72F4-56F5-014E-8697AF1886E1}"/>
              </a:ext>
            </a:extLst>
          </p:cNvPr>
          <p:cNvSpPr>
            <a:spLocks noGrp="1"/>
          </p:cNvSpPr>
          <p:nvPr>
            <p:ph type="sldNum" sz="quarter" idx="12"/>
          </p:nvPr>
        </p:nvSpPr>
        <p:spPr/>
        <p:txBody>
          <a:bodyPr/>
          <a:lstStyle/>
          <a:p>
            <a:fld id="{0B70DE20-B937-49F7-BDB4-D052E7C40283}" type="slidenum">
              <a:rPr lang="en-US" smtClean="0"/>
              <a:t>46</a:t>
            </a:fld>
            <a:endParaRPr lang="en-US"/>
          </a:p>
        </p:txBody>
      </p:sp>
      <p:sp>
        <p:nvSpPr>
          <p:cNvPr id="5" name="TextBox 4">
            <a:extLst>
              <a:ext uri="{FF2B5EF4-FFF2-40B4-BE49-F238E27FC236}">
                <a16:creationId xmlns:a16="http://schemas.microsoft.com/office/drawing/2014/main" id="{89CC45CA-6E9F-72D6-AAFF-D563870FB06F}"/>
              </a:ext>
            </a:extLst>
          </p:cNvPr>
          <p:cNvSpPr txBox="1"/>
          <p:nvPr/>
        </p:nvSpPr>
        <p:spPr>
          <a:xfrm>
            <a:off x="330958" y="271524"/>
            <a:ext cx="11861042" cy="6247864"/>
          </a:xfrm>
          <a:prstGeom prst="rect">
            <a:avLst/>
          </a:prstGeom>
          <a:noFill/>
        </p:spPr>
        <p:txBody>
          <a:bodyPr wrap="square">
            <a:spAutoFit/>
          </a:bodyPr>
          <a:lstStyle/>
          <a:p>
            <a:r>
              <a:rPr lang="en-US" sz="2000" dirty="0" err="1"/>
              <a:t>Sulfolane</a:t>
            </a:r>
            <a:r>
              <a:rPr lang="en-US" sz="2000" dirty="0"/>
              <a:t> solvent process uses a combination of liquid–liquid extraction and extractive stripping to separate the aromatics from the other hydrocarbons because of the characteristics of polar solvents. </a:t>
            </a:r>
            <a:r>
              <a:rPr lang="en-US" sz="2000" u="sng" dirty="0"/>
              <a:t>As the concentration of aromatics in the solvent increases, the solubility of the nonaromatic hydrocarbons in the extract phase also increases.</a:t>
            </a:r>
            <a:r>
              <a:rPr lang="en-US" sz="2000" dirty="0"/>
              <a:t> This results in a decrease in the selectivity of the solvent and a carryover of some of the nonaromatic hydrocarbons with the extract phase to an extractive stripper. In the </a:t>
            </a:r>
            <a:r>
              <a:rPr lang="en-US" sz="2000" u="sng" dirty="0"/>
              <a:t>extractive stripper an extractive distillation </a:t>
            </a:r>
            <a:r>
              <a:rPr lang="en-US" sz="2000" dirty="0"/>
              <a:t>occurs and the nonaromatic hydrocarbons are stripped from the aromatic–solvent mixture and returned as reflux to the extraction column. The solvent is then recovered from the nonaromatic hydrocarbon-free extract stream leaving an extract which contains less than 1000 ppm ( 0.1%) </a:t>
            </a:r>
            <a:r>
              <a:rPr lang="en-US" sz="2000" dirty="0" err="1"/>
              <a:t>aliphatics</a:t>
            </a:r>
            <a:r>
              <a:rPr lang="en-US" sz="2000" dirty="0"/>
              <a:t>. </a:t>
            </a:r>
          </a:p>
          <a:p>
            <a:r>
              <a:rPr lang="en-US" sz="2000" dirty="0"/>
              <a:t>Aromatics recoveries are typically equal to or better than 99.9, 99.0, and 97.0% for benzene, toluene, and xylenes, respectively. Because of the high affinity of the polar solvents for water and the low solubilities in the nonaromatic hydrocarbon raffinate phase, the solvent is recovered from the raffinate phase by washing with water. The water is returned to extract recovery column (</a:t>
            </a:r>
            <a:r>
              <a:rPr lang="en-US" sz="2000" dirty="0" err="1"/>
              <a:t>Sulfolane</a:t>
            </a:r>
            <a:r>
              <a:rPr lang="en-US" sz="2000" dirty="0"/>
              <a:t>) for recovery of the solvent. </a:t>
            </a:r>
          </a:p>
          <a:p>
            <a:r>
              <a:rPr lang="en-US" sz="2000" dirty="0"/>
              <a:t>The water content of the solvents is carefully controlled and used to increase the selectivity of the solvents. The water content of the polyglycols is kept in the range of 2 to 10 </a:t>
            </a:r>
            <a:r>
              <a:rPr lang="en-US" sz="2000" dirty="0" err="1"/>
              <a:t>wt</a:t>
            </a:r>
            <a:r>
              <a:rPr lang="en-US" sz="2000" dirty="0"/>
              <a:t>% and that of </a:t>
            </a:r>
            <a:r>
              <a:rPr lang="en-US" sz="2000" dirty="0" err="1"/>
              <a:t>sulfolane</a:t>
            </a:r>
            <a:r>
              <a:rPr lang="en-US" sz="2000" dirty="0"/>
              <a:t> is maintained at about 1.5 </a:t>
            </a:r>
            <a:r>
              <a:rPr lang="en-US" sz="2000" dirty="0" err="1"/>
              <a:t>wt</a:t>
            </a:r>
            <a:r>
              <a:rPr lang="en-US" sz="2000" dirty="0"/>
              <a:t>%. </a:t>
            </a:r>
          </a:p>
          <a:p>
            <a:r>
              <a:rPr lang="en-US" sz="2000" dirty="0"/>
              <a:t>The solvent quality is maintained in the </a:t>
            </a:r>
            <a:r>
              <a:rPr lang="en-US" sz="2000" dirty="0" err="1"/>
              <a:t>Sulfolane</a:t>
            </a:r>
            <a:r>
              <a:rPr lang="en-US" sz="2000" dirty="0"/>
              <a:t> process by withdrawing a </a:t>
            </a:r>
            <a:r>
              <a:rPr lang="en-US" sz="2000" u="sng" dirty="0"/>
              <a:t>slip stream </a:t>
            </a:r>
            <a:r>
              <a:rPr lang="en-US" sz="2000" dirty="0"/>
              <a:t>from the main solvent recirculation stream and processing it in a solvent reclaiming tower to remove any high-boiling contaminants that accumulated.</a:t>
            </a:r>
          </a:p>
          <a:p>
            <a:r>
              <a:rPr lang="en-US" sz="2000" dirty="0"/>
              <a:t>The solvent quality is maintained by using a combination of filtration and adsorption to remove accumulated impurities.</a:t>
            </a:r>
          </a:p>
        </p:txBody>
      </p:sp>
    </p:spTree>
    <p:extLst>
      <p:ext uri="{BB962C8B-B14F-4D97-AF65-F5344CB8AC3E}">
        <p14:creationId xmlns:p14="http://schemas.microsoft.com/office/powerpoint/2010/main" val="27521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52D3DC-A584-9716-CBB9-CE7A4207CC4F}"/>
              </a:ext>
            </a:extLst>
          </p:cNvPr>
          <p:cNvSpPr>
            <a:spLocks noGrp="1"/>
          </p:cNvSpPr>
          <p:nvPr>
            <p:ph type="sldNum" sz="quarter" idx="12"/>
          </p:nvPr>
        </p:nvSpPr>
        <p:spPr/>
        <p:txBody>
          <a:bodyPr/>
          <a:lstStyle/>
          <a:p>
            <a:fld id="{0B70DE20-B937-49F7-BDB4-D052E7C40283}" type="slidenum">
              <a:rPr lang="en-US" smtClean="0"/>
              <a:t>47</a:t>
            </a:fld>
            <a:endParaRPr lang="en-US"/>
          </a:p>
        </p:txBody>
      </p:sp>
      <p:sp>
        <p:nvSpPr>
          <p:cNvPr id="5" name="TextBox 4">
            <a:extLst>
              <a:ext uri="{FF2B5EF4-FFF2-40B4-BE49-F238E27FC236}">
                <a16:creationId xmlns:a16="http://schemas.microsoft.com/office/drawing/2014/main" id="{B1D72038-B0D2-692A-582B-E0A11AB9FF28}"/>
              </a:ext>
            </a:extLst>
          </p:cNvPr>
          <p:cNvSpPr txBox="1"/>
          <p:nvPr/>
        </p:nvSpPr>
        <p:spPr>
          <a:xfrm>
            <a:off x="0" y="0"/>
            <a:ext cx="12192000" cy="6986528"/>
          </a:xfrm>
          <a:prstGeom prst="rect">
            <a:avLst/>
          </a:prstGeom>
          <a:noFill/>
        </p:spPr>
        <p:txBody>
          <a:bodyPr wrap="square">
            <a:spAutoFit/>
          </a:bodyPr>
          <a:lstStyle/>
          <a:p>
            <a:pPr algn="just"/>
            <a:r>
              <a:rPr lang="en-US" sz="2800" b="1" i="1" dirty="0">
                <a:solidFill>
                  <a:srgbClr val="7030A0"/>
                </a:solidFill>
                <a:effectLst/>
                <a:latin typeface="AR CENA"/>
              </a:rPr>
              <a:t>Process description</a:t>
            </a:r>
            <a:endParaRPr lang="en-US" sz="2800" b="0" i="1" dirty="0">
              <a:solidFill>
                <a:srgbClr val="7030A0"/>
              </a:solidFill>
              <a:effectLst/>
              <a:latin typeface="AR CENA"/>
            </a:endParaRPr>
          </a:p>
          <a:p>
            <a:pPr marL="285750" indent="-285750">
              <a:buFont typeface="Arial" panose="020B0604020202020204" pitchFamily="34" charset="0"/>
              <a:buChar char="•"/>
            </a:pPr>
            <a:r>
              <a:rPr lang="en-US" sz="2000" dirty="0"/>
              <a:t>Fresh feed is fed into the extractor, where it rises and flows against the flow of lean solvent. Aromatic materials are dissolved in the solvent in a targeted manner as the feed passes through the extractor. An extremely low-aromatic-content raffinate stream is removed from the extractor's top. The aromatic-rich, rich solvent emerges from the extractor's bottom and goes into the stripper. Through extractive distillation, the non-aromatic components with volatilities greater than benzene's are entirely extracted from the solvent and removed overhead, along with a small amount of aromatics. </a:t>
            </a:r>
            <a:endParaRPr lang="en-US" sz="2000" b="0" i="0" dirty="0">
              <a:solidFill>
                <a:srgbClr val="231F20"/>
              </a:solidFill>
              <a:effectLst/>
            </a:endParaRPr>
          </a:p>
          <a:p>
            <a:pPr marL="285750" indent="-285750">
              <a:buFont typeface="Arial" panose="020B0604020202020204" pitchFamily="34" charset="0"/>
              <a:buChar char="•"/>
            </a:pPr>
            <a:r>
              <a:rPr lang="en-US" sz="2000" dirty="0">
                <a:solidFill>
                  <a:srgbClr val="0070C0"/>
                </a:solidFill>
              </a:rPr>
              <a:t>This overhead stream is recycled to the extractor, where the heavy nonaromatics from the solvent phase exiting the bottom of the extractor are replaced by the light nonaromatics. After being largely free of nonaromatic contaminants, the bottom stream from the </a:t>
            </a:r>
            <a:r>
              <a:rPr lang="en-US" sz="2000" u="sng" dirty="0">
                <a:solidFill>
                  <a:srgbClr val="0070C0"/>
                </a:solidFill>
              </a:rPr>
              <a:t>stripper</a:t>
            </a:r>
            <a:r>
              <a:rPr lang="en-US" sz="2000" dirty="0">
                <a:solidFill>
                  <a:srgbClr val="0070C0"/>
                </a:solidFill>
              </a:rPr>
              <a:t> is sent to the recovery column, where the solvent and aromatic product are separated. This separation is easily completed with little energy input due to the significant difference in boiling points between the heaviest aromatic component and the </a:t>
            </a:r>
            <a:r>
              <a:rPr lang="en-US" sz="2000" dirty="0" err="1">
                <a:solidFill>
                  <a:srgbClr val="0070C0"/>
                </a:solidFill>
              </a:rPr>
              <a:t>sulfolane</a:t>
            </a:r>
            <a:r>
              <a:rPr lang="en-US" sz="2000" dirty="0">
                <a:solidFill>
                  <a:srgbClr val="0070C0"/>
                </a:solidFill>
              </a:rPr>
              <a:t> solvent. </a:t>
            </a:r>
            <a:r>
              <a:rPr lang="en-US" sz="2000" b="0" i="0" dirty="0">
                <a:solidFill>
                  <a:srgbClr val="0070C0"/>
                </a:solidFill>
                <a:effectLst/>
              </a:rPr>
              <a:t>To minimize solvent temperatures, the recovery column is operated under vacuum. </a:t>
            </a:r>
          </a:p>
          <a:p>
            <a:pPr marL="285750" indent="-285750">
              <a:buFont typeface="Arial" panose="020B0604020202020204" pitchFamily="34" charset="0"/>
              <a:buChar char="•"/>
            </a:pPr>
            <a:r>
              <a:rPr lang="en-US" sz="2000" b="0" i="0" dirty="0">
                <a:solidFill>
                  <a:srgbClr val="231F20"/>
                </a:solidFill>
                <a:effectLst/>
              </a:rPr>
              <a:t>Lean solvent from the bottom of the recovery column is returned to the extractor. The extract is recovered overhead and sent on to distillation columns downstream for recovery of the individual benzene and toluene products. </a:t>
            </a:r>
          </a:p>
          <a:p>
            <a:pPr marL="285750" indent="-285750">
              <a:buFont typeface="Arial" panose="020B0604020202020204" pitchFamily="34" charset="0"/>
              <a:buChar char="•"/>
            </a:pPr>
            <a:r>
              <a:rPr lang="en-US" sz="2000" b="0" i="0" dirty="0">
                <a:solidFill>
                  <a:srgbClr val="0070C0"/>
                </a:solidFill>
                <a:effectLst/>
              </a:rPr>
              <a:t>The raffinate stream exits the top of the extractor and is directed to the raffinate wash column. In the wash column, the raffinate is contacted with water to remove dissolved solvent. The solvent-rich water is vaporized in the water stripper by exchange with hot circulating solvent and then used as stripping steam in the recovery column. Accumulated solvent from the bottom of the water strip-per is pumped back to the recovery column. The raffinate product exits the top of the raffinate wash column. The amount of </a:t>
            </a:r>
            <a:r>
              <a:rPr lang="en-US" sz="2000" b="0" i="0" dirty="0" err="1">
                <a:solidFill>
                  <a:srgbClr val="0070C0"/>
                </a:solidFill>
                <a:effectLst/>
              </a:rPr>
              <a:t>Sulfolane</a:t>
            </a:r>
            <a:r>
              <a:rPr lang="en-US" sz="2000" b="0" i="0" dirty="0">
                <a:solidFill>
                  <a:srgbClr val="0070C0"/>
                </a:solidFill>
                <a:effectLst/>
              </a:rPr>
              <a:t> solvent retained in the raffinate is negligible. </a:t>
            </a:r>
          </a:p>
        </p:txBody>
      </p:sp>
    </p:spTree>
    <p:extLst>
      <p:ext uri="{BB962C8B-B14F-4D97-AF65-F5344CB8AC3E}">
        <p14:creationId xmlns:p14="http://schemas.microsoft.com/office/powerpoint/2010/main" val="3643863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397D12-E2A2-4E31-4C5F-69E690A00B80}"/>
              </a:ext>
            </a:extLst>
          </p:cNvPr>
          <p:cNvSpPr>
            <a:spLocks noGrp="1"/>
          </p:cNvSpPr>
          <p:nvPr>
            <p:ph type="sldNum" sz="quarter" idx="12"/>
          </p:nvPr>
        </p:nvSpPr>
        <p:spPr/>
        <p:txBody>
          <a:bodyPr/>
          <a:lstStyle/>
          <a:p>
            <a:fld id="{0B70DE20-B937-49F7-BDB4-D052E7C40283}" type="slidenum">
              <a:rPr lang="en-US" smtClean="0"/>
              <a:t>48</a:t>
            </a:fld>
            <a:endParaRPr lang="en-US"/>
          </a:p>
        </p:txBody>
      </p:sp>
      <p:sp>
        <p:nvSpPr>
          <p:cNvPr id="5" name="TextBox 4">
            <a:extLst>
              <a:ext uri="{FF2B5EF4-FFF2-40B4-BE49-F238E27FC236}">
                <a16:creationId xmlns:a16="http://schemas.microsoft.com/office/drawing/2014/main" id="{2322B978-71C8-0505-375E-5459851104BA}"/>
              </a:ext>
            </a:extLst>
          </p:cNvPr>
          <p:cNvSpPr txBox="1"/>
          <p:nvPr/>
        </p:nvSpPr>
        <p:spPr>
          <a:xfrm>
            <a:off x="241111" y="723331"/>
            <a:ext cx="11709778" cy="5632311"/>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231F20"/>
                </a:solidFill>
                <a:effectLst/>
              </a:rPr>
              <a:t>There is very little oxidative degradation of the </a:t>
            </a:r>
            <a:r>
              <a:rPr lang="en-US" sz="2000" b="0" i="0" dirty="0" err="1">
                <a:solidFill>
                  <a:srgbClr val="231F20"/>
                </a:solidFill>
                <a:effectLst/>
              </a:rPr>
              <a:t>sulfolane</a:t>
            </a:r>
            <a:r>
              <a:rPr lang="en-US" sz="2000" b="0" i="0" dirty="0">
                <a:solidFill>
                  <a:srgbClr val="231F20"/>
                </a:solidFill>
                <a:effectLst/>
              </a:rPr>
              <a:t> solvent under typical operating conditions. A small solvent regenerator is included in the design of the unit as a safeguard against the possibility of air leaking into the unit. </a:t>
            </a:r>
            <a:r>
              <a:rPr lang="en-US" sz="2000" dirty="0"/>
              <a:t>A tiny slip-stream of circulating solvent is sent to the solvent regenerator during regular operation in order to remove oxidized solvent. </a:t>
            </a:r>
          </a:p>
          <a:p>
            <a:pPr marL="285750" indent="-285750">
              <a:buFont typeface="Arial" panose="020B0604020202020204" pitchFamily="34" charset="0"/>
              <a:buChar char="•"/>
            </a:pPr>
            <a:r>
              <a:rPr lang="en-US" sz="2000" b="0" i="0" dirty="0">
                <a:solidFill>
                  <a:srgbClr val="0070C0"/>
                </a:solidFill>
                <a:effectLst/>
              </a:rPr>
              <a:t>The extract product from a </a:t>
            </a:r>
            <a:r>
              <a:rPr lang="en-US" sz="2000" b="0" i="0" dirty="0" err="1">
                <a:solidFill>
                  <a:srgbClr val="0070C0"/>
                </a:solidFill>
                <a:effectLst/>
              </a:rPr>
              <a:t>Sulfolane</a:t>
            </a:r>
            <a:r>
              <a:rPr lang="en-US" sz="2000" b="0" i="0" dirty="0">
                <a:solidFill>
                  <a:srgbClr val="0070C0"/>
                </a:solidFill>
                <a:effectLst/>
              </a:rPr>
              <a:t> unit may contain trace amounts of olefins and other impurities which would adversely affect the acid wash color tests of the final benzene and toluene products. To eliminate these trace impurities, the extract is clay treated prior to fractionation. Clay treating is done at very mild conditions and clay consumption is minimal.</a:t>
            </a:r>
            <a:r>
              <a:rPr lang="en-US" sz="2000" b="0" i="0" dirty="0">
                <a:solidFill>
                  <a:srgbClr val="231F20"/>
                </a:solidFill>
                <a:effectLst/>
              </a:rPr>
              <a:t> </a:t>
            </a:r>
          </a:p>
          <a:p>
            <a:pPr marL="285750" indent="-285750">
              <a:buFont typeface="Arial" panose="020B0604020202020204" pitchFamily="34" charset="0"/>
              <a:buChar char="•"/>
            </a:pPr>
            <a:r>
              <a:rPr lang="en-US" sz="2000" b="0" i="0" dirty="0">
                <a:solidFill>
                  <a:srgbClr val="231F20"/>
                </a:solidFill>
                <a:effectLst/>
              </a:rPr>
              <a:t>After treatment, the extract is sent to the aromatics fractionation section, which recovers high-purity toluene, benzene, and occasionally mixed xylenes. The design of the aromatics fractionation section varies depending on the particular processing requirements of the customer. The design of the aromatics fractionation section varies depending on the particular processing requirements of the refiner. </a:t>
            </a:r>
          </a:p>
          <a:p>
            <a:pPr marL="285750" indent="-285750">
              <a:buFont typeface="Arial" panose="020B0604020202020204" pitchFamily="34" charset="0"/>
              <a:buChar char="•"/>
            </a:pPr>
            <a:r>
              <a:rPr lang="en-US" sz="2000" b="0" i="0" dirty="0">
                <a:solidFill>
                  <a:srgbClr val="0070C0"/>
                </a:solidFill>
                <a:effectLst/>
              </a:rPr>
              <a:t>The toluene product is often recycled to a UOP </a:t>
            </a:r>
            <a:r>
              <a:rPr lang="en-US" sz="2000" b="0" i="0" dirty="0" err="1">
                <a:solidFill>
                  <a:srgbClr val="0070C0"/>
                </a:solidFill>
                <a:effectLst/>
              </a:rPr>
              <a:t>Tatoray</a:t>
            </a:r>
            <a:r>
              <a:rPr lang="en-US" sz="2000" b="0" i="0" dirty="0">
                <a:solidFill>
                  <a:srgbClr val="0070C0"/>
                </a:solidFill>
                <a:effectLst/>
              </a:rPr>
              <a:t> unit for conversion into benzene and xylenes. </a:t>
            </a:r>
          </a:p>
          <a:p>
            <a:pPr marL="285750" indent="-285750">
              <a:buFont typeface="Arial" panose="020B0604020202020204" pitchFamily="34" charset="0"/>
              <a:buChar char="•"/>
            </a:pPr>
            <a:r>
              <a:rPr lang="en-US" sz="2000" dirty="0"/>
              <a:t>In order to separate mixed xylenes into para-, ortho-, and meta-xylene products, they can be sent straight to the xylene recovery section. </a:t>
            </a:r>
            <a:r>
              <a:rPr lang="en-US" sz="2000" b="0" i="0" dirty="0">
                <a:solidFill>
                  <a:srgbClr val="231F20"/>
                </a:solidFill>
                <a:effectLst/>
              </a:rPr>
              <a:t>Any heavy aromatics in the feed are yielded as a bottoms product from the fractionation section. </a:t>
            </a:r>
            <a:r>
              <a:rPr lang="en-US" sz="2000" dirty="0"/>
              <a:t>The C9 aromatics are typically recovered and recycled to a UOP </a:t>
            </a:r>
            <a:r>
              <a:rPr lang="en-US" sz="2000" dirty="0" err="1"/>
              <a:t>Tatoray</a:t>
            </a:r>
            <a:r>
              <a:rPr lang="en-US" sz="2000" dirty="0"/>
              <a:t> unit in order to produce more xylenes. The heavy aromatics can also be sold as a high-octane blending component or mixed back into the gasoline pool at the refinery.</a:t>
            </a:r>
            <a:endParaRPr lang="en-US" sz="2000" b="0" i="0" dirty="0">
              <a:solidFill>
                <a:srgbClr val="000000"/>
              </a:solidFill>
              <a:effectLst/>
            </a:endParaRPr>
          </a:p>
        </p:txBody>
      </p:sp>
    </p:spTree>
    <p:extLst>
      <p:ext uri="{BB962C8B-B14F-4D97-AF65-F5344CB8AC3E}">
        <p14:creationId xmlns:p14="http://schemas.microsoft.com/office/powerpoint/2010/main" val="1650274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ED4C2A-AF0F-85AC-A0D2-898D93B1A693}"/>
              </a:ext>
            </a:extLst>
          </p:cNvPr>
          <p:cNvSpPr>
            <a:spLocks noGrp="1"/>
          </p:cNvSpPr>
          <p:nvPr>
            <p:ph type="body" idx="1"/>
          </p:nvPr>
        </p:nvSpPr>
        <p:spPr>
          <a:xfrm>
            <a:off x="292290" y="4620654"/>
            <a:ext cx="10515600" cy="1500187"/>
          </a:xfrm>
        </p:spPr>
        <p:txBody>
          <a:bodyPr>
            <a:normAutofit/>
          </a:bodyPr>
          <a:lstStyle/>
          <a:p>
            <a:r>
              <a:rPr lang="en-US" b="1" dirty="0">
                <a:solidFill>
                  <a:srgbClr val="7030A0"/>
                </a:solidFill>
                <a:latin typeface="AR CENA"/>
              </a:rPr>
              <a:t>UOP Thermal Hydrodealkylation (THDA) Process</a:t>
            </a:r>
            <a:r>
              <a:rPr lang="en-US" sz="7200" dirty="0">
                <a:solidFill>
                  <a:srgbClr val="7030A0"/>
                </a:solidFill>
                <a:latin typeface="AR CENA"/>
              </a:rPr>
              <a:t> </a:t>
            </a:r>
            <a:endParaRPr lang="en-US" dirty="0">
              <a:latin typeface="AR CENA"/>
            </a:endParaRPr>
          </a:p>
        </p:txBody>
      </p:sp>
      <p:sp>
        <p:nvSpPr>
          <p:cNvPr id="3" name="Slide Number Placeholder 2">
            <a:extLst>
              <a:ext uri="{FF2B5EF4-FFF2-40B4-BE49-F238E27FC236}">
                <a16:creationId xmlns:a16="http://schemas.microsoft.com/office/drawing/2014/main" id="{1F6C831C-C8C6-795B-66BD-86FBA6CE33F6}"/>
              </a:ext>
            </a:extLst>
          </p:cNvPr>
          <p:cNvSpPr>
            <a:spLocks noGrp="1"/>
          </p:cNvSpPr>
          <p:nvPr>
            <p:ph type="sldNum" sz="quarter" idx="12"/>
          </p:nvPr>
        </p:nvSpPr>
        <p:spPr/>
        <p:txBody>
          <a:bodyPr/>
          <a:lstStyle/>
          <a:p>
            <a:fld id="{0B70DE20-B937-49F7-BDB4-D052E7C40283}" type="slidenum">
              <a:rPr lang="en-US" smtClean="0"/>
              <a:t>49</a:t>
            </a:fld>
            <a:endParaRPr lang="en-US"/>
          </a:p>
        </p:txBody>
      </p:sp>
      <p:pic>
        <p:nvPicPr>
          <p:cNvPr id="6" name="Picture 5">
            <a:extLst>
              <a:ext uri="{FF2B5EF4-FFF2-40B4-BE49-F238E27FC236}">
                <a16:creationId xmlns:a16="http://schemas.microsoft.com/office/drawing/2014/main" id="{ADC52996-51A9-2403-EB52-DD9F41E9AB21}"/>
              </a:ext>
            </a:extLst>
          </p:cNvPr>
          <p:cNvPicPr>
            <a:picLocks noChangeAspect="1"/>
          </p:cNvPicPr>
          <p:nvPr/>
        </p:nvPicPr>
        <p:blipFill>
          <a:blip r:embed="rId2"/>
          <a:stretch>
            <a:fillRect/>
          </a:stretch>
        </p:blipFill>
        <p:spPr>
          <a:xfrm>
            <a:off x="6033455" y="79484"/>
            <a:ext cx="6056518" cy="4283340"/>
          </a:xfrm>
          <a:prstGeom prst="rect">
            <a:avLst/>
          </a:prstGeom>
        </p:spPr>
      </p:pic>
      <p:sp>
        <p:nvSpPr>
          <p:cNvPr id="7" name="Oval 6">
            <a:extLst>
              <a:ext uri="{FF2B5EF4-FFF2-40B4-BE49-F238E27FC236}">
                <a16:creationId xmlns:a16="http://schemas.microsoft.com/office/drawing/2014/main" id="{FA2188C8-E246-D51E-793F-DBF7EB5FD512}"/>
              </a:ext>
            </a:extLst>
          </p:cNvPr>
          <p:cNvSpPr/>
          <p:nvPr/>
        </p:nvSpPr>
        <p:spPr>
          <a:xfrm>
            <a:off x="7777205" y="1488513"/>
            <a:ext cx="1163781" cy="484909"/>
          </a:xfrm>
          <a:custGeom>
            <a:avLst/>
            <a:gdLst>
              <a:gd name="csX0" fmla="*/ 0 w 1163781"/>
              <a:gd name="csY0" fmla="*/ 242455 h 484909"/>
              <a:gd name="csX1" fmla="*/ 581891 w 1163781"/>
              <a:gd name="csY1" fmla="*/ 0 h 484909"/>
              <a:gd name="csX2" fmla="*/ 1163782 w 1163781"/>
              <a:gd name="csY2" fmla="*/ 242455 h 484909"/>
              <a:gd name="csX3" fmla="*/ 581891 w 1163781"/>
              <a:gd name="csY3" fmla="*/ 484910 h 484909"/>
              <a:gd name="csX4" fmla="*/ 0 w 1163781"/>
              <a:gd name="csY4" fmla="*/ 242455 h 484909"/>
            </a:gdLst>
            <a:ahLst/>
            <a:cxnLst>
              <a:cxn ang="0">
                <a:pos x="csX0" y="csY0"/>
              </a:cxn>
              <a:cxn ang="0">
                <a:pos x="csX1" y="csY1"/>
              </a:cxn>
              <a:cxn ang="0">
                <a:pos x="csX2" y="csY2"/>
              </a:cxn>
              <a:cxn ang="0">
                <a:pos x="csX3" y="csY3"/>
              </a:cxn>
              <a:cxn ang="0">
                <a:pos x="csX4" y="csY4"/>
              </a:cxn>
            </a:cxnLst>
            <a:rect l="l" t="t" r="r" b="b"/>
            <a:pathLst>
              <a:path w="1163781" h="484909" extrusionOk="0">
                <a:moveTo>
                  <a:pt x="0" y="242455"/>
                </a:moveTo>
                <a:cubicBezTo>
                  <a:pt x="-36869" y="85809"/>
                  <a:pt x="192322" y="25596"/>
                  <a:pt x="581891" y="0"/>
                </a:cubicBezTo>
                <a:cubicBezTo>
                  <a:pt x="936901" y="7082"/>
                  <a:pt x="1127954" y="109690"/>
                  <a:pt x="1163782" y="242455"/>
                </a:cubicBezTo>
                <a:cubicBezTo>
                  <a:pt x="1153522" y="386379"/>
                  <a:pt x="899593" y="505185"/>
                  <a:pt x="581891" y="484910"/>
                </a:cubicBezTo>
                <a:cubicBezTo>
                  <a:pt x="251641" y="480051"/>
                  <a:pt x="13641" y="382877"/>
                  <a:pt x="0" y="242455"/>
                </a:cubicBezTo>
                <a:close/>
              </a:path>
            </a:pathLst>
          </a:custGeom>
          <a:noFill/>
          <a:ln w="38100">
            <a:solidFill>
              <a:srgbClr val="3DC3C0"/>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9" name="Straight Arrow Connector 8">
            <a:extLst>
              <a:ext uri="{FF2B5EF4-FFF2-40B4-BE49-F238E27FC236}">
                <a16:creationId xmlns:a16="http://schemas.microsoft.com/office/drawing/2014/main" id="{E7576661-0BCC-2C36-3179-2ED51D65FAF7}"/>
              </a:ext>
            </a:extLst>
          </p:cNvPr>
          <p:cNvCxnSpPr>
            <a:cxnSpLocks/>
          </p:cNvCxnSpPr>
          <p:nvPr/>
        </p:nvCxnSpPr>
        <p:spPr>
          <a:xfrm flipH="1">
            <a:off x="3223146" y="1799206"/>
            <a:ext cx="4653887" cy="3343701"/>
          </a:xfrm>
          <a:prstGeom prst="straightConnector1">
            <a:avLst/>
          </a:prstGeom>
          <a:ln>
            <a:solidFill>
              <a:srgbClr val="F60A9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131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normAutofit/>
          </a:bodyPr>
          <a:lstStyle/>
          <a:p>
            <a:r>
              <a:rPr lang="en-US" b="1" dirty="0">
                <a:solidFill>
                  <a:schemeClr val="accent5">
                    <a:lumMod val="75000"/>
                  </a:schemeClr>
                </a:solidFill>
              </a:rPr>
              <a:t>HYDROTREATING : REACTIONS</a:t>
            </a:r>
            <a:endParaRPr lang="en-US" dirty="0">
              <a:solidFill>
                <a:schemeClr val="accent5">
                  <a:lumMod val="75000"/>
                </a:schemeClr>
              </a:solidFill>
            </a:endParaRPr>
          </a:p>
        </p:txBody>
      </p:sp>
      <p:sp>
        <p:nvSpPr>
          <p:cNvPr id="3" name="Content Placeholder 2"/>
          <p:cNvSpPr>
            <a:spLocks noGrp="1"/>
          </p:cNvSpPr>
          <p:nvPr>
            <p:ph idx="1"/>
          </p:nvPr>
        </p:nvSpPr>
        <p:spPr>
          <a:xfrm>
            <a:off x="1524000" y="762000"/>
            <a:ext cx="9144000" cy="6096000"/>
          </a:xfrm>
        </p:spPr>
        <p:txBody>
          <a:bodyPr/>
          <a:lstStyle/>
          <a:p>
            <a:r>
              <a:rPr lang="en-US" dirty="0"/>
              <a:t>The main </a:t>
            </a:r>
            <a:r>
              <a:rPr lang="en-US" dirty="0" err="1"/>
              <a:t>hydrotreating</a:t>
            </a:r>
            <a:r>
              <a:rPr lang="en-US" dirty="0"/>
              <a:t> reaction is that of desulfurization but many others take place</a:t>
            </a:r>
            <a:br>
              <a:rPr lang="en-US" dirty="0"/>
            </a:br>
            <a:br>
              <a:rPr lang="en-US" dirty="0"/>
            </a:br>
            <a:endParaRPr lang="en-US" dirty="0"/>
          </a:p>
        </p:txBody>
      </p:sp>
      <p:pic>
        <p:nvPicPr>
          <p:cNvPr id="2051" name="Picture 3"/>
          <p:cNvPicPr>
            <a:picLocks noChangeAspect="1" noChangeArrowheads="1"/>
          </p:cNvPicPr>
          <p:nvPr/>
        </p:nvPicPr>
        <p:blipFill>
          <a:blip r:embed="rId2"/>
          <a:srcRect/>
          <a:stretch>
            <a:fillRect/>
          </a:stretch>
        </p:blipFill>
        <p:spPr bwMode="auto">
          <a:xfrm>
            <a:off x="1752600" y="1600201"/>
            <a:ext cx="4370068" cy="23621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524000" y="3962400"/>
            <a:ext cx="4680072" cy="2667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04651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9E632D-9EE8-911B-E3C3-759479386FA9}"/>
              </a:ext>
            </a:extLst>
          </p:cNvPr>
          <p:cNvSpPr>
            <a:spLocks noGrp="1"/>
          </p:cNvSpPr>
          <p:nvPr>
            <p:ph type="title"/>
          </p:nvPr>
        </p:nvSpPr>
        <p:spPr>
          <a:xfrm>
            <a:off x="30126" y="144757"/>
            <a:ext cx="10515600" cy="544512"/>
          </a:xfrm>
        </p:spPr>
        <p:txBody>
          <a:bodyPr>
            <a:noAutofit/>
          </a:bodyPr>
          <a:lstStyle/>
          <a:p>
            <a:r>
              <a:rPr lang="en-US" sz="2800" b="1" dirty="0">
                <a:solidFill>
                  <a:srgbClr val="7030A0"/>
                </a:solidFill>
                <a:latin typeface="Univers-Bold"/>
              </a:rPr>
              <a:t>UOP Thermal Hydrodealkylation (THDA) Process</a:t>
            </a:r>
            <a:r>
              <a:rPr lang="en-US" sz="2800" dirty="0">
                <a:solidFill>
                  <a:srgbClr val="7030A0"/>
                </a:solidFill>
              </a:rPr>
              <a:t> </a:t>
            </a:r>
            <a:br>
              <a:rPr lang="en-US" sz="2800" dirty="0"/>
            </a:br>
            <a:endParaRPr lang="en-US" sz="2800" dirty="0"/>
          </a:p>
        </p:txBody>
      </p:sp>
      <p:sp>
        <p:nvSpPr>
          <p:cNvPr id="7" name="Content Placeholder 6">
            <a:extLst>
              <a:ext uri="{FF2B5EF4-FFF2-40B4-BE49-F238E27FC236}">
                <a16:creationId xmlns:a16="http://schemas.microsoft.com/office/drawing/2014/main" id="{6ABCEC62-C3F9-0F2B-D9E1-B4D613D8419C}"/>
              </a:ext>
            </a:extLst>
          </p:cNvPr>
          <p:cNvSpPr>
            <a:spLocks noGrp="1"/>
          </p:cNvSpPr>
          <p:nvPr>
            <p:ph idx="1"/>
          </p:nvPr>
        </p:nvSpPr>
        <p:spPr>
          <a:xfrm>
            <a:off x="30126" y="1871881"/>
            <a:ext cx="12161874" cy="4986119"/>
          </a:xfrm>
        </p:spPr>
        <p:txBody>
          <a:bodyPr>
            <a:normAutofit/>
          </a:bodyPr>
          <a:lstStyle/>
          <a:p>
            <a:r>
              <a:rPr lang="en-US" sz="2300" dirty="0"/>
              <a:t>Benzene is the fundamental component used in the direct or indirect production of more than 250 different products or product categories.</a:t>
            </a:r>
          </a:p>
          <a:p>
            <a:r>
              <a:rPr lang="en-US" sz="2300" dirty="0">
                <a:solidFill>
                  <a:srgbClr val="0070C0"/>
                </a:solidFill>
              </a:rPr>
              <a:t>The main uses of benzene have been in the manufacturing of cyclohexane (used in nylon), cumene (used in phenol and acetone), and ethylbenzene (used in polystyrene). A significant amount of benzene is also used in the production of maleic anhydride, aniline, and detergent alkylate.</a:t>
            </a:r>
          </a:p>
          <a:p>
            <a:r>
              <a:rPr lang="en-US" sz="2300" dirty="0"/>
              <a:t>The majority of the petroleum-derived petrochemical benzene is supplied by catalytic reforming. Nevertheless, the reforming process yields more toluene than benzene, and in many regions, the low market demand for toluene may render dealkylation an economically viable way to convert it to benzene. The toluene dealkylation process yields about 13% of the global petrochemical benzene produced. </a:t>
            </a:r>
          </a:p>
          <a:p>
            <a:r>
              <a:rPr lang="en-US" sz="2300" i="1" dirty="0">
                <a:solidFill>
                  <a:srgbClr val="0070C0"/>
                </a:solidFill>
              </a:rPr>
              <a:t>High-purity benzene can be efficiently produced from alkylbenzenes using the thermal hydrodealkylation (THDA) </a:t>
            </a:r>
            <a:r>
              <a:rPr lang="en-US" sz="2300" dirty="0">
                <a:solidFill>
                  <a:srgbClr val="0070C0"/>
                </a:solidFill>
              </a:rPr>
              <a:t>process. Apart from yielding benzene, the THDA method can be used profitably to produce high-grade naphthalene from appropriate feedstocks.</a:t>
            </a:r>
          </a:p>
        </p:txBody>
      </p:sp>
      <p:sp>
        <p:nvSpPr>
          <p:cNvPr id="5" name="Slide Number Placeholder 4">
            <a:extLst>
              <a:ext uri="{FF2B5EF4-FFF2-40B4-BE49-F238E27FC236}">
                <a16:creationId xmlns:a16="http://schemas.microsoft.com/office/drawing/2014/main" id="{9243AF55-E7C4-47D5-89A2-4356E1189F73}"/>
              </a:ext>
            </a:extLst>
          </p:cNvPr>
          <p:cNvSpPr>
            <a:spLocks noGrp="1"/>
          </p:cNvSpPr>
          <p:nvPr>
            <p:ph type="sldNum" sz="quarter" idx="12"/>
          </p:nvPr>
        </p:nvSpPr>
        <p:spPr/>
        <p:txBody>
          <a:bodyPr/>
          <a:lstStyle/>
          <a:p>
            <a:fld id="{0B70DE20-B937-49F7-BDB4-D052E7C40283}" type="slidenum">
              <a:rPr lang="en-US" smtClean="0"/>
              <a:t>50</a:t>
            </a:fld>
            <a:endParaRPr lang="en-US"/>
          </a:p>
        </p:txBody>
      </p:sp>
      <p:sp>
        <p:nvSpPr>
          <p:cNvPr id="3" name="TextBox 2">
            <a:extLst>
              <a:ext uri="{FF2B5EF4-FFF2-40B4-BE49-F238E27FC236}">
                <a16:creationId xmlns:a16="http://schemas.microsoft.com/office/drawing/2014/main" id="{F465F929-4068-769E-A0AF-412A2D527438}"/>
              </a:ext>
            </a:extLst>
          </p:cNvPr>
          <p:cNvSpPr txBox="1"/>
          <p:nvPr/>
        </p:nvSpPr>
        <p:spPr>
          <a:xfrm>
            <a:off x="204121" y="654376"/>
            <a:ext cx="6161566" cy="707886"/>
          </a:xfrm>
          <a:prstGeom prst="rect">
            <a:avLst/>
          </a:prstGeom>
          <a:noFill/>
          <a:ln>
            <a:solidFill>
              <a:srgbClr val="FF0000"/>
            </a:solidFill>
          </a:ln>
        </p:spPr>
        <p:txBody>
          <a:bodyPr wrap="square">
            <a:spAutoFit/>
          </a:bodyPr>
          <a:lstStyle/>
          <a:p>
            <a:r>
              <a:rPr lang="en-US" sz="2000" dirty="0"/>
              <a:t>Main reaction: C</a:t>
            </a:r>
            <a:r>
              <a:rPr lang="en-US" sz="2000" baseline="-25000" dirty="0"/>
              <a:t>7</a:t>
            </a:r>
            <a:r>
              <a:rPr lang="en-US" sz="2000" dirty="0"/>
              <a:t>H</a:t>
            </a:r>
            <a:r>
              <a:rPr lang="en-US" sz="2000" baseline="-25000" dirty="0"/>
              <a:t>8</a:t>
            </a:r>
            <a:r>
              <a:rPr lang="en-US" sz="2000" dirty="0"/>
              <a:t> + H</a:t>
            </a:r>
            <a:r>
              <a:rPr lang="en-US" sz="2000" baseline="-25000" dirty="0"/>
              <a:t>2</a:t>
            </a:r>
            <a:r>
              <a:rPr lang="en-US" sz="2000" dirty="0"/>
              <a:t> ------------&gt; C</a:t>
            </a:r>
            <a:r>
              <a:rPr lang="en-US" sz="2000" baseline="-25000" dirty="0"/>
              <a:t>6</a:t>
            </a:r>
            <a:r>
              <a:rPr lang="en-US" sz="2000" dirty="0"/>
              <a:t>H</a:t>
            </a:r>
            <a:r>
              <a:rPr lang="en-US" sz="2000" baseline="-25000" dirty="0"/>
              <a:t>6</a:t>
            </a:r>
            <a:r>
              <a:rPr lang="en-US" sz="2000" dirty="0"/>
              <a:t> + CH</a:t>
            </a:r>
            <a:r>
              <a:rPr lang="en-US" sz="2000" baseline="-25000" dirty="0"/>
              <a:t>4</a:t>
            </a:r>
          </a:p>
          <a:p>
            <a:r>
              <a:rPr lang="en-US" sz="2000" dirty="0"/>
              <a:t>Side reaction: 2 Benzene --------------&gt; Diphenyl + H</a:t>
            </a:r>
            <a:r>
              <a:rPr lang="en-US" sz="2000" baseline="-25000" dirty="0"/>
              <a:t>2</a:t>
            </a:r>
          </a:p>
        </p:txBody>
      </p:sp>
    </p:spTree>
    <p:extLst>
      <p:ext uri="{BB962C8B-B14F-4D97-AF65-F5344CB8AC3E}">
        <p14:creationId xmlns:p14="http://schemas.microsoft.com/office/powerpoint/2010/main" val="1740030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879B-92E4-7E6F-C90E-0669F13A3FF4}"/>
              </a:ext>
            </a:extLst>
          </p:cNvPr>
          <p:cNvSpPr>
            <a:spLocks noGrp="1"/>
          </p:cNvSpPr>
          <p:nvPr>
            <p:ph type="title"/>
          </p:nvPr>
        </p:nvSpPr>
        <p:spPr>
          <a:xfrm>
            <a:off x="387824" y="16416"/>
            <a:ext cx="10515600" cy="1023535"/>
          </a:xfrm>
        </p:spPr>
        <p:txBody>
          <a:bodyPr>
            <a:noAutofit/>
          </a:bodyPr>
          <a:lstStyle/>
          <a:p>
            <a:br>
              <a:rPr lang="en-US" sz="3200" b="1" dirty="0">
                <a:solidFill>
                  <a:srgbClr val="0070C0"/>
                </a:solidFill>
                <a:effectLst/>
                <a:latin typeface="AR CENA"/>
              </a:rPr>
            </a:br>
            <a:r>
              <a:rPr lang="en-US" sz="3200" b="1" dirty="0">
                <a:solidFill>
                  <a:srgbClr val="7030A0"/>
                </a:solidFill>
                <a:effectLst/>
                <a:latin typeface="AR CENA"/>
              </a:rPr>
              <a:t>The UOP THDA</a:t>
            </a:r>
            <a:r>
              <a:rPr lang="en-US" sz="3200" b="1" dirty="0">
                <a:solidFill>
                  <a:srgbClr val="7030A0"/>
                </a:solidFill>
                <a:latin typeface="AR CENA"/>
              </a:rPr>
              <a:t> PROCESS DESCRIPTION</a:t>
            </a:r>
            <a:br>
              <a:rPr lang="en-US" sz="3200" b="1" dirty="0">
                <a:solidFill>
                  <a:srgbClr val="0070C0"/>
                </a:solidFill>
                <a:latin typeface="AR CENA"/>
              </a:rPr>
            </a:br>
            <a:endParaRPr lang="en-US" sz="3200" b="1" dirty="0">
              <a:solidFill>
                <a:srgbClr val="0070C0"/>
              </a:solidFill>
              <a:latin typeface="AR CENA"/>
            </a:endParaRPr>
          </a:p>
        </p:txBody>
      </p:sp>
      <p:sp>
        <p:nvSpPr>
          <p:cNvPr id="3" name="Content Placeholder 2">
            <a:extLst>
              <a:ext uri="{FF2B5EF4-FFF2-40B4-BE49-F238E27FC236}">
                <a16:creationId xmlns:a16="http://schemas.microsoft.com/office/drawing/2014/main" id="{EA4855D9-9411-2039-3101-75E770CAB30B}"/>
              </a:ext>
            </a:extLst>
          </p:cNvPr>
          <p:cNvSpPr>
            <a:spLocks noGrp="1"/>
          </p:cNvSpPr>
          <p:nvPr>
            <p:ph idx="1"/>
          </p:nvPr>
        </p:nvSpPr>
        <p:spPr>
          <a:xfrm>
            <a:off x="128516" y="1034055"/>
            <a:ext cx="11881514" cy="5687420"/>
          </a:xfrm>
        </p:spPr>
        <p:txBody>
          <a:bodyPr>
            <a:noAutofit/>
          </a:bodyPr>
          <a:lstStyle/>
          <a:p>
            <a:r>
              <a:rPr lang="en-US" sz="2400" dirty="0"/>
              <a:t>Alkylbenzenes and </a:t>
            </a:r>
            <a:r>
              <a:rPr lang="en-US" sz="2400" dirty="0" err="1"/>
              <a:t>alkylnaphthalenes</a:t>
            </a:r>
            <a:r>
              <a:rPr lang="en-US" sz="2400" dirty="0"/>
              <a:t> are converted to their respective aromatic rings, benzene and naphthalene, by the UOP THDA process. The relationship between operating severity and product distribution is such that the conversion per pass of fresh feed is maintained at </a:t>
            </a:r>
            <a:r>
              <a:rPr lang="en-IN" sz="2400" dirty="0"/>
              <a:t>95–98% per pass </a:t>
            </a:r>
            <a:r>
              <a:rPr lang="en-US" sz="2400" dirty="0"/>
              <a:t>for both benzene and naphthalene operations.</a:t>
            </a:r>
          </a:p>
          <a:p>
            <a:r>
              <a:rPr lang="en-US" sz="2400" dirty="0">
                <a:solidFill>
                  <a:srgbClr val="0070C0"/>
                </a:solidFill>
              </a:rPr>
              <a:t>The conversion of the alkyl-group side chains of the alkyl-aromatic feed and any potential non-aromatics in the unit feed results in a light paraffinic coproduct gas that is primarily composed of methane.</a:t>
            </a:r>
          </a:p>
          <a:p>
            <a:r>
              <a:rPr lang="en-US" sz="2400" dirty="0"/>
              <a:t>The basic hydrodealkylation reaction enables the process to produce a high-purity benzene or naphthalene product without applying extraction or super-fractionation techniques, even when charging a mixture of alkyl aromatics and nonaromatic hydrocarbons.</a:t>
            </a:r>
          </a:p>
          <a:p>
            <a:r>
              <a:rPr lang="en-US" sz="2400" dirty="0">
                <a:solidFill>
                  <a:srgbClr val="0070C0"/>
                </a:solidFill>
              </a:rPr>
              <a:t>Hydrogen consumption is greatly increased for presence of excessive nonaromatics in the charge.</a:t>
            </a:r>
          </a:p>
          <a:p>
            <a:r>
              <a:rPr lang="en-US" sz="2400" dirty="0"/>
              <a:t>The benzene yield from toluene approximates 99 percent on a molal basis, and product yields are close to stoichiometric. </a:t>
            </a:r>
            <a:r>
              <a:rPr lang="en-US" sz="2400" b="0" i="0" dirty="0">
                <a:solidFill>
                  <a:srgbClr val="231F20"/>
                </a:solidFill>
                <a:effectLst/>
              </a:rPr>
              <a:t>A small amount of heavy-aromatic material consisting of</a:t>
            </a:r>
            <a:br>
              <a:rPr lang="en-US" sz="2400" b="0" i="0" dirty="0">
                <a:solidFill>
                  <a:srgbClr val="231F20"/>
                </a:solidFill>
                <a:effectLst/>
              </a:rPr>
            </a:br>
            <a:r>
              <a:rPr lang="en-US" sz="2400" b="0" i="0" dirty="0">
                <a:solidFill>
                  <a:srgbClr val="231F20"/>
                </a:solidFill>
                <a:effectLst/>
              </a:rPr>
              <a:t>biphenyl-type compounds is coproduced.</a:t>
            </a:r>
            <a:r>
              <a:rPr lang="en-US" sz="2400" dirty="0"/>
              <a:t> </a:t>
            </a:r>
            <a:br>
              <a:rPr lang="en-US" sz="2400" dirty="0"/>
            </a:br>
            <a:br>
              <a:rPr lang="en-US" sz="2400" dirty="0"/>
            </a:br>
            <a:br>
              <a:rPr lang="en-US" sz="2400" dirty="0"/>
            </a:br>
            <a:br>
              <a:rPr lang="en-US" sz="2400" dirty="0"/>
            </a:br>
            <a:endParaRPr lang="en-US" sz="2400" dirty="0"/>
          </a:p>
        </p:txBody>
      </p:sp>
      <p:sp>
        <p:nvSpPr>
          <p:cNvPr id="5" name="Slide Number Placeholder 4">
            <a:extLst>
              <a:ext uri="{FF2B5EF4-FFF2-40B4-BE49-F238E27FC236}">
                <a16:creationId xmlns:a16="http://schemas.microsoft.com/office/drawing/2014/main" id="{622D6244-B57A-2EE2-CE8D-D82C0E08A02B}"/>
              </a:ext>
            </a:extLst>
          </p:cNvPr>
          <p:cNvSpPr>
            <a:spLocks noGrp="1"/>
          </p:cNvSpPr>
          <p:nvPr>
            <p:ph type="sldNum" sz="quarter" idx="12"/>
          </p:nvPr>
        </p:nvSpPr>
        <p:spPr/>
        <p:txBody>
          <a:bodyPr/>
          <a:lstStyle/>
          <a:p>
            <a:fld id="{0B70DE20-B937-49F7-BDB4-D052E7C40283}" type="slidenum">
              <a:rPr lang="en-US" smtClean="0"/>
              <a:t>51</a:t>
            </a:fld>
            <a:endParaRPr lang="en-US"/>
          </a:p>
        </p:txBody>
      </p:sp>
    </p:spTree>
    <p:extLst>
      <p:ext uri="{BB962C8B-B14F-4D97-AF65-F5344CB8AC3E}">
        <p14:creationId xmlns:p14="http://schemas.microsoft.com/office/powerpoint/2010/main" val="3890060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E813-8846-5BBD-9D1E-5E455E70C72E}"/>
              </a:ext>
            </a:extLst>
          </p:cNvPr>
          <p:cNvSpPr>
            <a:spLocks noGrp="1"/>
          </p:cNvSpPr>
          <p:nvPr>
            <p:ph type="title"/>
          </p:nvPr>
        </p:nvSpPr>
        <p:spPr>
          <a:xfrm>
            <a:off x="137832" y="32110"/>
            <a:ext cx="10515600" cy="504920"/>
          </a:xfrm>
        </p:spPr>
        <p:txBody>
          <a:bodyPr>
            <a:noAutofit/>
          </a:bodyPr>
          <a:lstStyle/>
          <a:p>
            <a:r>
              <a:rPr lang="en-US" sz="3600" b="1" dirty="0">
                <a:solidFill>
                  <a:srgbClr val="7030A0"/>
                </a:solidFill>
                <a:effectLst/>
              </a:rPr>
              <a:t>The UOP THDA</a:t>
            </a:r>
            <a:r>
              <a:rPr lang="en-US" sz="3600" b="1" dirty="0">
                <a:solidFill>
                  <a:srgbClr val="7030A0"/>
                </a:solidFill>
              </a:rPr>
              <a:t> PROCESS DESCRIPTION</a:t>
            </a:r>
            <a:endParaRPr lang="en-US" sz="3600" dirty="0">
              <a:solidFill>
                <a:srgbClr val="7030A0"/>
              </a:solidFill>
            </a:endParaRPr>
          </a:p>
        </p:txBody>
      </p:sp>
      <p:sp>
        <p:nvSpPr>
          <p:cNvPr id="3" name="Content Placeholder 2">
            <a:extLst>
              <a:ext uri="{FF2B5EF4-FFF2-40B4-BE49-F238E27FC236}">
                <a16:creationId xmlns:a16="http://schemas.microsoft.com/office/drawing/2014/main" id="{9033BB93-0365-9301-C33C-4B1598F57B5A}"/>
              </a:ext>
            </a:extLst>
          </p:cNvPr>
          <p:cNvSpPr>
            <a:spLocks noGrp="1"/>
          </p:cNvSpPr>
          <p:nvPr>
            <p:ph idx="1"/>
          </p:nvPr>
        </p:nvSpPr>
        <p:spPr>
          <a:xfrm>
            <a:off x="0" y="537030"/>
            <a:ext cx="12192000" cy="6320970"/>
          </a:xfrm>
        </p:spPr>
        <p:txBody>
          <a:bodyPr>
            <a:noAutofit/>
          </a:bodyPr>
          <a:lstStyle/>
          <a:p>
            <a:r>
              <a:rPr lang="en-US" sz="2150" dirty="0">
                <a:solidFill>
                  <a:srgbClr val="0070C0"/>
                </a:solidFill>
              </a:rPr>
              <a:t>In a benzene unit, fresh toluene feedstock, recycled toluene, and fresh hydrogen gases are combined. The mixture is heated through exchange in a fired heater before being charged into the reactor.</a:t>
            </a:r>
          </a:p>
          <a:p>
            <a:r>
              <a:rPr lang="en-US" sz="2150" b="0" i="0" dirty="0">
                <a:solidFill>
                  <a:srgbClr val="231F20"/>
                </a:solidFill>
                <a:effectLst/>
              </a:rPr>
              <a:t>Alkyl aromatics are </a:t>
            </a:r>
            <a:r>
              <a:rPr lang="en-US" sz="2150" b="0" i="0" dirty="0" err="1">
                <a:solidFill>
                  <a:srgbClr val="231F20"/>
                </a:solidFill>
                <a:effectLst/>
              </a:rPr>
              <a:t>hydrodealkylated</a:t>
            </a:r>
            <a:r>
              <a:rPr lang="en-US" sz="2150" b="0" i="0" dirty="0">
                <a:solidFill>
                  <a:srgbClr val="231F20"/>
                </a:solidFill>
                <a:effectLst/>
              </a:rPr>
              <a:t> to benzene and nonaromatics, and paraffins and </a:t>
            </a:r>
            <a:r>
              <a:rPr lang="en-US" sz="2150" b="0" i="0" dirty="0" err="1">
                <a:solidFill>
                  <a:srgbClr val="231F20"/>
                </a:solidFill>
                <a:effectLst/>
              </a:rPr>
              <a:t>naphthalenes</a:t>
            </a:r>
            <a:r>
              <a:rPr lang="en-US" sz="2150" b="0" i="0" dirty="0">
                <a:solidFill>
                  <a:srgbClr val="231F20"/>
                </a:solidFill>
                <a:effectLst/>
              </a:rPr>
              <a:t> are hydrocracked. </a:t>
            </a:r>
          </a:p>
          <a:p>
            <a:r>
              <a:rPr lang="en-US" sz="2150" dirty="0">
                <a:solidFill>
                  <a:srgbClr val="0070C0"/>
                </a:solidFill>
              </a:rPr>
              <a:t>Reactor effluent is cooled and sent to a product separator, where it splits into a gas phase and a liquid phase. </a:t>
            </a:r>
          </a:p>
          <a:p>
            <a:r>
              <a:rPr lang="en-US" sz="2150" dirty="0"/>
              <a:t>The separator liquid is fed to a stripper to remove light ends, and the hydrogen-rich gas phase is recycled back into the reactor. </a:t>
            </a:r>
          </a:p>
          <a:p>
            <a:r>
              <a:rPr lang="en-US" sz="2150" dirty="0">
                <a:solidFill>
                  <a:srgbClr val="0070C0"/>
                </a:solidFill>
              </a:rPr>
              <a:t>Stripper bottoms are percolated through a clay treater to the fractionation section, where high-purity benzene is obtained as an upper sidecut from a benzene fractionation column.</a:t>
            </a:r>
          </a:p>
          <a:p>
            <a:r>
              <a:rPr lang="en-US" sz="2150" dirty="0"/>
              <a:t>The lower sidecut of the benzene column is recycled into the reactor with unconverted toluene. The heavy-aromatic byproduct is removed and stored at the bottom of the column.</a:t>
            </a:r>
          </a:p>
          <a:p>
            <a:r>
              <a:rPr lang="en-US" sz="2000" dirty="0">
                <a:solidFill>
                  <a:srgbClr val="0070C0"/>
                </a:solidFill>
              </a:rPr>
              <a:t>A naphthalene THDA unit's reactor-section process flow is comparable to the benzene unit's described process flow. Recycled hydrogen, makeup, and unconverted alkyl aromatics are combined with fresh feed. After that, the mixture is heated and added to the reactor. Materials in the feedstock materials that boil close to naphthalene would make the recovery of high-purity product either impossible or uneconomic if they remain unconverted. In order to produce products that are easily separated by fractionation, the process conditions are adjusted to ensure that these materials are either dealkylated or hydrocracked, or both.</a:t>
            </a:r>
            <a:br>
              <a:rPr lang="en-US" sz="2000" dirty="0"/>
            </a:br>
            <a:br>
              <a:rPr lang="en-US" sz="2150" dirty="0"/>
            </a:br>
            <a:br>
              <a:rPr lang="en-US" sz="2150" dirty="0"/>
            </a:br>
            <a:br>
              <a:rPr lang="en-US" sz="2150" dirty="0"/>
            </a:br>
            <a:br>
              <a:rPr lang="en-US" sz="2150" dirty="0"/>
            </a:br>
            <a:br>
              <a:rPr lang="en-US" sz="2150" dirty="0"/>
            </a:br>
            <a:br>
              <a:rPr lang="en-US" sz="2150" dirty="0"/>
            </a:br>
            <a:endParaRPr lang="en-US" sz="2150" dirty="0"/>
          </a:p>
        </p:txBody>
      </p:sp>
      <p:sp>
        <p:nvSpPr>
          <p:cNvPr id="5" name="Slide Number Placeholder 4">
            <a:extLst>
              <a:ext uri="{FF2B5EF4-FFF2-40B4-BE49-F238E27FC236}">
                <a16:creationId xmlns:a16="http://schemas.microsoft.com/office/drawing/2014/main" id="{F243BE2F-EBDC-A83D-1AF1-B88152706B26}"/>
              </a:ext>
            </a:extLst>
          </p:cNvPr>
          <p:cNvSpPr>
            <a:spLocks noGrp="1"/>
          </p:cNvSpPr>
          <p:nvPr>
            <p:ph type="sldNum" sz="quarter" idx="12"/>
          </p:nvPr>
        </p:nvSpPr>
        <p:spPr/>
        <p:txBody>
          <a:bodyPr/>
          <a:lstStyle/>
          <a:p>
            <a:fld id="{0B70DE20-B937-49F7-BDB4-D052E7C40283}" type="slidenum">
              <a:rPr lang="en-US" smtClean="0"/>
              <a:t>52</a:t>
            </a:fld>
            <a:endParaRPr lang="en-US"/>
          </a:p>
        </p:txBody>
      </p:sp>
    </p:spTree>
    <p:extLst>
      <p:ext uri="{BB962C8B-B14F-4D97-AF65-F5344CB8AC3E}">
        <p14:creationId xmlns:p14="http://schemas.microsoft.com/office/powerpoint/2010/main" val="2730409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C427E-BB61-2A7B-7B89-50CC800E0024}"/>
              </a:ext>
            </a:extLst>
          </p:cNvPr>
          <p:cNvSpPr>
            <a:spLocks noGrp="1"/>
          </p:cNvSpPr>
          <p:nvPr>
            <p:ph idx="1"/>
          </p:nvPr>
        </p:nvSpPr>
        <p:spPr>
          <a:xfrm>
            <a:off x="122830" y="672105"/>
            <a:ext cx="11696132" cy="5139733"/>
          </a:xfrm>
        </p:spPr>
        <p:txBody>
          <a:bodyPr>
            <a:noAutofit/>
          </a:bodyPr>
          <a:lstStyle/>
          <a:p>
            <a:r>
              <a:rPr lang="en-US" sz="2000" b="0" i="0" dirty="0">
                <a:solidFill>
                  <a:srgbClr val="231F20"/>
                </a:solidFill>
                <a:effectLst/>
              </a:rPr>
              <a:t>In the case of naphthalene, the aromatic-splitter bottoms are charged to a naphthalene splitter, where the small amount of heavy-aromatic coproduct is rejected as a bottoms product. Naphthalene splitter overhead is directed to the naphthalene fractionator, where high-purity naphthalene is recovered as an overhead product. Naphthalene fractionator bottoms are recycled to the reactor section. In both benzene and naphthalene THDA units, clay treating of the product is generally required to meet the usual acid-wash color specifications.</a:t>
            </a:r>
            <a:r>
              <a:rPr lang="en-US" sz="2000" dirty="0"/>
              <a:t> </a:t>
            </a:r>
            <a:br>
              <a:rPr lang="en-US" sz="2000" dirty="0"/>
            </a:br>
            <a:endParaRPr lang="en-US" sz="2000" dirty="0"/>
          </a:p>
          <a:p>
            <a:r>
              <a:rPr lang="en-US" sz="2000" dirty="0">
                <a:solidFill>
                  <a:srgbClr val="0070C0"/>
                </a:solidFill>
              </a:rPr>
              <a:t>To preserve hydrogen purity, coproduct light ends—mainly methane—must be eliminated from the reaction section. It is also necessary to take into account the removal of C3 and heavier nonaromatic hydrocarbons from the makeup gas when the supply of makeup hydrogen is restricted. These materials hydrocrack and significantly increase the amount of hydrogen consumed if they are present. In the process of designing hydrodealkylation units, the availability and consumption of hydrogen in relation to the overall operation of the refinery must be carefully considered. </a:t>
            </a:r>
          </a:p>
          <a:p>
            <a:r>
              <a:rPr lang="en-US" sz="2000" b="0" i="0" dirty="0">
                <a:solidFill>
                  <a:srgbClr val="231F20"/>
                </a:solidFill>
                <a:effectLst/>
              </a:rPr>
              <a:t>Depending on the application, THDA units can process a wide variety of feedstocks. For the production of benzene, feedstocks could include extracted light alkylbenzene, suitably treated coke-oven light oil, and pyrolysis coproducts. Feedstocks to produce naphthalene could include heavy reformate, extracted cycle oils from the fluid catalytic cracking (FCC) process, and coal-tar-derived materials. Benzene produced from commercial THDA units typically has a freeze point of 5.5°C, which exceeds the ASTM Benzene-545 benzene specifications.</a:t>
            </a: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60412878-0C2B-6EBF-8497-B9A8A994DE41}"/>
              </a:ext>
            </a:extLst>
          </p:cNvPr>
          <p:cNvSpPr>
            <a:spLocks noGrp="1"/>
          </p:cNvSpPr>
          <p:nvPr>
            <p:ph type="sldNum" sz="quarter" idx="12"/>
          </p:nvPr>
        </p:nvSpPr>
        <p:spPr/>
        <p:txBody>
          <a:bodyPr/>
          <a:lstStyle/>
          <a:p>
            <a:fld id="{0B70DE20-B937-49F7-BDB4-D052E7C40283}" type="slidenum">
              <a:rPr lang="en-US" smtClean="0"/>
              <a:t>53</a:t>
            </a:fld>
            <a:endParaRPr lang="en-US"/>
          </a:p>
        </p:txBody>
      </p:sp>
      <p:sp>
        <p:nvSpPr>
          <p:cNvPr id="6" name="Title 1">
            <a:extLst>
              <a:ext uri="{FF2B5EF4-FFF2-40B4-BE49-F238E27FC236}">
                <a16:creationId xmlns:a16="http://schemas.microsoft.com/office/drawing/2014/main" id="{123BAC19-D9D4-A736-4E63-483C84FEB6D1}"/>
              </a:ext>
            </a:extLst>
          </p:cNvPr>
          <p:cNvSpPr txBox="1">
            <a:spLocks/>
          </p:cNvSpPr>
          <p:nvPr/>
        </p:nvSpPr>
        <p:spPr>
          <a:xfrm>
            <a:off x="0" y="127593"/>
            <a:ext cx="497126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70C0"/>
                </a:solidFill>
              </a:rPr>
              <a:t>The UOP THDA Process… </a:t>
            </a:r>
            <a:endParaRPr lang="en-US" sz="2400" dirty="0"/>
          </a:p>
        </p:txBody>
      </p:sp>
    </p:spTree>
    <p:extLst>
      <p:ext uri="{BB962C8B-B14F-4D97-AF65-F5344CB8AC3E}">
        <p14:creationId xmlns:p14="http://schemas.microsoft.com/office/powerpoint/2010/main" val="3283780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F033-E5C4-946B-F9EA-29BA4734501A}"/>
              </a:ext>
            </a:extLst>
          </p:cNvPr>
          <p:cNvSpPr>
            <a:spLocks noGrp="1"/>
          </p:cNvSpPr>
          <p:nvPr>
            <p:ph type="title"/>
          </p:nvPr>
        </p:nvSpPr>
        <p:spPr>
          <a:xfrm>
            <a:off x="301172" y="260656"/>
            <a:ext cx="10515600" cy="1325563"/>
          </a:xfrm>
        </p:spPr>
        <p:txBody>
          <a:bodyPr>
            <a:normAutofit/>
          </a:bodyPr>
          <a:lstStyle/>
          <a:p>
            <a:r>
              <a:rPr lang="en-US" sz="3600" dirty="0">
                <a:solidFill>
                  <a:srgbClr val="0070C0"/>
                </a:solidFill>
                <a:latin typeface="AR CENA"/>
              </a:rPr>
              <a:t>THDA reactor</a:t>
            </a:r>
            <a:endParaRPr lang="en-IN" sz="3600" dirty="0">
              <a:solidFill>
                <a:srgbClr val="0070C0"/>
              </a:solidFill>
              <a:latin typeface="AR CENA"/>
            </a:endParaRPr>
          </a:p>
        </p:txBody>
      </p:sp>
      <p:graphicFrame>
        <p:nvGraphicFramePr>
          <p:cNvPr id="5" name="Content Placeholder 4">
            <a:extLst>
              <a:ext uri="{FF2B5EF4-FFF2-40B4-BE49-F238E27FC236}">
                <a16:creationId xmlns:a16="http://schemas.microsoft.com/office/drawing/2014/main" id="{976DFF0D-5C30-11C0-2189-4AADC7D4318F}"/>
              </a:ext>
            </a:extLst>
          </p:cNvPr>
          <p:cNvGraphicFramePr>
            <a:graphicFrameLocks noGrp="1"/>
          </p:cNvGraphicFramePr>
          <p:nvPr>
            <p:ph idx="1"/>
          </p:nvPr>
        </p:nvGraphicFramePr>
        <p:xfrm>
          <a:off x="123371" y="2133600"/>
          <a:ext cx="11945257" cy="2590800"/>
        </p:xfrm>
        <a:graphic>
          <a:graphicData uri="http://schemas.openxmlformats.org/drawingml/2006/table">
            <a:tbl>
              <a:tblPr>
                <a:tableStyleId>{284E427A-3D55-4303-BF80-6455036E1DE7}</a:tableStyleId>
              </a:tblPr>
              <a:tblGrid>
                <a:gridCol w="7754738">
                  <a:extLst>
                    <a:ext uri="{9D8B030D-6E8A-4147-A177-3AD203B41FA5}">
                      <a16:colId xmlns:a16="http://schemas.microsoft.com/office/drawing/2014/main" val="2208936155"/>
                    </a:ext>
                  </a:extLst>
                </a:gridCol>
                <a:gridCol w="4190519">
                  <a:extLst>
                    <a:ext uri="{9D8B030D-6E8A-4147-A177-3AD203B41FA5}">
                      <a16:colId xmlns:a16="http://schemas.microsoft.com/office/drawing/2014/main" val="2255990934"/>
                    </a:ext>
                  </a:extLst>
                </a:gridCol>
              </a:tblGrid>
              <a:tr h="0">
                <a:tc>
                  <a:txBody>
                    <a:bodyPr/>
                    <a:lstStyle/>
                    <a:p>
                      <a:pPr>
                        <a:buNone/>
                      </a:pPr>
                      <a:r>
                        <a:rPr lang="en-IN" sz="2000" b="1" dirty="0"/>
                        <a:t>Parameter</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tc>
                  <a:txBody>
                    <a:bodyPr/>
                    <a:lstStyle/>
                    <a:p>
                      <a:pPr>
                        <a:buNone/>
                      </a:pPr>
                      <a:r>
                        <a:rPr lang="en-IN" sz="2000" b="1" dirty="0"/>
                        <a:t>Typical Value</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extLst>
                  <a:ext uri="{0D108BD9-81ED-4DB2-BD59-A6C34878D82A}">
                    <a16:rowId xmlns:a16="http://schemas.microsoft.com/office/drawing/2014/main" val="3894659674"/>
                  </a:ext>
                </a:extLst>
              </a:tr>
              <a:tr h="0">
                <a:tc>
                  <a:txBody>
                    <a:bodyPr/>
                    <a:lstStyle/>
                    <a:p>
                      <a:pPr>
                        <a:buNone/>
                      </a:pPr>
                      <a:r>
                        <a:rPr lang="en-IN" sz="2000" dirty="0"/>
                        <a:t>Tubular Plug Flow Reactor       </a:t>
                      </a:r>
                      <a:r>
                        <a:rPr lang="en-US" sz="2000" dirty="0"/>
                        <a:t>Vertical furnace-fired tubes (Non-catalytic)</a:t>
                      </a:r>
                      <a:endParaRPr lang="en-IN" sz="2000" dirty="0"/>
                    </a:p>
                    <a:p>
                      <a:pPr>
                        <a:buNone/>
                      </a:pPr>
                      <a:r>
                        <a:rPr lang="en-IN" sz="2000" dirty="0"/>
                        <a:t>                                                                                                                                             Temperature                                                                                                                       </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tc>
                  <a:txBody>
                    <a:bodyPr/>
                    <a:lstStyle/>
                    <a:p>
                      <a:pPr>
                        <a:buNone/>
                      </a:pPr>
                      <a:endParaRPr lang="en-IN" sz="2000" dirty="0"/>
                    </a:p>
                    <a:p>
                      <a:pPr>
                        <a:buNone/>
                      </a:pPr>
                      <a:endParaRPr lang="en-IN" sz="2000" dirty="0"/>
                    </a:p>
                    <a:p>
                      <a:pPr>
                        <a:buNone/>
                      </a:pPr>
                      <a:r>
                        <a:rPr lang="en-IN" sz="2000" dirty="0"/>
                        <a:t>650–750°C</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extLst>
                  <a:ext uri="{0D108BD9-81ED-4DB2-BD59-A6C34878D82A}">
                    <a16:rowId xmlns:a16="http://schemas.microsoft.com/office/drawing/2014/main" val="3110893034"/>
                  </a:ext>
                </a:extLst>
              </a:tr>
              <a:tr h="0">
                <a:tc>
                  <a:txBody>
                    <a:bodyPr/>
                    <a:lstStyle/>
                    <a:p>
                      <a:pPr>
                        <a:buNone/>
                      </a:pPr>
                      <a:r>
                        <a:rPr lang="en-IN" sz="2000"/>
                        <a:t>Pressure</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tc>
                  <a:txBody>
                    <a:bodyPr/>
                    <a:lstStyle/>
                    <a:p>
                      <a:pPr>
                        <a:buNone/>
                      </a:pPr>
                      <a:r>
                        <a:rPr lang="en-IN" sz="2000" dirty="0"/>
                        <a:t>30–40 </a:t>
                      </a:r>
                      <a:r>
                        <a:rPr lang="en-IN" sz="2000" dirty="0" err="1"/>
                        <a:t>atm</a:t>
                      </a:r>
                      <a:endParaRPr lang="en-IN" sz="2000" dirty="0"/>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extLst>
                  <a:ext uri="{0D108BD9-81ED-4DB2-BD59-A6C34878D82A}">
                    <a16:rowId xmlns:a16="http://schemas.microsoft.com/office/drawing/2014/main" val="4290404814"/>
                  </a:ext>
                </a:extLst>
              </a:tr>
              <a:tr h="0">
                <a:tc>
                  <a:txBody>
                    <a:bodyPr/>
                    <a:lstStyle/>
                    <a:p>
                      <a:pPr>
                        <a:buNone/>
                      </a:pPr>
                      <a:r>
                        <a:rPr lang="en-IN" sz="2000"/>
                        <a:t>H₂ / Hydrocarbon Ratio</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tc>
                  <a:txBody>
                    <a:bodyPr/>
                    <a:lstStyle/>
                    <a:p>
                      <a:pPr>
                        <a:buNone/>
                      </a:pPr>
                      <a:r>
                        <a:rPr lang="en-IN" sz="2000"/>
                        <a:t>4 : 1 to 10 : 1</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extLst>
                  <a:ext uri="{0D108BD9-81ED-4DB2-BD59-A6C34878D82A}">
                    <a16:rowId xmlns:a16="http://schemas.microsoft.com/office/drawing/2014/main" val="3422704505"/>
                  </a:ext>
                </a:extLst>
              </a:tr>
              <a:tr h="0">
                <a:tc>
                  <a:txBody>
                    <a:bodyPr/>
                    <a:lstStyle/>
                    <a:p>
                      <a:pPr>
                        <a:buNone/>
                      </a:pPr>
                      <a:r>
                        <a:rPr lang="en-IN" sz="2000" dirty="0"/>
                        <a:t>Residence Time</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tc>
                  <a:txBody>
                    <a:bodyPr/>
                    <a:lstStyle/>
                    <a:p>
                      <a:pPr>
                        <a:buNone/>
                      </a:pPr>
                      <a:r>
                        <a:rPr lang="en-IN" sz="2000" dirty="0"/>
                        <a:t>1–5 seconds</a:t>
                      </a:r>
                    </a:p>
                  </a:txBody>
                  <a:tcPr anchor="ctr">
                    <a:gradFill>
                      <a:gsLst>
                        <a:gs pos="0">
                          <a:srgbClr val="FFEEB7"/>
                        </a:gs>
                        <a:gs pos="74000">
                          <a:schemeClr val="accent6">
                            <a:lumMod val="20000"/>
                            <a:lumOff val="80000"/>
                          </a:schemeClr>
                        </a:gs>
                        <a:gs pos="83000">
                          <a:schemeClr val="accent5">
                            <a:lumMod val="20000"/>
                            <a:lumOff val="80000"/>
                          </a:schemeClr>
                        </a:gs>
                        <a:gs pos="100000">
                          <a:schemeClr val="accent1">
                            <a:lumMod val="30000"/>
                            <a:lumOff val="70000"/>
                          </a:schemeClr>
                        </a:gs>
                      </a:gsLst>
                      <a:lin ang="5400000" scaled="1"/>
                    </a:gradFill>
                  </a:tcPr>
                </a:tc>
                <a:extLst>
                  <a:ext uri="{0D108BD9-81ED-4DB2-BD59-A6C34878D82A}">
                    <a16:rowId xmlns:a16="http://schemas.microsoft.com/office/drawing/2014/main" val="357667598"/>
                  </a:ext>
                </a:extLst>
              </a:tr>
            </a:tbl>
          </a:graphicData>
        </a:graphic>
      </p:graphicFrame>
      <p:sp>
        <p:nvSpPr>
          <p:cNvPr id="4" name="Slide Number Placeholder 3">
            <a:extLst>
              <a:ext uri="{FF2B5EF4-FFF2-40B4-BE49-F238E27FC236}">
                <a16:creationId xmlns:a16="http://schemas.microsoft.com/office/drawing/2014/main" id="{B490C422-D072-2DD2-088B-B908D3F824F0}"/>
              </a:ext>
            </a:extLst>
          </p:cNvPr>
          <p:cNvSpPr>
            <a:spLocks noGrp="1"/>
          </p:cNvSpPr>
          <p:nvPr>
            <p:ph type="sldNum" sz="quarter" idx="12"/>
          </p:nvPr>
        </p:nvSpPr>
        <p:spPr/>
        <p:txBody>
          <a:bodyPr/>
          <a:lstStyle/>
          <a:p>
            <a:fld id="{0B70DE20-B937-49F7-BDB4-D052E7C40283}" type="slidenum">
              <a:rPr lang="en-US" smtClean="0"/>
              <a:t>54</a:t>
            </a:fld>
            <a:endParaRPr lang="en-US"/>
          </a:p>
        </p:txBody>
      </p:sp>
      <p:cxnSp>
        <p:nvCxnSpPr>
          <p:cNvPr id="7" name="Straight Connector 6">
            <a:extLst>
              <a:ext uri="{FF2B5EF4-FFF2-40B4-BE49-F238E27FC236}">
                <a16:creationId xmlns:a16="http://schemas.microsoft.com/office/drawing/2014/main" id="{8B404D52-71F8-D9A2-A75E-8A6802944DA4}"/>
              </a:ext>
            </a:extLst>
          </p:cNvPr>
          <p:cNvCxnSpPr>
            <a:cxnSpLocks/>
          </p:cNvCxnSpPr>
          <p:nvPr/>
        </p:nvCxnSpPr>
        <p:spPr>
          <a:xfrm>
            <a:off x="0" y="3574143"/>
            <a:ext cx="11945257" cy="0"/>
          </a:xfrm>
          <a:prstGeom prst="line">
            <a:avLst/>
          </a:prstGeom>
          <a:ln>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18135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CBDA67-E103-A38D-7C20-A35A7477A6AA}"/>
              </a:ext>
            </a:extLst>
          </p:cNvPr>
          <p:cNvSpPr>
            <a:spLocks noGrp="1"/>
          </p:cNvSpPr>
          <p:nvPr>
            <p:ph type="sldNum" sz="quarter" idx="12"/>
          </p:nvPr>
        </p:nvSpPr>
        <p:spPr/>
        <p:txBody>
          <a:bodyPr/>
          <a:lstStyle/>
          <a:p>
            <a:fld id="{0B70DE20-B937-49F7-BDB4-D052E7C40283}" type="slidenum">
              <a:rPr lang="en-US" smtClean="0"/>
              <a:t>55</a:t>
            </a:fld>
            <a:endParaRPr lang="en-US"/>
          </a:p>
        </p:txBody>
      </p:sp>
      <p:pic>
        <p:nvPicPr>
          <p:cNvPr id="7" name="Picture 6">
            <a:extLst>
              <a:ext uri="{FF2B5EF4-FFF2-40B4-BE49-F238E27FC236}">
                <a16:creationId xmlns:a16="http://schemas.microsoft.com/office/drawing/2014/main" id="{3675F2CA-37E8-9274-E300-946FF0A408EC}"/>
              </a:ext>
            </a:extLst>
          </p:cNvPr>
          <p:cNvPicPr>
            <a:picLocks noChangeAspect="1"/>
          </p:cNvPicPr>
          <p:nvPr/>
        </p:nvPicPr>
        <p:blipFill>
          <a:blip r:embed="rId2"/>
          <a:stretch>
            <a:fillRect/>
          </a:stretch>
        </p:blipFill>
        <p:spPr>
          <a:xfrm>
            <a:off x="-26428" y="0"/>
            <a:ext cx="12192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itle 1">
            <a:extLst>
              <a:ext uri="{FF2B5EF4-FFF2-40B4-BE49-F238E27FC236}">
                <a16:creationId xmlns:a16="http://schemas.microsoft.com/office/drawing/2014/main" id="{CF6A4C6E-B4D6-9CC8-9325-54817AF74556}"/>
              </a:ext>
            </a:extLst>
          </p:cNvPr>
          <p:cNvSpPr txBox="1">
            <a:spLocks/>
          </p:cNvSpPr>
          <p:nvPr/>
        </p:nvSpPr>
        <p:spPr>
          <a:xfrm>
            <a:off x="6870510" y="136526"/>
            <a:ext cx="4971269" cy="50210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solidFill>
                  <a:srgbClr val="0070C0"/>
                </a:solidFill>
              </a:rPr>
              <a:t>The UOP THDA Process Flow  Diagram</a:t>
            </a:r>
            <a:endParaRPr lang="en-US" sz="2800" i="1" dirty="0"/>
          </a:p>
        </p:txBody>
      </p:sp>
      <p:sp>
        <p:nvSpPr>
          <p:cNvPr id="2" name="TextBox 1">
            <a:extLst>
              <a:ext uri="{FF2B5EF4-FFF2-40B4-BE49-F238E27FC236}">
                <a16:creationId xmlns:a16="http://schemas.microsoft.com/office/drawing/2014/main" id="{9E530B80-BB2A-5329-D80D-7690EF0ABD50}"/>
              </a:ext>
            </a:extLst>
          </p:cNvPr>
          <p:cNvSpPr txBox="1"/>
          <p:nvPr/>
        </p:nvSpPr>
        <p:spPr>
          <a:xfrm rot="16200000">
            <a:off x="2465820" y="2260455"/>
            <a:ext cx="1492031" cy="461665"/>
          </a:xfrm>
          <a:prstGeom prst="rect">
            <a:avLst/>
          </a:prstGeom>
          <a:noFill/>
        </p:spPr>
        <p:txBody>
          <a:bodyPr wrap="square" rtlCol="0">
            <a:spAutoFit/>
          </a:bodyPr>
          <a:lstStyle/>
          <a:p>
            <a:r>
              <a:rPr lang="en-US" sz="1200" dirty="0">
                <a:solidFill>
                  <a:srgbClr val="0070C0"/>
                </a:solidFill>
              </a:rPr>
              <a:t>600-660°C, 35-40 bar, 70% conv.</a:t>
            </a:r>
          </a:p>
        </p:txBody>
      </p:sp>
      <p:sp>
        <p:nvSpPr>
          <p:cNvPr id="4" name="TextBox 3">
            <a:extLst>
              <a:ext uri="{FF2B5EF4-FFF2-40B4-BE49-F238E27FC236}">
                <a16:creationId xmlns:a16="http://schemas.microsoft.com/office/drawing/2014/main" id="{A01FD28F-6AD2-A9F6-42F3-75868EB26584}"/>
              </a:ext>
            </a:extLst>
          </p:cNvPr>
          <p:cNvSpPr txBox="1"/>
          <p:nvPr/>
        </p:nvSpPr>
        <p:spPr>
          <a:xfrm>
            <a:off x="3211835" y="3987829"/>
            <a:ext cx="1009329" cy="276999"/>
          </a:xfrm>
          <a:prstGeom prst="rect">
            <a:avLst/>
          </a:prstGeom>
          <a:noFill/>
        </p:spPr>
        <p:txBody>
          <a:bodyPr wrap="square">
            <a:spAutoFit/>
          </a:bodyPr>
          <a:lstStyle/>
          <a:p>
            <a:r>
              <a:rPr lang="en-US" sz="1200" dirty="0"/>
              <a:t>150-170° C</a:t>
            </a:r>
          </a:p>
        </p:txBody>
      </p:sp>
      <p:sp>
        <p:nvSpPr>
          <p:cNvPr id="6" name="TextBox 5">
            <a:extLst>
              <a:ext uri="{FF2B5EF4-FFF2-40B4-BE49-F238E27FC236}">
                <a16:creationId xmlns:a16="http://schemas.microsoft.com/office/drawing/2014/main" id="{FE077391-3F2F-7F51-779A-7B740C6D69A2}"/>
              </a:ext>
            </a:extLst>
          </p:cNvPr>
          <p:cNvSpPr txBox="1"/>
          <p:nvPr/>
        </p:nvSpPr>
        <p:spPr>
          <a:xfrm>
            <a:off x="3573115" y="2731671"/>
            <a:ext cx="1123641" cy="276999"/>
          </a:xfrm>
          <a:prstGeom prst="rect">
            <a:avLst/>
          </a:prstGeom>
          <a:noFill/>
        </p:spPr>
        <p:txBody>
          <a:bodyPr wrap="none" rtlCol="0">
            <a:spAutoFit/>
          </a:bodyPr>
          <a:lstStyle/>
          <a:p>
            <a:r>
              <a:rPr lang="en-US" sz="1200" dirty="0">
                <a:solidFill>
                  <a:srgbClr val="7030A0"/>
                </a:solidFill>
              </a:rPr>
              <a:t>32.8 bar, 38 °C </a:t>
            </a:r>
          </a:p>
        </p:txBody>
      </p:sp>
      <p:sp>
        <p:nvSpPr>
          <p:cNvPr id="9" name="TextBox 8">
            <a:extLst>
              <a:ext uri="{FF2B5EF4-FFF2-40B4-BE49-F238E27FC236}">
                <a16:creationId xmlns:a16="http://schemas.microsoft.com/office/drawing/2014/main" id="{431C3BB9-8CE7-9A1C-B465-9A25A91CAAF2}"/>
              </a:ext>
            </a:extLst>
          </p:cNvPr>
          <p:cNvSpPr txBox="1"/>
          <p:nvPr/>
        </p:nvSpPr>
        <p:spPr>
          <a:xfrm rot="16200000">
            <a:off x="1555790" y="2437492"/>
            <a:ext cx="1721405" cy="261610"/>
          </a:xfrm>
          <a:prstGeom prst="rect">
            <a:avLst/>
          </a:prstGeom>
          <a:noFill/>
        </p:spPr>
        <p:txBody>
          <a:bodyPr wrap="square">
            <a:spAutoFit/>
          </a:bodyPr>
          <a:lstStyle/>
          <a:p>
            <a:r>
              <a:rPr lang="en-IN" sz="1100" b="1" dirty="0"/>
              <a:t>Tubular Plug Flow Reactor</a:t>
            </a:r>
            <a:endParaRPr lang="en-IN" sz="1100" dirty="0"/>
          </a:p>
        </p:txBody>
      </p:sp>
      <p:sp>
        <p:nvSpPr>
          <p:cNvPr id="10" name="TextBox 9">
            <a:extLst>
              <a:ext uri="{FF2B5EF4-FFF2-40B4-BE49-F238E27FC236}">
                <a16:creationId xmlns:a16="http://schemas.microsoft.com/office/drawing/2014/main" id="{AB4533F9-90F9-7728-7F6E-07A3AC329CBF}"/>
              </a:ext>
            </a:extLst>
          </p:cNvPr>
          <p:cNvSpPr txBox="1"/>
          <p:nvPr/>
        </p:nvSpPr>
        <p:spPr>
          <a:xfrm>
            <a:off x="4123269" y="1394657"/>
            <a:ext cx="1856987" cy="492443"/>
          </a:xfrm>
          <a:prstGeom prst="rect">
            <a:avLst/>
          </a:prstGeom>
          <a:noFill/>
        </p:spPr>
        <p:txBody>
          <a:bodyPr wrap="square" rtlCol="0">
            <a:spAutoFit/>
          </a:bodyPr>
          <a:lstStyle/>
          <a:p>
            <a:r>
              <a:rPr lang="en-US" sz="1300" dirty="0"/>
              <a:t>H₂ (major) CH₄, C2, C3 gases, Traces H₂S</a:t>
            </a:r>
            <a:endParaRPr lang="en-IN" sz="1300" dirty="0"/>
          </a:p>
        </p:txBody>
      </p:sp>
      <p:sp>
        <p:nvSpPr>
          <p:cNvPr id="12" name="TextBox 11">
            <a:extLst>
              <a:ext uri="{FF2B5EF4-FFF2-40B4-BE49-F238E27FC236}">
                <a16:creationId xmlns:a16="http://schemas.microsoft.com/office/drawing/2014/main" id="{6B64E6D6-2E55-83E5-6A78-6208C8046231}"/>
              </a:ext>
            </a:extLst>
          </p:cNvPr>
          <p:cNvSpPr txBox="1"/>
          <p:nvPr/>
        </p:nvSpPr>
        <p:spPr>
          <a:xfrm>
            <a:off x="3625485" y="2964517"/>
            <a:ext cx="1233928" cy="276999"/>
          </a:xfrm>
          <a:prstGeom prst="rect">
            <a:avLst/>
          </a:prstGeom>
          <a:noFill/>
        </p:spPr>
        <p:txBody>
          <a:bodyPr wrap="none" rtlCol="0">
            <a:spAutoFit/>
          </a:bodyPr>
          <a:lstStyle/>
          <a:p>
            <a:r>
              <a:rPr lang="en-IN" sz="1200" dirty="0"/>
              <a:t>B-T, Heavy </a:t>
            </a:r>
            <a:r>
              <a:rPr lang="en-IN" sz="1200" dirty="0" err="1"/>
              <a:t>arom</a:t>
            </a:r>
            <a:r>
              <a:rPr lang="en-IN" sz="1200" dirty="0"/>
              <a:t>.</a:t>
            </a:r>
          </a:p>
        </p:txBody>
      </p:sp>
    </p:spTree>
    <p:extLst>
      <p:ext uri="{BB962C8B-B14F-4D97-AF65-F5344CB8AC3E}">
        <p14:creationId xmlns:p14="http://schemas.microsoft.com/office/powerpoint/2010/main" val="3078764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70CBC7-0707-ED74-FFE2-7B3BF750754A}"/>
              </a:ext>
            </a:extLst>
          </p:cNvPr>
          <p:cNvSpPr>
            <a:spLocks noGrp="1"/>
          </p:cNvSpPr>
          <p:nvPr>
            <p:ph type="sldNum" sz="quarter" idx="12"/>
          </p:nvPr>
        </p:nvSpPr>
        <p:spPr/>
        <p:txBody>
          <a:bodyPr/>
          <a:lstStyle/>
          <a:p>
            <a:fld id="{0B70DE20-B937-49F7-BDB4-D052E7C40283}" type="slidenum">
              <a:rPr lang="en-US" smtClean="0"/>
              <a:t>56</a:t>
            </a:fld>
            <a:endParaRPr lang="en-US"/>
          </a:p>
        </p:txBody>
      </p:sp>
      <p:pic>
        <p:nvPicPr>
          <p:cNvPr id="7" name="Picture 6">
            <a:extLst>
              <a:ext uri="{FF2B5EF4-FFF2-40B4-BE49-F238E27FC236}">
                <a16:creationId xmlns:a16="http://schemas.microsoft.com/office/drawing/2014/main" id="{E218CC5E-ED57-69E9-E696-A3AB2C6E72C8}"/>
              </a:ext>
            </a:extLst>
          </p:cNvPr>
          <p:cNvPicPr>
            <a:picLocks noChangeAspect="1"/>
          </p:cNvPicPr>
          <p:nvPr/>
        </p:nvPicPr>
        <p:blipFill>
          <a:blip r:embed="rId2"/>
          <a:stretch>
            <a:fillRect/>
          </a:stretch>
        </p:blipFill>
        <p:spPr>
          <a:xfrm>
            <a:off x="1479289" y="654238"/>
            <a:ext cx="7702947" cy="3549271"/>
          </a:xfrm>
          <a:prstGeom prst="rect">
            <a:avLst/>
          </a:prstGeom>
        </p:spPr>
      </p:pic>
    </p:spTree>
    <p:extLst>
      <p:ext uri="{BB962C8B-B14F-4D97-AF65-F5344CB8AC3E}">
        <p14:creationId xmlns:p14="http://schemas.microsoft.com/office/powerpoint/2010/main" val="1750671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5B5237-B5E3-7C9B-26E9-49FE1CD54C11}"/>
              </a:ext>
            </a:extLst>
          </p:cNvPr>
          <p:cNvSpPr>
            <a:spLocks noGrp="1"/>
          </p:cNvSpPr>
          <p:nvPr>
            <p:ph type="body" idx="1"/>
          </p:nvPr>
        </p:nvSpPr>
        <p:spPr>
          <a:xfrm>
            <a:off x="514609" y="4430843"/>
            <a:ext cx="10515600" cy="1227453"/>
          </a:xfrm>
        </p:spPr>
        <p:txBody>
          <a:bodyPr>
            <a:normAutofit/>
          </a:bodyPr>
          <a:lstStyle/>
          <a:p>
            <a:r>
              <a:rPr lang="en-IN" sz="3200" b="1" i="0" dirty="0">
                <a:solidFill>
                  <a:srgbClr val="0070C0"/>
                </a:solidFill>
                <a:effectLst/>
                <a:latin typeface="Univers-Bold"/>
              </a:rPr>
              <a:t>UOP TATORAY PROCESS</a:t>
            </a:r>
            <a:r>
              <a:rPr lang="en-IN" sz="3200" dirty="0">
                <a:solidFill>
                  <a:srgbClr val="0070C0"/>
                </a:solidFill>
              </a:rPr>
              <a:t> </a:t>
            </a:r>
            <a:br>
              <a:rPr lang="en-IN" sz="3200" dirty="0">
                <a:solidFill>
                  <a:srgbClr val="0070C0"/>
                </a:solidFill>
              </a:rPr>
            </a:br>
            <a:endParaRPr lang="en-IN" sz="3200" dirty="0">
              <a:solidFill>
                <a:srgbClr val="0070C0"/>
              </a:solidFill>
            </a:endParaRPr>
          </a:p>
        </p:txBody>
      </p:sp>
      <p:sp>
        <p:nvSpPr>
          <p:cNvPr id="3" name="Slide Number Placeholder 2">
            <a:extLst>
              <a:ext uri="{FF2B5EF4-FFF2-40B4-BE49-F238E27FC236}">
                <a16:creationId xmlns:a16="http://schemas.microsoft.com/office/drawing/2014/main" id="{87E4FA21-9B17-82BB-E32C-F3598864B1DA}"/>
              </a:ext>
            </a:extLst>
          </p:cNvPr>
          <p:cNvSpPr>
            <a:spLocks noGrp="1"/>
          </p:cNvSpPr>
          <p:nvPr>
            <p:ph type="sldNum" sz="quarter" idx="12"/>
          </p:nvPr>
        </p:nvSpPr>
        <p:spPr/>
        <p:txBody>
          <a:bodyPr/>
          <a:lstStyle/>
          <a:p>
            <a:fld id="{0B70DE20-B937-49F7-BDB4-D052E7C40283}" type="slidenum">
              <a:rPr lang="en-US" smtClean="0"/>
              <a:t>57</a:t>
            </a:fld>
            <a:endParaRPr lang="en-US"/>
          </a:p>
        </p:txBody>
      </p:sp>
      <p:pic>
        <p:nvPicPr>
          <p:cNvPr id="6" name="Picture 5">
            <a:extLst>
              <a:ext uri="{FF2B5EF4-FFF2-40B4-BE49-F238E27FC236}">
                <a16:creationId xmlns:a16="http://schemas.microsoft.com/office/drawing/2014/main" id="{E52EFC78-E82F-D256-685B-06161684E634}"/>
              </a:ext>
            </a:extLst>
          </p:cNvPr>
          <p:cNvPicPr>
            <a:picLocks noChangeAspect="1"/>
          </p:cNvPicPr>
          <p:nvPr/>
        </p:nvPicPr>
        <p:blipFill>
          <a:blip r:embed="rId2"/>
          <a:stretch>
            <a:fillRect/>
          </a:stretch>
        </p:blipFill>
        <p:spPr>
          <a:xfrm>
            <a:off x="6135482" y="0"/>
            <a:ext cx="6056518" cy="4283340"/>
          </a:xfrm>
          <a:prstGeom prst="rect">
            <a:avLst/>
          </a:prstGeom>
        </p:spPr>
      </p:pic>
      <p:sp>
        <p:nvSpPr>
          <p:cNvPr id="7" name="Oval 6">
            <a:extLst>
              <a:ext uri="{FF2B5EF4-FFF2-40B4-BE49-F238E27FC236}">
                <a16:creationId xmlns:a16="http://schemas.microsoft.com/office/drawing/2014/main" id="{A08745CF-C581-433F-8590-89FBDE3CEFEB}"/>
              </a:ext>
            </a:extLst>
          </p:cNvPr>
          <p:cNvSpPr/>
          <p:nvPr/>
        </p:nvSpPr>
        <p:spPr>
          <a:xfrm>
            <a:off x="8024327" y="905069"/>
            <a:ext cx="1063689" cy="550507"/>
          </a:xfrm>
          <a:prstGeom prst="ellipse">
            <a:avLst/>
          </a:prstGeom>
          <a:noFill/>
          <a:ln w="28575">
            <a:solidFill>
              <a:srgbClr val="F60A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a:extLst>
              <a:ext uri="{FF2B5EF4-FFF2-40B4-BE49-F238E27FC236}">
                <a16:creationId xmlns:a16="http://schemas.microsoft.com/office/drawing/2014/main" id="{3E9A836F-EE42-65A7-FA08-3FB5DD7799CC}"/>
              </a:ext>
            </a:extLst>
          </p:cNvPr>
          <p:cNvCxnSpPr>
            <a:stCxn id="7" idx="3"/>
          </p:cNvCxnSpPr>
          <p:nvPr/>
        </p:nvCxnSpPr>
        <p:spPr>
          <a:xfrm flipH="1">
            <a:off x="3088433" y="1374956"/>
            <a:ext cx="5091668" cy="3055887"/>
          </a:xfrm>
          <a:prstGeom prst="straightConnector1">
            <a:avLst/>
          </a:prstGeom>
          <a:ln w="28575">
            <a:solidFill>
              <a:srgbClr val="F60A9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6609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9F0489-748D-CF9A-6159-6E340289B4A4}"/>
              </a:ext>
            </a:extLst>
          </p:cNvPr>
          <p:cNvSpPr>
            <a:spLocks noGrp="1"/>
          </p:cNvSpPr>
          <p:nvPr>
            <p:ph type="title"/>
          </p:nvPr>
        </p:nvSpPr>
        <p:spPr>
          <a:xfrm>
            <a:off x="120445" y="0"/>
            <a:ext cx="10515600" cy="550506"/>
          </a:xfrm>
        </p:spPr>
        <p:txBody>
          <a:bodyPr>
            <a:normAutofit fontScale="90000"/>
          </a:bodyPr>
          <a:lstStyle/>
          <a:p>
            <a:r>
              <a:rPr lang="en-IN" dirty="0" err="1">
                <a:latin typeface="AR CENA"/>
              </a:rPr>
              <a:t>Tatoray</a:t>
            </a:r>
            <a:r>
              <a:rPr lang="en-IN" dirty="0">
                <a:latin typeface="AR CENA"/>
              </a:rPr>
              <a:t>: the rationale</a:t>
            </a:r>
          </a:p>
        </p:txBody>
      </p:sp>
      <p:sp>
        <p:nvSpPr>
          <p:cNvPr id="7" name="Content Placeholder 6">
            <a:extLst>
              <a:ext uri="{FF2B5EF4-FFF2-40B4-BE49-F238E27FC236}">
                <a16:creationId xmlns:a16="http://schemas.microsoft.com/office/drawing/2014/main" id="{E5FCAD43-E366-BA24-9800-DCCC37A690B2}"/>
              </a:ext>
            </a:extLst>
          </p:cNvPr>
          <p:cNvSpPr>
            <a:spLocks noGrp="1"/>
          </p:cNvSpPr>
          <p:nvPr>
            <p:ph idx="1"/>
          </p:nvPr>
        </p:nvSpPr>
        <p:spPr>
          <a:xfrm>
            <a:off x="0" y="806246"/>
            <a:ext cx="12123174" cy="6204154"/>
          </a:xfrm>
        </p:spPr>
        <p:txBody>
          <a:bodyPr>
            <a:normAutofit/>
          </a:bodyPr>
          <a:lstStyle/>
          <a:p>
            <a:r>
              <a:rPr lang="en-US" sz="2000" dirty="0"/>
              <a:t>An aromatics complex is a set of units used in the pyrolysis of gasoline and petroleum naphtha to produce the three main petrochemical intermediates: xylenes, toluene, and benzene. </a:t>
            </a:r>
          </a:p>
          <a:p>
            <a:r>
              <a:rPr lang="en-US" sz="2000" dirty="0"/>
              <a:t>UOP's </a:t>
            </a:r>
            <a:r>
              <a:rPr lang="en-US" sz="2000" dirty="0" err="1"/>
              <a:t>Tatoray</a:t>
            </a:r>
            <a:r>
              <a:rPr lang="en-US" sz="2000" dirty="0"/>
              <a:t> process is a fully integrated contemporary complex </a:t>
            </a:r>
            <a:r>
              <a:rPr lang="en-US" sz="2000" dirty="0">
                <a:solidFill>
                  <a:srgbClr val="7030A0"/>
                </a:solidFill>
              </a:rPr>
              <a:t>intended to produce benzene, paraxylene (PX), and occasionally ortho-xylene. </a:t>
            </a:r>
            <a:r>
              <a:rPr lang="en-US" sz="2000" dirty="0"/>
              <a:t>The plant's xylene recovery and aromatics extraction divisions are linked with the </a:t>
            </a:r>
            <a:r>
              <a:rPr lang="en-US" sz="2000" dirty="0" err="1"/>
              <a:t>Tatoray</a:t>
            </a:r>
            <a:r>
              <a:rPr lang="en-US" sz="2000" dirty="0"/>
              <a:t> process. Instead of being sold for use as a solvent or mixed into the gasoline pool,</a:t>
            </a:r>
            <a:r>
              <a:rPr lang="en-US" sz="2000" dirty="0">
                <a:solidFill>
                  <a:srgbClr val="0070C0"/>
                </a:solidFill>
              </a:rPr>
              <a:t> </a:t>
            </a:r>
            <a:r>
              <a:rPr lang="en-US" sz="2000" u="sng" dirty="0">
                <a:solidFill>
                  <a:srgbClr val="0070C0"/>
                </a:solidFill>
              </a:rPr>
              <a:t>toluene (A7) is fed into the </a:t>
            </a:r>
            <a:r>
              <a:rPr lang="en-US" sz="2000" u="sng" dirty="0" err="1">
                <a:solidFill>
                  <a:srgbClr val="0070C0"/>
                </a:solidFill>
              </a:rPr>
              <a:t>Tatoray</a:t>
            </a:r>
            <a:r>
              <a:rPr lang="en-US" sz="2000" u="sng" dirty="0">
                <a:solidFill>
                  <a:srgbClr val="0070C0"/>
                </a:solidFill>
              </a:rPr>
              <a:t> </a:t>
            </a:r>
            <a:r>
              <a:rPr lang="en-US" sz="2000" dirty="0"/>
              <a:t>machine. Alternatively, the C9 aromatic (A9) by-product can be supplied to the </a:t>
            </a:r>
            <a:r>
              <a:rPr lang="en-US" sz="2000" dirty="0" err="1"/>
              <a:t>Tatoray</a:t>
            </a:r>
            <a:r>
              <a:rPr lang="en-US" sz="2000" dirty="0"/>
              <a:t> unit instead of being blended into the gasoline pool in order to optimize the complex's PX output. Low-value toluene and heavy aromatics can be converted into additional mixed xylenes in an optimal manner using the </a:t>
            </a:r>
            <a:r>
              <a:rPr lang="en-US" sz="2000" dirty="0" err="1"/>
              <a:t>Tatoray</a:t>
            </a:r>
            <a:r>
              <a:rPr lang="en-US" sz="2000" dirty="0"/>
              <a:t> process. </a:t>
            </a:r>
          </a:p>
          <a:p>
            <a:r>
              <a:rPr lang="en-US" sz="2000" dirty="0"/>
              <a:t>Approximately 45% of xylene originates from the reformate, and 5% is derived via C8 aromatic isomerization, which converts ethylbenzenes to xylenes. An example of this process is the </a:t>
            </a:r>
            <a:r>
              <a:rPr lang="en-US" sz="2000" dirty="0" err="1"/>
              <a:t>Isomar</a:t>
            </a:r>
            <a:r>
              <a:rPr lang="en-US" sz="2000" dirty="0"/>
              <a:t> process. About half of the xylenes in an aromatics complex containing </a:t>
            </a:r>
            <a:r>
              <a:rPr lang="en-US" sz="2000" dirty="0" err="1"/>
              <a:t>transalkylation</a:t>
            </a:r>
            <a:r>
              <a:rPr lang="en-US" sz="2000" dirty="0"/>
              <a:t> originate from the </a:t>
            </a:r>
            <a:r>
              <a:rPr lang="en-US" sz="2000" dirty="0" err="1"/>
              <a:t>Tatoray</a:t>
            </a:r>
            <a:r>
              <a:rPr lang="en-US" sz="2000" dirty="0"/>
              <a:t> process, or the </a:t>
            </a:r>
            <a:r>
              <a:rPr lang="en-US" sz="2000" dirty="0" err="1"/>
              <a:t>transalkylation</a:t>
            </a:r>
            <a:r>
              <a:rPr lang="en-US" sz="2000" dirty="0"/>
              <a:t> reaction.</a:t>
            </a:r>
          </a:p>
          <a:p>
            <a:r>
              <a:rPr lang="en-US" sz="2000" dirty="0"/>
              <a:t>An equilibrium mixture of xylenes + ethylbenzene is produced by the </a:t>
            </a:r>
            <a:r>
              <a:rPr lang="en-US" sz="2000" dirty="0" err="1"/>
              <a:t>Tatoray</a:t>
            </a:r>
            <a:r>
              <a:rPr lang="en-US" sz="2000" dirty="0"/>
              <a:t> procedure. While ethylbenzene can also be transformed to xylenes, the xylenes are recovered and isomerized to PX. The output of PX from naphtha feedstock can be more than doubled by adding a </a:t>
            </a:r>
            <a:r>
              <a:rPr lang="en-US" sz="2000" dirty="0" err="1"/>
              <a:t>Tatoray</a:t>
            </a:r>
            <a:r>
              <a:rPr lang="en-US" sz="2000" dirty="0"/>
              <a:t> unit to an aromatics complex.</a:t>
            </a:r>
            <a:endParaRPr lang="en-IN" sz="2000" dirty="0"/>
          </a:p>
        </p:txBody>
      </p:sp>
      <p:sp>
        <p:nvSpPr>
          <p:cNvPr id="5" name="Slide Number Placeholder 4">
            <a:extLst>
              <a:ext uri="{FF2B5EF4-FFF2-40B4-BE49-F238E27FC236}">
                <a16:creationId xmlns:a16="http://schemas.microsoft.com/office/drawing/2014/main" id="{2C81EBDD-80BE-E10A-3068-5D7BFF71FEEF}"/>
              </a:ext>
            </a:extLst>
          </p:cNvPr>
          <p:cNvSpPr>
            <a:spLocks noGrp="1"/>
          </p:cNvSpPr>
          <p:nvPr>
            <p:ph type="sldNum" sz="quarter" idx="12"/>
          </p:nvPr>
        </p:nvSpPr>
        <p:spPr/>
        <p:txBody>
          <a:bodyPr/>
          <a:lstStyle/>
          <a:p>
            <a:fld id="{0B70DE20-B937-49F7-BDB4-D052E7C40283}" type="slidenum">
              <a:rPr lang="en-US" smtClean="0"/>
              <a:t>58</a:t>
            </a:fld>
            <a:endParaRPr lang="en-US"/>
          </a:p>
        </p:txBody>
      </p:sp>
    </p:spTree>
    <p:extLst>
      <p:ext uri="{BB962C8B-B14F-4D97-AF65-F5344CB8AC3E}">
        <p14:creationId xmlns:p14="http://schemas.microsoft.com/office/powerpoint/2010/main" val="2077618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77A4-E1FA-7B4E-E0C3-04918D73529B}"/>
              </a:ext>
            </a:extLst>
          </p:cNvPr>
          <p:cNvSpPr>
            <a:spLocks noGrp="1"/>
          </p:cNvSpPr>
          <p:nvPr>
            <p:ph type="title"/>
          </p:nvPr>
        </p:nvSpPr>
        <p:spPr>
          <a:xfrm>
            <a:off x="670249" y="207963"/>
            <a:ext cx="10515600" cy="1325563"/>
          </a:xfrm>
        </p:spPr>
        <p:txBody>
          <a:bodyPr>
            <a:normAutofit fontScale="90000"/>
          </a:bodyPr>
          <a:lstStyle/>
          <a:p>
            <a:r>
              <a:rPr lang="en-IN" sz="2400" b="1" dirty="0">
                <a:solidFill>
                  <a:srgbClr val="0070C0"/>
                </a:solidFill>
                <a:effectLst/>
                <a:latin typeface="Univers-BoldOblique"/>
              </a:rPr>
              <a:t>PROCESS CHEMISTRY</a:t>
            </a:r>
            <a:r>
              <a:rPr lang="en-IN" sz="4800" dirty="0">
                <a:solidFill>
                  <a:srgbClr val="0070C0"/>
                </a:solidFill>
              </a:rPr>
              <a:t> </a:t>
            </a:r>
            <a:br>
              <a:rPr lang="en-IN" sz="4800" dirty="0">
                <a:solidFill>
                  <a:srgbClr val="0070C0"/>
                </a:solidFill>
              </a:rPr>
            </a:br>
            <a:endParaRPr lang="en-IN" sz="4800" dirty="0">
              <a:solidFill>
                <a:srgbClr val="0070C0"/>
              </a:solidFill>
            </a:endParaRPr>
          </a:p>
        </p:txBody>
      </p:sp>
      <p:pic>
        <p:nvPicPr>
          <p:cNvPr id="7" name="Content Placeholder 6">
            <a:extLst>
              <a:ext uri="{FF2B5EF4-FFF2-40B4-BE49-F238E27FC236}">
                <a16:creationId xmlns:a16="http://schemas.microsoft.com/office/drawing/2014/main" id="{7B3DFD95-E896-5D6F-C38D-66DBC090EF97}"/>
              </a:ext>
            </a:extLst>
          </p:cNvPr>
          <p:cNvPicPr>
            <a:picLocks noGrp="1" noChangeAspect="1"/>
          </p:cNvPicPr>
          <p:nvPr>
            <p:ph idx="1"/>
          </p:nvPr>
        </p:nvPicPr>
        <p:blipFill>
          <a:blip r:embed="rId2"/>
          <a:stretch>
            <a:fillRect/>
          </a:stretch>
        </p:blipFill>
        <p:spPr>
          <a:xfrm>
            <a:off x="2657010" y="1097983"/>
            <a:ext cx="5970696" cy="4813414"/>
          </a:xfrm>
        </p:spPr>
      </p:pic>
      <p:sp>
        <p:nvSpPr>
          <p:cNvPr id="5" name="Slide Number Placeholder 4">
            <a:extLst>
              <a:ext uri="{FF2B5EF4-FFF2-40B4-BE49-F238E27FC236}">
                <a16:creationId xmlns:a16="http://schemas.microsoft.com/office/drawing/2014/main" id="{404F6703-B4D9-74D7-4778-83F022A74C2C}"/>
              </a:ext>
            </a:extLst>
          </p:cNvPr>
          <p:cNvSpPr>
            <a:spLocks noGrp="1"/>
          </p:cNvSpPr>
          <p:nvPr>
            <p:ph type="sldNum" sz="quarter" idx="12"/>
          </p:nvPr>
        </p:nvSpPr>
        <p:spPr/>
        <p:txBody>
          <a:bodyPr/>
          <a:lstStyle/>
          <a:p>
            <a:fld id="{0B70DE20-B937-49F7-BDB4-D052E7C40283}" type="slidenum">
              <a:rPr lang="en-US" smtClean="0"/>
              <a:t>59</a:t>
            </a:fld>
            <a:endParaRPr lang="en-US"/>
          </a:p>
        </p:txBody>
      </p:sp>
    </p:spTree>
    <p:extLst>
      <p:ext uri="{BB962C8B-B14F-4D97-AF65-F5344CB8AC3E}">
        <p14:creationId xmlns:p14="http://schemas.microsoft.com/office/powerpoint/2010/main" val="318497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644A-AC24-59AD-F915-73DC9FE04716}"/>
              </a:ext>
            </a:extLst>
          </p:cNvPr>
          <p:cNvSpPr>
            <a:spLocks noGrp="1"/>
          </p:cNvSpPr>
          <p:nvPr>
            <p:ph type="title"/>
          </p:nvPr>
        </p:nvSpPr>
        <p:spPr>
          <a:xfrm>
            <a:off x="619835" y="220247"/>
            <a:ext cx="10515600" cy="948567"/>
          </a:xfrm>
        </p:spPr>
        <p:txBody>
          <a:bodyPr>
            <a:normAutofit/>
          </a:bodyPr>
          <a:lstStyle/>
          <a:p>
            <a:r>
              <a:rPr lang="en-US" sz="4000" b="1" dirty="0"/>
              <a:t>Hydrotreating reactions</a:t>
            </a:r>
            <a:endParaRPr lang="en-IN" sz="4000" b="1" dirty="0"/>
          </a:p>
        </p:txBody>
      </p:sp>
      <p:pic>
        <p:nvPicPr>
          <p:cNvPr id="6" name="Content Placeholder 5">
            <a:extLst>
              <a:ext uri="{FF2B5EF4-FFF2-40B4-BE49-F238E27FC236}">
                <a16:creationId xmlns:a16="http://schemas.microsoft.com/office/drawing/2014/main" id="{8C2BCF40-624E-47F7-59FA-E9DF3B382A36}"/>
              </a:ext>
            </a:extLst>
          </p:cNvPr>
          <p:cNvPicPr>
            <a:picLocks noGrp="1" noChangeAspect="1"/>
          </p:cNvPicPr>
          <p:nvPr>
            <p:ph idx="1"/>
          </p:nvPr>
        </p:nvPicPr>
        <p:blipFill>
          <a:blip r:embed="rId2"/>
          <a:stretch>
            <a:fillRect/>
          </a:stretch>
        </p:blipFill>
        <p:spPr>
          <a:xfrm>
            <a:off x="3148012" y="1839119"/>
            <a:ext cx="5895975" cy="4324350"/>
          </a:xfrm>
          <a:prstGeom prst="rect">
            <a:avLst/>
          </a:prstGeom>
        </p:spPr>
      </p:pic>
      <p:sp>
        <p:nvSpPr>
          <p:cNvPr id="4" name="Slide Number Placeholder 3">
            <a:extLst>
              <a:ext uri="{FF2B5EF4-FFF2-40B4-BE49-F238E27FC236}">
                <a16:creationId xmlns:a16="http://schemas.microsoft.com/office/drawing/2014/main" id="{636D1F2D-9C41-61A3-5C3E-05FD327908B4}"/>
              </a:ext>
            </a:extLst>
          </p:cNvPr>
          <p:cNvSpPr>
            <a:spLocks noGrp="1"/>
          </p:cNvSpPr>
          <p:nvPr>
            <p:ph type="sldNum" sz="quarter" idx="12"/>
          </p:nvPr>
        </p:nvSpPr>
        <p:spPr/>
        <p:txBody>
          <a:bodyPr/>
          <a:lstStyle/>
          <a:p>
            <a:fld id="{0B70DE20-B937-49F7-BDB4-D052E7C40283}" type="slidenum">
              <a:rPr lang="en-US" smtClean="0"/>
              <a:t>6</a:t>
            </a:fld>
            <a:endParaRPr lang="en-US"/>
          </a:p>
        </p:txBody>
      </p:sp>
    </p:spTree>
    <p:extLst>
      <p:ext uri="{BB962C8B-B14F-4D97-AF65-F5344CB8AC3E}">
        <p14:creationId xmlns:p14="http://schemas.microsoft.com/office/powerpoint/2010/main" val="1712901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22E2-9ECC-C7B2-F1B3-F7B49EAFB8AC}"/>
              </a:ext>
            </a:extLst>
          </p:cNvPr>
          <p:cNvSpPr>
            <a:spLocks noGrp="1"/>
          </p:cNvSpPr>
          <p:nvPr>
            <p:ph type="title"/>
          </p:nvPr>
        </p:nvSpPr>
        <p:spPr>
          <a:xfrm>
            <a:off x="353008" y="-75261"/>
            <a:ext cx="10515600" cy="805251"/>
          </a:xfrm>
        </p:spPr>
        <p:txBody>
          <a:bodyPr>
            <a:noAutofit/>
          </a:bodyPr>
          <a:lstStyle/>
          <a:p>
            <a:r>
              <a:rPr lang="en-US" sz="2000" b="1" i="1" dirty="0">
                <a:solidFill>
                  <a:srgbClr val="0070C0"/>
                </a:solidFill>
                <a:effectLst/>
                <a:latin typeface="Univers-BoldOblique"/>
              </a:rPr>
              <a:t>DESCRIPTION OF THE PROCESS FLOW</a:t>
            </a:r>
            <a:endParaRPr lang="en-IN" sz="4800" dirty="0">
              <a:solidFill>
                <a:srgbClr val="0070C0"/>
              </a:solidFill>
            </a:endParaRPr>
          </a:p>
        </p:txBody>
      </p:sp>
      <p:sp>
        <p:nvSpPr>
          <p:cNvPr id="3" name="Content Placeholder 2">
            <a:extLst>
              <a:ext uri="{FF2B5EF4-FFF2-40B4-BE49-F238E27FC236}">
                <a16:creationId xmlns:a16="http://schemas.microsoft.com/office/drawing/2014/main" id="{34D48919-019B-E71F-FD00-0CBC1A53A4C8}"/>
              </a:ext>
            </a:extLst>
          </p:cNvPr>
          <p:cNvSpPr>
            <a:spLocks noGrp="1"/>
          </p:cNvSpPr>
          <p:nvPr>
            <p:ph idx="1"/>
          </p:nvPr>
        </p:nvSpPr>
        <p:spPr>
          <a:xfrm>
            <a:off x="353007" y="729990"/>
            <a:ext cx="11702143" cy="5607697"/>
          </a:xfrm>
        </p:spPr>
        <p:txBody>
          <a:bodyPr>
            <a:noAutofit/>
          </a:bodyPr>
          <a:lstStyle/>
          <a:p>
            <a:r>
              <a:rPr lang="en-US" sz="1800" dirty="0"/>
              <a:t>The </a:t>
            </a:r>
            <a:r>
              <a:rPr lang="en-US" sz="1800" dirty="0" err="1"/>
              <a:t>Tatoray</a:t>
            </a:r>
            <a:r>
              <a:rPr lang="en-US" sz="1800" dirty="0"/>
              <a:t> process consists mainly of a fixed-bed reactor containing TA-5 zeolite catalyst and a product separation unit, forming a very simple process layout.</a:t>
            </a:r>
          </a:p>
          <a:p>
            <a:r>
              <a:rPr lang="en-US" sz="1800" dirty="0"/>
              <a:t>The hydrogen-rich recycle gas is first mixed with the fresh feed to the </a:t>
            </a:r>
            <a:r>
              <a:rPr lang="en-US" sz="1800" dirty="0" err="1"/>
              <a:t>Tatoray</a:t>
            </a:r>
            <a:r>
              <a:rPr lang="en-US" sz="1800" dirty="0"/>
              <a:t> unit, heated by exchange with the hot reactor effluent, and heated in a fired heater to reaction temperature(</a:t>
            </a:r>
            <a:r>
              <a:rPr lang="en-US" sz="1800" b="0" i="0" dirty="0">
                <a:solidFill>
                  <a:srgbClr val="040C28"/>
                </a:solidFill>
                <a:effectLst/>
              </a:rPr>
              <a:t>430°C</a:t>
            </a:r>
            <a:r>
              <a:rPr lang="en-US" sz="1800" b="0" i="0" dirty="0">
                <a:solidFill>
                  <a:srgbClr val="202124"/>
                </a:solidFill>
                <a:effectLst/>
              </a:rPr>
              <a:t> and 35 bar.</a:t>
            </a:r>
            <a:r>
              <a:rPr lang="en-US" sz="1800" dirty="0"/>
              <a:t>). Following that, the combined feed vapor is delivered to the reactor, where it is treated downflow over a fixed catalyst bed. The reactor effluent is then routed to a product separator after being exchanged with the combined feed and cooled by a product condenser.</a:t>
            </a:r>
          </a:p>
          <a:p>
            <a:r>
              <a:rPr lang="en-US" sz="1800" dirty="0"/>
              <a:t>Gas rich in hydrogen is removed from the separator's top, and some of it is purified there to get rid of accumulated light ends in the recycle gas loop. After that, it's recycled back into the reactor along with makeup gas. The separator's bottom liquid is sent toward a stripper column. </a:t>
            </a:r>
          </a:p>
          <a:p>
            <a:r>
              <a:rPr lang="en-US" sz="1800" dirty="0"/>
              <a:t>After cooling, the stripper's overhead is divided into liquid and gaseous products. To the fuel gas system is exported the stripper overhead gas. To enable any benzene in this stream to be recovered to the extraction or BT separation portion of the aromatics complex, the overhead liquid is recycled to the Platforming unit debutanizer column. </a:t>
            </a:r>
          </a:p>
          <a:p>
            <a:r>
              <a:rPr lang="en-US" sz="1800" b="0" i="0" dirty="0">
                <a:solidFill>
                  <a:srgbClr val="231F20"/>
                </a:solidFill>
                <a:effectLst/>
              </a:rPr>
              <a:t>The benzene and xylene products, together with the unreacted toluene and C9 aromatics, are taken from the bottom of the stripper and recycled to the BT fractionation section of the aromatics complex.</a:t>
            </a:r>
            <a:r>
              <a:rPr lang="en-US" sz="1800" dirty="0"/>
              <a:t> </a:t>
            </a:r>
          </a:p>
          <a:p>
            <a:r>
              <a:rPr lang="en-US" sz="1800" dirty="0"/>
              <a:t>In the </a:t>
            </a:r>
            <a:r>
              <a:rPr lang="en-US" sz="1800" dirty="0" err="1"/>
              <a:t>Tatoray</a:t>
            </a:r>
            <a:r>
              <a:rPr lang="en-US" sz="1800" dirty="0"/>
              <a:t> method, even though no net hydrogen is consumed in the </a:t>
            </a:r>
            <a:r>
              <a:rPr lang="en-US" sz="1800" dirty="0" err="1"/>
              <a:t>transalkylation</a:t>
            </a:r>
            <a:r>
              <a:rPr lang="en-US" sz="1800" dirty="0"/>
              <a:t> processes, the reactor section is kept in a hydrogen atmosphere due to the dealkylation reaction pathway. Because to the dealkylation side reactions, in actual practice, a little quantity of hydrogen is always consumed. </a:t>
            </a:r>
          </a:p>
          <a:p>
            <a:r>
              <a:rPr lang="en-US" sz="1800" dirty="0"/>
              <a:t>Hydrogen consumption increases for heavier feedstocks since these generally contain heavier alkyl groups, typically C3 and C4.</a:t>
            </a:r>
            <a:br>
              <a:rPr lang="en-US" sz="1800" dirty="0"/>
            </a:br>
            <a:br>
              <a:rPr lang="en-US" sz="1800" dirty="0"/>
            </a:br>
            <a:br>
              <a:rPr lang="en-US" sz="1800" dirty="0"/>
            </a:br>
            <a:br>
              <a:rPr lang="en-US" sz="1800" dirty="0"/>
            </a:br>
            <a:br>
              <a:rPr lang="en-US" sz="1800" dirty="0"/>
            </a:br>
            <a:br>
              <a:rPr lang="en-US" sz="1800" dirty="0"/>
            </a:br>
            <a:br>
              <a:rPr lang="en-US" sz="1800" dirty="0"/>
            </a:br>
            <a:endParaRPr lang="en-IN" sz="1800" dirty="0"/>
          </a:p>
        </p:txBody>
      </p:sp>
      <p:sp>
        <p:nvSpPr>
          <p:cNvPr id="5" name="Slide Number Placeholder 4">
            <a:extLst>
              <a:ext uri="{FF2B5EF4-FFF2-40B4-BE49-F238E27FC236}">
                <a16:creationId xmlns:a16="http://schemas.microsoft.com/office/drawing/2014/main" id="{97808AB4-8A2C-13E2-A039-978988238733}"/>
              </a:ext>
            </a:extLst>
          </p:cNvPr>
          <p:cNvSpPr>
            <a:spLocks noGrp="1"/>
          </p:cNvSpPr>
          <p:nvPr>
            <p:ph type="sldNum" sz="quarter" idx="12"/>
          </p:nvPr>
        </p:nvSpPr>
        <p:spPr/>
        <p:txBody>
          <a:bodyPr/>
          <a:lstStyle/>
          <a:p>
            <a:fld id="{0B70DE20-B937-49F7-BDB4-D052E7C40283}" type="slidenum">
              <a:rPr lang="en-US" smtClean="0"/>
              <a:t>60</a:t>
            </a:fld>
            <a:endParaRPr lang="en-US"/>
          </a:p>
        </p:txBody>
      </p:sp>
    </p:spTree>
    <p:extLst>
      <p:ext uri="{BB962C8B-B14F-4D97-AF65-F5344CB8AC3E}">
        <p14:creationId xmlns:p14="http://schemas.microsoft.com/office/powerpoint/2010/main" val="3987618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919E70-D83A-FEF5-5258-DF7ADA38685B}"/>
              </a:ext>
            </a:extLst>
          </p:cNvPr>
          <p:cNvSpPr>
            <a:spLocks noGrp="1"/>
          </p:cNvSpPr>
          <p:nvPr>
            <p:ph type="sldNum" sz="quarter" idx="12"/>
          </p:nvPr>
        </p:nvSpPr>
        <p:spPr/>
        <p:txBody>
          <a:bodyPr/>
          <a:lstStyle/>
          <a:p>
            <a:fld id="{0B70DE20-B937-49F7-BDB4-D052E7C40283}" type="slidenum">
              <a:rPr lang="en-US" smtClean="0"/>
              <a:t>61</a:t>
            </a:fld>
            <a:endParaRPr lang="en-US"/>
          </a:p>
        </p:txBody>
      </p:sp>
      <p:pic>
        <p:nvPicPr>
          <p:cNvPr id="2" name="Picture 1">
            <a:extLst>
              <a:ext uri="{FF2B5EF4-FFF2-40B4-BE49-F238E27FC236}">
                <a16:creationId xmlns:a16="http://schemas.microsoft.com/office/drawing/2014/main" id="{6E5DBD51-A12D-CE94-26D0-896B97E19C20}"/>
              </a:ext>
            </a:extLst>
          </p:cNvPr>
          <p:cNvPicPr>
            <a:picLocks noChangeAspect="1"/>
          </p:cNvPicPr>
          <p:nvPr/>
        </p:nvPicPr>
        <p:blipFill>
          <a:blip r:embed="rId2"/>
          <a:stretch>
            <a:fillRect/>
          </a:stretch>
        </p:blipFill>
        <p:spPr>
          <a:xfrm>
            <a:off x="581025" y="371475"/>
            <a:ext cx="11029950" cy="6486525"/>
          </a:xfrm>
          <a:prstGeom prst="rect">
            <a:avLst/>
          </a:prstGeom>
        </p:spPr>
      </p:pic>
      <p:sp>
        <p:nvSpPr>
          <p:cNvPr id="6" name="Title 1">
            <a:extLst>
              <a:ext uri="{FF2B5EF4-FFF2-40B4-BE49-F238E27FC236}">
                <a16:creationId xmlns:a16="http://schemas.microsoft.com/office/drawing/2014/main" id="{58B88E62-206A-58D4-A2F7-7CD573A9BA20}"/>
              </a:ext>
            </a:extLst>
          </p:cNvPr>
          <p:cNvSpPr>
            <a:spLocks noGrp="1"/>
          </p:cNvSpPr>
          <p:nvPr>
            <p:ph type="title"/>
          </p:nvPr>
        </p:nvSpPr>
        <p:spPr>
          <a:xfrm>
            <a:off x="170470" y="136525"/>
            <a:ext cx="10515600" cy="735887"/>
          </a:xfrm>
        </p:spPr>
        <p:txBody>
          <a:bodyPr>
            <a:normAutofit/>
          </a:bodyPr>
          <a:lstStyle/>
          <a:p>
            <a:r>
              <a:rPr lang="en-IN" sz="3600" b="1" i="1" dirty="0">
                <a:solidFill>
                  <a:srgbClr val="0070C0"/>
                </a:solidFill>
              </a:rPr>
              <a:t>The TATORAY process </a:t>
            </a:r>
          </a:p>
        </p:txBody>
      </p:sp>
    </p:spTree>
    <p:extLst>
      <p:ext uri="{BB962C8B-B14F-4D97-AF65-F5344CB8AC3E}">
        <p14:creationId xmlns:p14="http://schemas.microsoft.com/office/powerpoint/2010/main" val="2579551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D1A295C-62AC-588F-6605-053F41CC8994}"/>
              </a:ext>
            </a:extLst>
          </p:cNvPr>
          <p:cNvSpPr>
            <a:spLocks noGrp="1"/>
          </p:cNvSpPr>
          <p:nvPr>
            <p:ph type="body" idx="1"/>
          </p:nvPr>
        </p:nvSpPr>
        <p:spPr/>
        <p:txBody>
          <a:bodyPr>
            <a:normAutofit/>
          </a:bodyPr>
          <a:lstStyle/>
          <a:p>
            <a:r>
              <a:rPr lang="en-IN" sz="2800" b="1" i="0" dirty="0">
                <a:solidFill>
                  <a:srgbClr val="0070C0"/>
                </a:solidFill>
                <a:effectLst/>
                <a:latin typeface="Univers-Bold"/>
              </a:rPr>
              <a:t>UOP PAREX PROCESS</a:t>
            </a:r>
            <a:r>
              <a:rPr lang="en-IN" sz="3600" dirty="0">
                <a:solidFill>
                  <a:srgbClr val="0070C0"/>
                </a:solidFill>
              </a:rPr>
              <a:t> </a:t>
            </a:r>
            <a:br>
              <a:rPr lang="en-IN" sz="3600" dirty="0">
                <a:solidFill>
                  <a:srgbClr val="0070C0"/>
                </a:solidFill>
              </a:rPr>
            </a:br>
            <a:endParaRPr lang="en-IN" sz="3600" dirty="0">
              <a:solidFill>
                <a:srgbClr val="0070C0"/>
              </a:solidFill>
            </a:endParaRPr>
          </a:p>
        </p:txBody>
      </p:sp>
      <p:sp>
        <p:nvSpPr>
          <p:cNvPr id="5" name="Slide Number Placeholder 4">
            <a:extLst>
              <a:ext uri="{FF2B5EF4-FFF2-40B4-BE49-F238E27FC236}">
                <a16:creationId xmlns:a16="http://schemas.microsoft.com/office/drawing/2014/main" id="{31620116-59F8-9382-4070-8F66415965C2}"/>
              </a:ext>
            </a:extLst>
          </p:cNvPr>
          <p:cNvSpPr>
            <a:spLocks noGrp="1"/>
          </p:cNvSpPr>
          <p:nvPr>
            <p:ph type="sldNum" sz="quarter" idx="12"/>
          </p:nvPr>
        </p:nvSpPr>
        <p:spPr/>
        <p:txBody>
          <a:bodyPr/>
          <a:lstStyle/>
          <a:p>
            <a:fld id="{0B70DE20-B937-49F7-BDB4-D052E7C40283}" type="slidenum">
              <a:rPr lang="en-US" smtClean="0"/>
              <a:t>62</a:t>
            </a:fld>
            <a:endParaRPr lang="en-US"/>
          </a:p>
        </p:txBody>
      </p:sp>
      <p:pic>
        <p:nvPicPr>
          <p:cNvPr id="8" name="Picture 7">
            <a:extLst>
              <a:ext uri="{FF2B5EF4-FFF2-40B4-BE49-F238E27FC236}">
                <a16:creationId xmlns:a16="http://schemas.microsoft.com/office/drawing/2014/main" id="{60F796D4-B488-18F1-5D59-55314B153EF3}"/>
              </a:ext>
            </a:extLst>
          </p:cNvPr>
          <p:cNvPicPr>
            <a:picLocks noChangeAspect="1"/>
          </p:cNvPicPr>
          <p:nvPr/>
        </p:nvPicPr>
        <p:blipFill>
          <a:blip r:embed="rId2"/>
          <a:stretch>
            <a:fillRect/>
          </a:stretch>
        </p:blipFill>
        <p:spPr>
          <a:xfrm>
            <a:off x="6135482" y="0"/>
            <a:ext cx="6056518" cy="4283340"/>
          </a:xfrm>
          <a:prstGeom prst="rect">
            <a:avLst/>
          </a:prstGeom>
        </p:spPr>
      </p:pic>
      <p:sp>
        <p:nvSpPr>
          <p:cNvPr id="9" name="Oval 8">
            <a:extLst>
              <a:ext uri="{FF2B5EF4-FFF2-40B4-BE49-F238E27FC236}">
                <a16:creationId xmlns:a16="http://schemas.microsoft.com/office/drawing/2014/main" id="{53154C88-D545-ED69-7644-24FAC44E036A}"/>
              </a:ext>
            </a:extLst>
          </p:cNvPr>
          <p:cNvSpPr/>
          <p:nvPr/>
        </p:nvSpPr>
        <p:spPr>
          <a:xfrm>
            <a:off x="8229599" y="2155371"/>
            <a:ext cx="1026367" cy="559837"/>
          </a:xfrm>
          <a:prstGeom prst="ellipse">
            <a:avLst/>
          </a:prstGeom>
          <a:noFill/>
          <a:ln w="28575">
            <a:solidFill>
              <a:srgbClr val="25DB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a:extLst>
              <a:ext uri="{FF2B5EF4-FFF2-40B4-BE49-F238E27FC236}">
                <a16:creationId xmlns:a16="http://schemas.microsoft.com/office/drawing/2014/main" id="{5FBFC557-1B1B-1527-85F4-791450E588B6}"/>
              </a:ext>
            </a:extLst>
          </p:cNvPr>
          <p:cNvCxnSpPr>
            <a:stCxn id="9" idx="2"/>
          </p:cNvCxnSpPr>
          <p:nvPr/>
        </p:nvCxnSpPr>
        <p:spPr>
          <a:xfrm flipH="1">
            <a:off x="3228392" y="2435290"/>
            <a:ext cx="5001207" cy="2248677"/>
          </a:xfrm>
          <a:prstGeom prst="straightConnector1">
            <a:avLst/>
          </a:prstGeom>
          <a:ln w="28575">
            <a:solidFill>
              <a:srgbClr val="25DB77"/>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6CCA5A-C348-D04F-0F2B-06A7D967841B}"/>
              </a:ext>
            </a:extLst>
          </p:cNvPr>
          <p:cNvSpPr txBox="1"/>
          <p:nvPr/>
        </p:nvSpPr>
        <p:spPr>
          <a:xfrm>
            <a:off x="6286501" y="5017476"/>
            <a:ext cx="6097554" cy="369332"/>
          </a:xfrm>
          <a:prstGeom prst="rect">
            <a:avLst/>
          </a:prstGeom>
          <a:noFill/>
        </p:spPr>
        <p:txBody>
          <a:bodyPr wrap="square">
            <a:spAutoFit/>
          </a:bodyPr>
          <a:lstStyle/>
          <a:p>
            <a:r>
              <a:rPr lang="en-IN" dirty="0"/>
              <a:t>https://www.youtube.com/watch?v=GB8veuKGyu0</a:t>
            </a:r>
          </a:p>
        </p:txBody>
      </p:sp>
      <p:sp>
        <p:nvSpPr>
          <p:cNvPr id="13" name="TextBox 12">
            <a:extLst>
              <a:ext uri="{FF2B5EF4-FFF2-40B4-BE49-F238E27FC236}">
                <a16:creationId xmlns:a16="http://schemas.microsoft.com/office/drawing/2014/main" id="{8AD2978E-3C9F-527B-0178-C64DE2581E1E}"/>
              </a:ext>
            </a:extLst>
          </p:cNvPr>
          <p:cNvSpPr txBox="1"/>
          <p:nvPr/>
        </p:nvSpPr>
        <p:spPr>
          <a:xfrm>
            <a:off x="6160536" y="5535651"/>
            <a:ext cx="6190860" cy="369332"/>
          </a:xfrm>
          <a:prstGeom prst="rect">
            <a:avLst/>
          </a:prstGeom>
          <a:noFill/>
        </p:spPr>
        <p:txBody>
          <a:bodyPr wrap="square">
            <a:spAutoFit/>
          </a:bodyPr>
          <a:lstStyle/>
          <a:p>
            <a:r>
              <a:rPr lang="en-IN" dirty="0"/>
              <a:t>https://www.youtube.com/watch?v=y1_J00jdyNc&amp;t=1335s</a:t>
            </a:r>
          </a:p>
        </p:txBody>
      </p:sp>
    </p:spTree>
    <p:extLst>
      <p:ext uri="{BB962C8B-B14F-4D97-AF65-F5344CB8AC3E}">
        <p14:creationId xmlns:p14="http://schemas.microsoft.com/office/powerpoint/2010/main" val="2702104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70D68-670B-13AC-6153-C0EAE9215092}"/>
              </a:ext>
            </a:extLst>
          </p:cNvPr>
          <p:cNvSpPr>
            <a:spLocks noGrp="1"/>
          </p:cNvSpPr>
          <p:nvPr>
            <p:ph type="title"/>
          </p:nvPr>
        </p:nvSpPr>
        <p:spPr/>
        <p:txBody>
          <a:bodyPr/>
          <a:lstStyle/>
          <a:p>
            <a:endParaRPr lang="en-IN"/>
          </a:p>
        </p:txBody>
      </p:sp>
      <p:sp>
        <p:nvSpPr>
          <p:cNvPr id="5" name="Slide Number Placeholder 4">
            <a:extLst>
              <a:ext uri="{FF2B5EF4-FFF2-40B4-BE49-F238E27FC236}">
                <a16:creationId xmlns:a16="http://schemas.microsoft.com/office/drawing/2014/main" id="{25D64194-9AB7-F93E-EDB7-EC0CEAB817BD}"/>
              </a:ext>
            </a:extLst>
          </p:cNvPr>
          <p:cNvSpPr>
            <a:spLocks noGrp="1"/>
          </p:cNvSpPr>
          <p:nvPr>
            <p:ph type="sldNum" sz="quarter" idx="12"/>
          </p:nvPr>
        </p:nvSpPr>
        <p:spPr/>
        <p:txBody>
          <a:bodyPr/>
          <a:lstStyle/>
          <a:p>
            <a:fld id="{0B70DE20-B937-49F7-BDB4-D052E7C40283}" type="slidenum">
              <a:rPr lang="en-US" smtClean="0"/>
              <a:t>63</a:t>
            </a:fld>
            <a:endParaRPr lang="en-US"/>
          </a:p>
        </p:txBody>
      </p:sp>
      <p:pic>
        <p:nvPicPr>
          <p:cNvPr id="8" name="Picture 1">
            <a:extLst>
              <a:ext uri="{FF2B5EF4-FFF2-40B4-BE49-F238E27FC236}">
                <a16:creationId xmlns:a16="http://schemas.microsoft.com/office/drawing/2014/main" id="{B25C2338-E566-7F4E-F25B-39591FE3909E}"/>
              </a:ext>
            </a:extLst>
          </p:cNvPr>
          <p:cNvPicPr>
            <a:picLocks noGrp="1" noChangeAspect="1" noChangeArrowheads="1"/>
          </p:cNvPicPr>
          <p:nvPr>
            <p:ph idx="1"/>
          </p:nvPr>
        </p:nvPicPr>
        <p:blipFill>
          <a:blip r:embed="rId2"/>
          <a:srcRect/>
          <a:stretch>
            <a:fillRect/>
          </a:stretch>
        </p:blipFill>
        <p:spPr bwMode="auto">
          <a:xfrm>
            <a:off x="699858" y="1588274"/>
            <a:ext cx="10922911" cy="4904601"/>
          </a:xfrm>
          <a:prstGeom prst="rect">
            <a:avLst/>
          </a:prstGeom>
          <a:noFill/>
          <a:ln w="9525">
            <a:noFill/>
            <a:miter lim="800000"/>
            <a:headEnd/>
            <a:tailEnd/>
          </a:ln>
          <a:effectLst/>
        </p:spPr>
      </p:pic>
    </p:spTree>
    <p:extLst>
      <p:ext uri="{BB962C8B-B14F-4D97-AF65-F5344CB8AC3E}">
        <p14:creationId xmlns:p14="http://schemas.microsoft.com/office/powerpoint/2010/main" val="1969643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6BC8-408C-8956-0402-4DF3851337D4}"/>
              </a:ext>
            </a:extLst>
          </p:cNvPr>
          <p:cNvSpPr>
            <a:spLocks noGrp="1"/>
          </p:cNvSpPr>
          <p:nvPr>
            <p:ph type="title"/>
          </p:nvPr>
        </p:nvSpPr>
        <p:spPr>
          <a:xfrm>
            <a:off x="343677" y="0"/>
            <a:ext cx="10515600" cy="830425"/>
          </a:xfrm>
        </p:spPr>
        <p:txBody>
          <a:bodyPr>
            <a:normAutofit/>
          </a:bodyPr>
          <a:lstStyle/>
          <a:p>
            <a:r>
              <a:rPr lang="en-IN" sz="3800" b="1" i="0" dirty="0">
                <a:solidFill>
                  <a:srgbClr val="0070C0"/>
                </a:solidFill>
                <a:effectLst/>
              </a:rPr>
              <a:t>UOP PAREX PROCESS</a:t>
            </a:r>
            <a:endParaRPr lang="en-IN" sz="3800" dirty="0"/>
          </a:p>
        </p:txBody>
      </p:sp>
      <p:sp>
        <p:nvSpPr>
          <p:cNvPr id="3" name="Content Placeholder 2">
            <a:extLst>
              <a:ext uri="{FF2B5EF4-FFF2-40B4-BE49-F238E27FC236}">
                <a16:creationId xmlns:a16="http://schemas.microsoft.com/office/drawing/2014/main" id="{88C2EC91-4739-5A64-4562-D23A91BA1E5B}"/>
              </a:ext>
            </a:extLst>
          </p:cNvPr>
          <p:cNvSpPr>
            <a:spLocks noGrp="1"/>
          </p:cNvSpPr>
          <p:nvPr>
            <p:ph idx="1"/>
          </p:nvPr>
        </p:nvSpPr>
        <p:spPr>
          <a:xfrm>
            <a:off x="119742" y="647862"/>
            <a:ext cx="11952515" cy="5891050"/>
          </a:xfrm>
        </p:spPr>
        <p:txBody>
          <a:bodyPr>
            <a:noAutofit/>
          </a:bodyPr>
          <a:lstStyle/>
          <a:p>
            <a:r>
              <a:rPr lang="en-US" sz="1800" dirty="0"/>
              <a:t>An inventive adsorptive separation technique for separating para-xylene from mixed xylenes is the UOP </a:t>
            </a:r>
            <a:r>
              <a:rPr lang="en-US" sz="1800" dirty="0" err="1"/>
              <a:t>Parex</a:t>
            </a:r>
            <a:r>
              <a:rPr lang="en-US" sz="1800" dirty="0"/>
              <a:t> process. A mixture of C8 aromatic isomers, such as ethylbenzene, para-xylene, meta-xylene, and ortho-xylene, is referred to as mixed xylenes. It is impractical to separate these isomers by traditional distillation since they boil so near to one another. By employing a solid zeolitic adsorbent that is specific for para-xylene, the </a:t>
            </a:r>
            <a:r>
              <a:rPr lang="en-US" sz="1800" dirty="0" err="1"/>
              <a:t>Parex</a:t>
            </a:r>
            <a:r>
              <a:rPr lang="en-US" sz="1800" dirty="0"/>
              <a:t> process offers an effective way to recover para-xylene. The </a:t>
            </a:r>
            <a:r>
              <a:rPr lang="en-US" sz="1800" dirty="0" err="1"/>
              <a:t>Parex</a:t>
            </a:r>
            <a:r>
              <a:rPr lang="en-US" sz="1800" dirty="0"/>
              <a:t> technique, in contrast to traditional chromatography, replicates the countercurrent flow of a liquid feed over a solid bed of adsorbent. Feed and products enter and leave the adsorbent bed continuously at nearly constant compositions. </a:t>
            </a:r>
          </a:p>
          <a:p>
            <a:r>
              <a:rPr lang="en-US" sz="1800" dirty="0">
                <a:solidFill>
                  <a:srgbClr val="002060"/>
                </a:solidFill>
              </a:rPr>
              <a:t>The </a:t>
            </a:r>
            <a:r>
              <a:rPr lang="en-US" sz="1800" dirty="0" err="1">
                <a:solidFill>
                  <a:srgbClr val="002060"/>
                </a:solidFill>
              </a:rPr>
              <a:t>Parex</a:t>
            </a:r>
            <a:r>
              <a:rPr lang="en-US" sz="1800" dirty="0">
                <a:solidFill>
                  <a:srgbClr val="002060"/>
                </a:solidFill>
              </a:rPr>
              <a:t> unit is integrated with a UOP </a:t>
            </a:r>
            <a:r>
              <a:rPr lang="en-US" sz="1800" dirty="0" err="1">
                <a:solidFill>
                  <a:srgbClr val="002060"/>
                </a:solidFill>
              </a:rPr>
              <a:t>Isomar</a:t>
            </a:r>
            <a:r>
              <a:rPr lang="en-US" sz="1800" dirty="0">
                <a:solidFill>
                  <a:srgbClr val="002060"/>
                </a:solidFill>
              </a:rPr>
              <a:t> unit and situated downstream of the xylene column in a contemporary aromatics complex. The C8 aromatics product from the CCR Platforming unit and the xylenes generated in the </a:t>
            </a:r>
            <a:r>
              <a:rPr lang="en-US" sz="1800" dirty="0" err="1">
                <a:solidFill>
                  <a:srgbClr val="002060"/>
                </a:solidFill>
              </a:rPr>
              <a:t>Tatoray</a:t>
            </a:r>
            <a:r>
              <a:rPr lang="en-US" sz="1800" dirty="0">
                <a:solidFill>
                  <a:srgbClr val="002060"/>
                </a:solidFill>
              </a:rPr>
              <a:t> unit make up the feed to the xylene column. High-purity para-xylene is recovered in the extract of the </a:t>
            </a:r>
            <a:r>
              <a:rPr lang="en-US" sz="1800" dirty="0" err="1">
                <a:solidFill>
                  <a:srgbClr val="002060"/>
                </a:solidFill>
              </a:rPr>
              <a:t>Parex</a:t>
            </a:r>
            <a:r>
              <a:rPr lang="en-US" sz="1800" dirty="0">
                <a:solidFill>
                  <a:srgbClr val="002060"/>
                </a:solidFill>
              </a:rPr>
              <a:t> unit, which receives the C8 fraction from the overhead of the xylene column. </a:t>
            </a:r>
          </a:p>
          <a:p>
            <a:r>
              <a:rPr lang="en-US" sz="1800" b="0" i="0" dirty="0">
                <a:solidFill>
                  <a:srgbClr val="231F20"/>
                </a:solidFill>
                <a:effectLst/>
              </a:rPr>
              <a:t>The </a:t>
            </a:r>
            <a:r>
              <a:rPr lang="en-US" sz="1800" b="0" i="0" dirty="0" err="1">
                <a:solidFill>
                  <a:srgbClr val="231F20"/>
                </a:solidFill>
                <a:effectLst/>
              </a:rPr>
              <a:t>Parex</a:t>
            </a:r>
            <a:r>
              <a:rPr lang="en-US" sz="1800" b="0" i="0" dirty="0">
                <a:solidFill>
                  <a:srgbClr val="231F20"/>
                </a:solidFill>
                <a:effectLst/>
              </a:rPr>
              <a:t> raffinate is then sent to the </a:t>
            </a:r>
            <a:r>
              <a:rPr lang="en-US" sz="1800" b="0" i="0" dirty="0" err="1">
                <a:solidFill>
                  <a:srgbClr val="231F20"/>
                </a:solidFill>
                <a:effectLst/>
              </a:rPr>
              <a:t>Isomar</a:t>
            </a:r>
            <a:r>
              <a:rPr lang="en-US" sz="1800" b="0" i="0" dirty="0">
                <a:solidFill>
                  <a:srgbClr val="231F20"/>
                </a:solidFill>
                <a:effectLst/>
              </a:rPr>
              <a:t> unit, where the other C8 aromatic isomers are converted to additional </a:t>
            </a:r>
            <a:r>
              <a:rPr lang="en-US" sz="1800" b="0" i="1" dirty="0">
                <a:solidFill>
                  <a:srgbClr val="231F20"/>
                </a:solidFill>
                <a:effectLst/>
              </a:rPr>
              <a:t>para</a:t>
            </a:r>
            <a:r>
              <a:rPr lang="en-US" sz="1800" b="0" i="0" dirty="0">
                <a:solidFill>
                  <a:srgbClr val="231F20"/>
                </a:solidFill>
                <a:effectLst/>
              </a:rPr>
              <a:t>-xylene and recycled to the xylene column. </a:t>
            </a:r>
          </a:p>
          <a:p>
            <a:r>
              <a:rPr lang="en-US" sz="1800" dirty="0">
                <a:solidFill>
                  <a:srgbClr val="002060"/>
                </a:solidFill>
              </a:rPr>
              <a:t>In a single pass, UOP </a:t>
            </a:r>
            <a:r>
              <a:rPr lang="en-US" sz="1800" dirty="0" err="1">
                <a:solidFill>
                  <a:srgbClr val="002060"/>
                </a:solidFill>
              </a:rPr>
              <a:t>Parex</a:t>
            </a:r>
            <a:r>
              <a:rPr lang="en-US" sz="1800" dirty="0">
                <a:solidFill>
                  <a:srgbClr val="002060"/>
                </a:solidFill>
              </a:rPr>
              <a:t> units are engineered to recover over 97% of the feed's para-xylene while maintaining a minimum product purity of 99.9 weight percent. The </a:t>
            </a:r>
            <a:r>
              <a:rPr lang="en-US" sz="1800" dirty="0" err="1">
                <a:solidFill>
                  <a:srgbClr val="002060"/>
                </a:solidFill>
              </a:rPr>
              <a:t>Parex</a:t>
            </a:r>
            <a:r>
              <a:rPr lang="en-US" sz="1800" dirty="0">
                <a:solidFill>
                  <a:srgbClr val="002060"/>
                </a:solidFill>
              </a:rPr>
              <a:t> design is incredibly dependable, mechanically straightforward, and energy-efficient.</a:t>
            </a:r>
          </a:p>
          <a:p>
            <a:r>
              <a:rPr lang="en-US" sz="1800" dirty="0"/>
              <a:t>Prior to the development of the </a:t>
            </a:r>
            <a:r>
              <a:rPr lang="en-US" sz="1800" dirty="0" err="1"/>
              <a:t>Parex</a:t>
            </a:r>
            <a:r>
              <a:rPr lang="en-US" sz="1800" dirty="0"/>
              <a:t> process, fractional crystallization was the only method used to create para-xylene. When the mixed-xylenes feed is cooled to -75°C (-103°F) during the crystallization process, the para-xylene isomer precipitates as a crystalline solid. Then, either centrifugation or filtration is used to separate the solid from the mother fluid. Washing the para-xylene crystals with toluene or part of the para-xylene product allows for final purification.</a:t>
            </a:r>
          </a:p>
          <a:p>
            <a:r>
              <a:rPr lang="en-US" sz="1800" dirty="0">
                <a:solidFill>
                  <a:srgbClr val="002060"/>
                </a:solidFill>
              </a:rPr>
              <a:t>The UOP </a:t>
            </a:r>
            <a:r>
              <a:rPr lang="en-US" sz="1800" dirty="0" err="1">
                <a:solidFill>
                  <a:srgbClr val="002060"/>
                </a:solidFill>
              </a:rPr>
              <a:t>Parex</a:t>
            </a:r>
            <a:r>
              <a:rPr lang="en-US" sz="1800" dirty="0">
                <a:solidFill>
                  <a:srgbClr val="002060"/>
                </a:solidFill>
              </a:rPr>
              <a:t> technique, which was first presented in 1971, swiftly rose to prominence as the go-to method for recovering para-xylene worldwide. </a:t>
            </a:r>
            <a:br>
              <a:rPr lang="en-US" sz="1800" dirty="0"/>
            </a:br>
            <a:br>
              <a:rPr lang="en-US" sz="1800" dirty="0"/>
            </a:br>
            <a:br>
              <a:rPr lang="en-US" sz="1800" dirty="0"/>
            </a:br>
            <a:br>
              <a:rPr lang="en-US" sz="1800" dirty="0"/>
            </a:br>
            <a:br>
              <a:rPr lang="en-US" sz="1800" dirty="0"/>
            </a:br>
            <a:br>
              <a:rPr lang="en-US" sz="1800" dirty="0"/>
            </a:br>
            <a:br>
              <a:rPr lang="en-US" sz="1800" dirty="0"/>
            </a:br>
            <a:endParaRPr lang="en-US" sz="1800" dirty="0"/>
          </a:p>
          <a:p>
            <a:endParaRPr lang="en-IN" sz="1800" dirty="0"/>
          </a:p>
        </p:txBody>
      </p:sp>
      <p:sp>
        <p:nvSpPr>
          <p:cNvPr id="5" name="Slide Number Placeholder 4">
            <a:extLst>
              <a:ext uri="{FF2B5EF4-FFF2-40B4-BE49-F238E27FC236}">
                <a16:creationId xmlns:a16="http://schemas.microsoft.com/office/drawing/2014/main" id="{37833F17-1E0C-0D7C-F6C5-5F3BDF2EE548}"/>
              </a:ext>
            </a:extLst>
          </p:cNvPr>
          <p:cNvSpPr>
            <a:spLocks noGrp="1"/>
          </p:cNvSpPr>
          <p:nvPr>
            <p:ph type="sldNum" sz="quarter" idx="12"/>
          </p:nvPr>
        </p:nvSpPr>
        <p:spPr/>
        <p:txBody>
          <a:bodyPr/>
          <a:lstStyle/>
          <a:p>
            <a:fld id="{0B70DE20-B937-49F7-BDB4-D052E7C40283}" type="slidenum">
              <a:rPr lang="en-US" smtClean="0"/>
              <a:t>64</a:t>
            </a:fld>
            <a:endParaRPr lang="en-US"/>
          </a:p>
        </p:txBody>
      </p:sp>
    </p:spTree>
    <p:extLst>
      <p:ext uri="{BB962C8B-B14F-4D97-AF65-F5344CB8AC3E}">
        <p14:creationId xmlns:p14="http://schemas.microsoft.com/office/powerpoint/2010/main" val="1533454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C0D0-C937-C15F-429E-9FC2C57922F2}"/>
              </a:ext>
            </a:extLst>
          </p:cNvPr>
          <p:cNvSpPr>
            <a:spLocks noGrp="1"/>
          </p:cNvSpPr>
          <p:nvPr>
            <p:ph type="title"/>
          </p:nvPr>
        </p:nvSpPr>
        <p:spPr>
          <a:xfrm>
            <a:off x="678542" y="296066"/>
            <a:ext cx="10515600" cy="1325563"/>
          </a:xfrm>
        </p:spPr>
        <p:txBody>
          <a:bodyPr>
            <a:normAutofit/>
          </a:bodyPr>
          <a:lstStyle/>
          <a:p>
            <a:r>
              <a:rPr lang="en-US" sz="3600" dirty="0">
                <a:solidFill>
                  <a:srgbClr val="0070C0"/>
                </a:solidFill>
                <a:latin typeface="AR CENA"/>
              </a:rPr>
              <a:t>Size comparison</a:t>
            </a:r>
            <a:endParaRPr lang="en-IN" sz="3600" dirty="0">
              <a:solidFill>
                <a:srgbClr val="0070C0"/>
              </a:solidFill>
              <a:latin typeface="AR CENA"/>
            </a:endParaRPr>
          </a:p>
        </p:txBody>
      </p:sp>
      <p:graphicFrame>
        <p:nvGraphicFramePr>
          <p:cNvPr id="5" name="Content Placeholder 4">
            <a:extLst>
              <a:ext uri="{FF2B5EF4-FFF2-40B4-BE49-F238E27FC236}">
                <a16:creationId xmlns:a16="http://schemas.microsoft.com/office/drawing/2014/main" id="{721FABC6-417F-DC81-5881-C1DCFC5A487B}"/>
              </a:ext>
            </a:extLst>
          </p:cNvPr>
          <p:cNvGraphicFramePr>
            <a:graphicFrameLocks noGrp="1"/>
          </p:cNvGraphicFramePr>
          <p:nvPr>
            <p:ph idx="1"/>
          </p:nvPr>
        </p:nvGraphicFramePr>
        <p:xfrm>
          <a:off x="678542" y="2514599"/>
          <a:ext cx="10787742" cy="2286000"/>
        </p:xfrm>
        <a:graphic>
          <a:graphicData uri="http://schemas.openxmlformats.org/drawingml/2006/table">
            <a:tbl>
              <a:tblPr/>
              <a:tblGrid>
                <a:gridCol w="3595914">
                  <a:extLst>
                    <a:ext uri="{9D8B030D-6E8A-4147-A177-3AD203B41FA5}">
                      <a16:colId xmlns:a16="http://schemas.microsoft.com/office/drawing/2014/main" val="717476005"/>
                    </a:ext>
                  </a:extLst>
                </a:gridCol>
                <a:gridCol w="3595914">
                  <a:extLst>
                    <a:ext uri="{9D8B030D-6E8A-4147-A177-3AD203B41FA5}">
                      <a16:colId xmlns:a16="http://schemas.microsoft.com/office/drawing/2014/main" val="1167351062"/>
                    </a:ext>
                  </a:extLst>
                </a:gridCol>
                <a:gridCol w="3595914">
                  <a:extLst>
                    <a:ext uri="{9D8B030D-6E8A-4147-A177-3AD203B41FA5}">
                      <a16:colId xmlns:a16="http://schemas.microsoft.com/office/drawing/2014/main" val="2694045540"/>
                    </a:ext>
                  </a:extLst>
                </a:gridCol>
              </a:tblGrid>
              <a:tr h="446314">
                <a:tc>
                  <a:txBody>
                    <a:bodyPr/>
                    <a:lstStyle/>
                    <a:p>
                      <a:pPr>
                        <a:buNone/>
                      </a:pPr>
                      <a:r>
                        <a:rPr lang="en-IN" sz="2400" dirty="0">
                          <a:solidFill>
                            <a:srgbClr val="0070C0"/>
                          </a:solidFill>
                        </a:rPr>
                        <a:t>Compound</a:t>
                      </a:r>
                    </a:p>
                  </a:txBody>
                  <a:tcPr anchor="ctr">
                    <a:lnL>
                      <a:noFill/>
                    </a:lnL>
                    <a:lnR>
                      <a:noFill/>
                    </a:lnR>
                    <a:lnT>
                      <a:noFill/>
                    </a:lnT>
                    <a:lnB>
                      <a:noFill/>
                    </a:lnB>
                    <a:noFill/>
                  </a:tcPr>
                </a:tc>
                <a:tc>
                  <a:txBody>
                    <a:bodyPr/>
                    <a:lstStyle/>
                    <a:p>
                      <a:pPr>
                        <a:buNone/>
                      </a:pPr>
                      <a:r>
                        <a:rPr lang="en-IN" sz="2400" dirty="0">
                          <a:solidFill>
                            <a:srgbClr val="0070C0"/>
                          </a:solidFill>
                        </a:rPr>
                        <a:t>Effective Size (Å)</a:t>
                      </a:r>
                    </a:p>
                  </a:txBody>
                  <a:tcPr anchor="ctr">
                    <a:lnL>
                      <a:noFill/>
                    </a:lnL>
                    <a:lnR>
                      <a:noFill/>
                    </a:lnR>
                    <a:lnT>
                      <a:noFill/>
                    </a:lnT>
                    <a:lnB>
                      <a:noFill/>
                    </a:lnB>
                    <a:noFill/>
                  </a:tcPr>
                </a:tc>
                <a:tc>
                  <a:txBody>
                    <a:bodyPr/>
                    <a:lstStyle/>
                    <a:p>
                      <a:pPr>
                        <a:buNone/>
                      </a:pPr>
                      <a:r>
                        <a:rPr lang="en-IN" sz="2400" dirty="0">
                          <a:solidFill>
                            <a:srgbClr val="0070C0"/>
                          </a:solidFill>
                        </a:rPr>
                        <a:t>Relative Size</a:t>
                      </a:r>
                    </a:p>
                  </a:txBody>
                  <a:tcPr anchor="ctr">
                    <a:lnL>
                      <a:noFill/>
                    </a:lnL>
                    <a:lnR>
                      <a:noFill/>
                    </a:lnR>
                    <a:lnT>
                      <a:noFill/>
                    </a:lnT>
                    <a:lnB>
                      <a:noFill/>
                    </a:lnB>
                    <a:noFill/>
                  </a:tcPr>
                </a:tc>
                <a:extLst>
                  <a:ext uri="{0D108BD9-81ED-4DB2-BD59-A6C34878D82A}">
                    <a16:rowId xmlns:a16="http://schemas.microsoft.com/office/drawing/2014/main" val="2070893908"/>
                  </a:ext>
                </a:extLst>
              </a:tr>
              <a:tr h="446314">
                <a:tc>
                  <a:txBody>
                    <a:bodyPr/>
                    <a:lstStyle/>
                    <a:p>
                      <a:pPr>
                        <a:buNone/>
                      </a:pPr>
                      <a:r>
                        <a:rPr lang="en-IN" sz="2400" b="1" dirty="0"/>
                        <a:t>p-Xylene</a:t>
                      </a:r>
                      <a:endParaRPr lang="en-IN" sz="2400" dirty="0"/>
                    </a:p>
                  </a:txBody>
                  <a:tcPr anchor="ctr">
                    <a:lnL>
                      <a:noFill/>
                    </a:lnL>
                    <a:lnR>
                      <a:noFill/>
                    </a:lnR>
                    <a:lnT>
                      <a:noFill/>
                    </a:lnT>
                    <a:lnB>
                      <a:noFill/>
                    </a:lnB>
                    <a:noFill/>
                  </a:tcPr>
                </a:tc>
                <a:tc>
                  <a:txBody>
                    <a:bodyPr/>
                    <a:lstStyle/>
                    <a:p>
                      <a:pPr>
                        <a:buNone/>
                      </a:pPr>
                      <a:r>
                        <a:rPr lang="en-IN" sz="2400" b="1"/>
                        <a:t>≈ 5.8 Å</a:t>
                      </a:r>
                      <a:endParaRPr lang="en-IN" sz="2400"/>
                    </a:p>
                  </a:txBody>
                  <a:tcPr anchor="ctr">
                    <a:lnL>
                      <a:noFill/>
                    </a:lnL>
                    <a:lnR>
                      <a:noFill/>
                    </a:lnR>
                    <a:lnT>
                      <a:noFill/>
                    </a:lnT>
                    <a:lnB>
                      <a:noFill/>
                    </a:lnB>
                    <a:noFill/>
                  </a:tcPr>
                </a:tc>
                <a:tc>
                  <a:txBody>
                    <a:bodyPr/>
                    <a:lstStyle/>
                    <a:p>
                      <a:pPr>
                        <a:buNone/>
                      </a:pPr>
                      <a:r>
                        <a:rPr lang="en-IN" sz="2400"/>
                        <a:t>Smallest</a:t>
                      </a:r>
                    </a:p>
                  </a:txBody>
                  <a:tcPr anchor="ctr">
                    <a:lnL>
                      <a:noFill/>
                    </a:lnL>
                    <a:lnR>
                      <a:noFill/>
                    </a:lnR>
                    <a:lnT>
                      <a:noFill/>
                    </a:lnT>
                    <a:lnB>
                      <a:noFill/>
                    </a:lnB>
                    <a:noFill/>
                  </a:tcPr>
                </a:tc>
                <a:extLst>
                  <a:ext uri="{0D108BD9-81ED-4DB2-BD59-A6C34878D82A}">
                    <a16:rowId xmlns:a16="http://schemas.microsoft.com/office/drawing/2014/main" val="3179600490"/>
                  </a:ext>
                </a:extLst>
              </a:tr>
              <a:tr h="446314">
                <a:tc>
                  <a:txBody>
                    <a:bodyPr/>
                    <a:lstStyle/>
                    <a:p>
                      <a:pPr>
                        <a:buNone/>
                      </a:pPr>
                      <a:r>
                        <a:rPr lang="en-IN" sz="2400" b="1"/>
                        <a:t>m-Xylene</a:t>
                      </a:r>
                      <a:endParaRPr lang="en-IN" sz="2400"/>
                    </a:p>
                  </a:txBody>
                  <a:tcPr anchor="ctr">
                    <a:lnL>
                      <a:noFill/>
                    </a:lnL>
                    <a:lnR>
                      <a:noFill/>
                    </a:lnR>
                    <a:lnT>
                      <a:noFill/>
                    </a:lnT>
                    <a:lnB>
                      <a:noFill/>
                    </a:lnB>
                    <a:noFill/>
                  </a:tcPr>
                </a:tc>
                <a:tc>
                  <a:txBody>
                    <a:bodyPr/>
                    <a:lstStyle/>
                    <a:p>
                      <a:pPr>
                        <a:buNone/>
                      </a:pPr>
                      <a:r>
                        <a:rPr lang="en-IN" sz="2400"/>
                        <a:t>≈ 6.1 Å</a:t>
                      </a:r>
                    </a:p>
                  </a:txBody>
                  <a:tcPr anchor="ctr">
                    <a:lnL>
                      <a:noFill/>
                    </a:lnL>
                    <a:lnR>
                      <a:noFill/>
                    </a:lnR>
                    <a:lnT>
                      <a:noFill/>
                    </a:lnT>
                    <a:lnB>
                      <a:noFill/>
                    </a:lnB>
                    <a:noFill/>
                  </a:tcPr>
                </a:tc>
                <a:tc>
                  <a:txBody>
                    <a:bodyPr/>
                    <a:lstStyle/>
                    <a:p>
                      <a:pPr>
                        <a:buNone/>
                      </a:pPr>
                      <a:r>
                        <a:rPr lang="en-IN" sz="2400"/>
                        <a:t>Medium</a:t>
                      </a:r>
                    </a:p>
                  </a:txBody>
                  <a:tcPr anchor="ctr">
                    <a:lnL>
                      <a:noFill/>
                    </a:lnL>
                    <a:lnR>
                      <a:noFill/>
                    </a:lnR>
                    <a:lnT>
                      <a:noFill/>
                    </a:lnT>
                    <a:lnB>
                      <a:noFill/>
                    </a:lnB>
                    <a:noFill/>
                  </a:tcPr>
                </a:tc>
                <a:extLst>
                  <a:ext uri="{0D108BD9-81ED-4DB2-BD59-A6C34878D82A}">
                    <a16:rowId xmlns:a16="http://schemas.microsoft.com/office/drawing/2014/main" val="2575003725"/>
                  </a:ext>
                </a:extLst>
              </a:tr>
              <a:tr h="446314">
                <a:tc>
                  <a:txBody>
                    <a:bodyPr/>
                    <a:lstStyle/>
                    <a:p>
                      <a:pPr>
                        <a:buNone/>
                      </a:pPr>
                      <a:r>
                        <a:rPr lang="en-IN" sz="2400" b="1"/>
                        <a:t>o-Xylene</a:t>
                      </a:r>
                      <a:endParaRPr lang="en-IN" sz="2400"/>
                    </a:p>
                  </a:txBody>
                  <a:tcPr anchor="ctr">
                    <a:lnL>
                      <a:noFill/>
                    </a:lnL>
                    <a:lnR>
                      <a:noFill/>
                    </a:lnR>
                    <a:lnT>
                      <a:noFill/>
                    </a:lnT>
                    <a:lnB>
                      <a:noFill/>
                    </a:lnB>
                    <a:noFill/>
                  </a:tcPr>
                </a:tc>
                <a:tc>
                  <a:txBody>
                    <a:bodyPr/>
                    <a:lstStyle/>
                    <a:p>
                      <a:pPr>
                        <a:buNone/>
                      </a:pPr>
                      <a:r>
                        <a:rPr lang="en-IN" sz="2400"/>
                        <a:t>≈ 6.4 Å</a:t>
                      </a:r>
                    </a:p>
                  </a:txBody>
                  <a:tcPr anchor="ctr">
                    <a:lnL>
                      <a:noFill/>
                    </a:lnL>
                    <a:lnR>
                      <a:noFill/>
                    </a:lnR>
                    <a:lnT>
                      <a:noFill/>
                    </a:lnT>
                    <a:lnB>
                      <a:noFill/>
                    </a:lnB>
                    <a:noFill/>
                  </a:tcPr>
                </a:tc>
                <a:tc>
                  <a:txBody>
                    <a:bodyPr/>
                    <a:lstStyle/>
                    <a:p>
                      <a:pPr>
                        <a:buNone/>
                      </a:pPr>
                      <a:r>
                        <a:rPr lang="en-IN" sz="2400"/>
                        <a:t>Larger</a:t>
                      </a:r>
                    </a:p>
                  </a:txBody>
                  <a:tcPr anchor="ctr">
                    <a:lnL>
                      <a:noFill/>
                    </a:lnL>
                    <a:lnR>
                      <a:noFill/>
                    </a:lnR>
                    <a:lnT>
                      <a:noFill/>
                    </a:lnT>
                    <a:lnB>
                      <a:noFill/>
                    </a:lnB>
                    <a:noFill/>
                  </a:tcPr>
                </a:tc>
                <a:extLst>
                  <a:ext uri="{0D108BD9-81ED-4DB2-BD59-A6C34878D82A}">
                    <a16:rowId xmlns:a16="http://schemas.microsoft.com/office/drawing/2014/main" val="2106118574"/>
                  </a:ext>
                </a:extLst>
              </a:tr>
              <a:tr h="446314">
                <a:tc>
                  <a:txBody>
                    <a:bodyPr/>
                    <a:lstStyle/>
                    <a:p>
                      <a:pPr>
                        <a:buNone/>
                      </a:pPr>
                      <a:r>
                        <a:rPr lang="en-IN" sz="2400" b="1" dirty="0"/>
                        <a:t>Ethylbenzene</a:t>
                      </a:r>
                      <a:endParaRPr lang="en-IN" sz="2400" dirty="0"/>
                    </a:p>
                  </a:txBody>
                  <a:tcPr anchor="ctr">
                    <a:lnL>
                      <a:noFill/>
                    </a:lnL>
                    <a:lnR>
                      <a:noFill/>
                    </a:lnR>
                    <a:lnT>
                      <a:noFill/>
                    </a:lnT>
                    <a:lnB>
                      <a:noFill/>
                    </a:lnB>
                    <a:noFill/>
                  </a:tcPr>
                </a:tc>
                <a:tc>
                  <a:txBody>
                    <a:bodyPr/>
                    <a:lstStyle/>
                    <a:p>
                      <a:pPr>
                        <a:buNone/>
                      </a:pPr>
                      <a:r>
                        <a:rPr lang="en-IN" sz="2400" b="1"/>
                        <a:t>≈ 6.6 Å</a:t>
                      </a:r>
                      <a:endParaRPr lang="en-IN" sz="2400"/>
                    </a:p>
                  </a:txBody>
                  <a:tcPr anchor="ctr">
                    <a:lnL>
                      <a:noFill/>
                    </a:lnL>
                    <a:lnR>
                      <a:noFill/>
                    </a:lnR>
                    <a:lnT>
                      <a:noFill/>
                    </a:lnT>
                    <a:lnB>
                      <a:noFill/>
                    </a:lnB>
                    <a:noFill/>
                  </a:tcPr>
                </a:tc>
                <a:tc>
                  <a:txBody>
                    <a:bodyPr/>
                    <a:lstStyle/>
                    <a:p>
                      <a:pPr>
                        <a:buNone/>
                      </a:pPr>
                      <a:r>
                        <a:rPr lang="en-IN" sz="2400" dirty="0"/>
                        <a:t>Largest</a:t>
                      </a:r>
                    </a:p>
                  </a:txBody>
                  <a:tcPr anchor="ctr">
                    <a:lnL>
                      <a:noFill/>
                    </a:lnL>
                    <a:lnR>
                      <a:noFill/>
                    </a:lnR>
                    <a:lnT>
                      <a:noFill/>
                    </a:lnT>
                    <a:lnB>
                      <a:noFill/>
                    </a:lnB>
                    <a:noFill/>
                  </a:tcPr>
                </a:tc>
                <a:extLst>
                  <a:ext uri="{0D108BD9-81ED-4DB2-BD59-A6C34878D82A}">
                    <a16:rowId xmlns:a16="http://schemas.microsoft.com/office/drawing/2014/main" val="3498190796"/>
                  </a:ext>
                </a:extLst>
              </a:tr>
            </a:tbl>
          </a:graphicData>
        </a:graphic>
      </p:graphicFrame>
      <p:sp>
        <p:nvSpPr>
          <p:cNvPr id="4" name="Slide Number Placeholder 3">
            <a:extLst>
              <a:ext uri="{FF2B5EF4-FFF2-40B4-BE49-F238E27FC236}">
                <a16:creationId xmlns:a16="http://schemas.microsoft.com/office/drawing/2014/main" id="{C5C2A6DD-6A4E-8DF6-5814-184F57F4566F}"/>
              </a:ext>
            </a:extLst>
          </p:cNvPr>
          <p:cNvSpPr>
            <a:spLocks noGrp="1"/>
          </p:cNvSpPr>
          <p:nvPr>
            <p:ph type="sldNum" sz="quarter" idx="12"/>
          </p:nvPr>
        </p:nvSpPr>
        <p:spPr/>
        <p:txBody>
          <a:bodyPr/>
          <a:lstStyle/>
          <a:p>
            <a:fld id="{0B70DE20-B937-49F7-BDB4-D052E7C40283}" type="slidenum">
              <a:rPr lang="en-US" smtClean="0"/>
              <a:t>65</a:t>
            </a:fld>
            <a:endParaRPr lang="en-US"/>
          </a:p>
        </p:txBody>
      </p:sp>
      <p:graphicFrame>
        <p:nvGraphicFramePr>
          <p:cNvPr id="6" name="Table 5">
            <a:extLst>
              <a:ext uri="{FF2B5EF4-FFF2-40B4-BE49-F238E27FC236}">
                <a16:creationId xmlns:a16="http://schemas.microsoft.com/office/drawing/2014/main" id="{6EBDF48C-928B-2CD7-C541-3FBEC8EA4BF0}"/>
              </a:ext>
            </a:extLst>
          </p:cNvPr>
          <p:cNvGraphicFramePr>
            <a:graphicFrameLocks noGrp="1"/>
          </p:cNvGraphicFramePr>
          <p:nvPr/>
        </p:nvGraphicFramePr>
        <p:xfrm>
          <a:off x="678542" y="4819605"/>
          <a:ext cx="10515600" cy="396240"/>
        </p:xfrm>
        <a:graphic>
          <a:graphicData uri="http://schemas.openxmlformats.org/drawingml/2006/table">
            <a:tbl>
              <a:tblPr/>
              <a:tblGrid>
                <a:gridCol w="10515600">
                  <a:extLst>
                    <a:ext uri="{9D8B030D-6E8A-4147-A177-3AD203B41FA5}">
                      <a16:colId xmlns:a16="http://schemas.microsoft.com/office/drawing/2014/main" val="184275669"/>
                    </a:ext>
                  </a:extLst>
                </a:gridCol>
              </a:tblGrid>
              <a:tr h="0">
                <a:tc>
                  <a:txBody>
                    <a:bodyPr/>
                    <a:lstStyle/>
                    <a:p>
                      <a:pPr>
                        <a:buNone/>
                      </a:pPr>
                      <a:r>
                        <a:rPr lang="en-IN" sz="2000" b="1" dirty="0"/>
                        <a:t>p-</a:t>
                      </a:r>
                      <a:r>
                        <a:rPr lang="en-IN" sz="2000" b="1" dirty="0" err="1"/>
                        <a:t>Diethylbenzene</a:t>
                      </a:r>
                      <a:endParaRPr lang="en-IN" sz="2000" dirty="0"/>
                    </a:p>
                  </a:txBody>
                  <a:tcPr anchor="ctr">
                    <a:lnL>
                      <a:noFill/>
                    </a:lnL>
                    <a:lnR>
                      <a:noFill/>
                    </a:lnR>
                    <a:lnT>
                      <a:noFill/>
                    </a:lnT>
                    <a:lnB>
                      <a:noFill/>
                    </a:lnB>
                    <a:noFill/>
                  </a:tcPr>
                </a:tc>
                <a:extLst>
                  <a:ext uri="{0D108BD9-81ED-4DB2-BD59-A6C34878D82A}">
                    <a16:rowId xmlns:a16="http://schemas.microsoft.com/office/drawing/2014/main" val="3901213769"/>
                  </a:ext>
                </a:extLst>
              </a:tr>
            </a:tbl>
          </a:graphicData>
        </a:graphic>
      </p:graphicFrame>
      <p:graphicFrame>
        <p:nvGraphicFramePr>
          <p:cNvPr id="7" name="Table 6">
            <a:extLst>
              <a:ext uri="{FF2B5EF4-FFF2-40B4-BE49-F238E27FC236}">
                <a16:creationId xmlns:a16="http://schemas.microsoft.com/office/drawing/2014/main" id="{ED2D6182-5C93-B0EC-B832-3333E3E8111C}"/>
              </a:ext>
            </a:extLst>
          </p:cNvPr>
          <p:cNvGraphicFramePr>
            <a:graphicFrameLocks noGrp="1"/>
          </p:cNvGraphicFramePr>
          <p:nvPr/>
        </p:nvGraphicFramePr>
        <p:xfrm>
          <a:off x="4312556" y="4838611"/>
          <a:ext cx="4178301" cy="396240"/>
        </p:xfrm>
        <a:graphic>
          <a:graphicData uri="http://schemas.openxmlformats.org/drawingml/2006/table">
            <a:tbl>
              <a:tblPr/>
              <a:tblGrid>
                <a:gridCol w="4178301">
                  <a:extLst>
                    <a:ext uri="{9D8B030D-6E8A-4147-A177-3AD203B41FA5}">
                      <a16:colId xmlns:a16="http://schemas.microsoft.com/office/drawing/2014/main" val="3410753348"/>
                    </a:ext>
                  </a:extLst>
                </a:gridCol>
              </a:tblGrid>
              <a:tr h="0">
                <a:tc>
                  <a:txBody>
                    <a:bodyPr/>
                    <a:lstStyle/>
                    <a:p>
                      <a:pPr>
                        <a:buNone/>
                      </a:pPr>
                      <a:r>
                        <a:rPr lang="en-IN" sz="2000" b="1" dirty="0"/>
                        <a:t>≈ 7.5–7.8</a:t>
                      </a:r>
                      <a:endParaRPr lang="en-IN" sz="2000" dirty="0"/>
                    </a:p>
                  </a:txBody>
                  <a:tcPr anchor="ctr">
                    <a:lnL>
                      <a:noFill/>
                    </a:lnL>
                    <a:lnR>
                      <a:noFill/>
                    </a:lnR>
                    <a:lnT>
                      <a:noFill/>
                    </a:lnT>
                    <a:lnB>
                      <a:noFill/>
                    </a:lnB>
                    <a:noFill/>
                  </a:tcPr>
                </a:tc>
                <a:extLst>
                  <a:ext uri="{0D108BD9-81ED-4DB2-BD59-A6C34878D82A}">
                    <a16:rowId xmlns:a16="http://schemas.microsoft.com/office/drawing/2014/main" val="3183389899"/>
                  </a:ext>
                </a:extLst>
              </a:tr>
            </a:tbl>
          </a:graphicData>
        </a:graphic>
      </p:graphicFrame>
      <p:sp>
        <p:nvSpPr>
          <p:cNvPr id="8" name="TextBox 7">
            <a:extLst>
              <a:ext uri="{FF2B5EF4-FFF2-40B4-BE49-F238E27FC236}">
                <a16:creationId xmlns:a16="http://schemas.microsoft.com/office/drawing/2014/main" id="{81B4E754-9074-7351-E36D-12C4543B9B2E}"/>
              </a:ext>
            </a:extLst>
          </p:cNvPr>
          <p:cNvSpPr txBox="1"/>
          <p:nvPr/>
        </p:nvSpPr>
        <p:spPr>
          <a:xfrm>
            <a:off x="783772" y="5607211"/>
            <a:ext cx="6096000" cy="369332"/>
          </a:xfrm>
          <a:prstGeom prst="rect">
            <a:avLst/>
          </a:prstGeom>
          <a:noFill/>
          <a:ln>
            <a:solidFill>
              <a:srgbClr val="FFC000"/>
            </a:solidFill>
          </a:ln>
        </p:spPr>
        <p:txBody>
          <a:bodyPr wrap="square">
            <a:spAutoFit/>
          </a:bodyPr>
          <a:lstStyle/>
          <a:p>
            <a:r>
              <a:rPr lang="en-IN" dirty="0"/>
              <a:t>Zeolite pores ≈ 5.7–6 Å    Only p-xylene fits properly</a:t>
            </a:r>
          </a:p>
        </p:txBody>
      </p:sp>
    </p:spTree>
    <p:extLst>
      <p:ext uri="{BB962C8B-B14F-4D97-AF65-F5344CB8AC3E}">
        <p14:creationId xmlns:p14="http://schemas.microsoft.com/office/powerpoint/2010/main" val="1409541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FAA99-0F5C-7669-E8CF-0012C0B4D77B}"/>
              </a:ext>
            </a:extLst>
          </p:cNvPr>
          <p:cNvSpPr>
            <a:spLocks noGrp="1"/>
          </p:cNvSpPr>
          <p:nvPr>
            <p:ph type="sldNum" sz="quarter" idx="12"/>
          </p:nvPr>
        </p:nvSpPr>
        <p:spPr/>
        <p:txBody>
          <a:bodyPr/>
          <a:lstStyle/>
          <a:p>
            <a:fld id="{0B70DE20-B937-49F7-BDB4-D052E7C40283}" type="slidenum">
              <a:rPr lang="en-US" smtClean="0"/>
              <a:t>66</a:t>
            </a:fld>
            <a:endParaRPr lang="en-US"/>
          </a:p>
        </p:txBody>
      </p:sp>
      <p:pic>
        <p:nvPicPr>
          <p:cNvPr id="6" name="Picture 5">
            <a:extLst>
              <a:ext uri="{FF2B5EF4-FFF2-40B4-BE49-F238E27FC236}">
                <a16:creationId xmlns:a16="http://schemas.microsoft.com/office/drawing/2014/main" id="{F68AA7A1-BB1B-4E07-7E9E-2B54C1A50519}"/>
              </a:ext>
            </a:extLst>
          </p:cNvPr>
          <p:cNvPicPr>
            <a:picLocks noChangeAspect="1"/>
          </p:cNvPicPr>
          <p:nvPr/>
        </p:nvPicPr>
        <p:blipFill>
          <a:blip r:embed="rId2"/>
          <a:stretch>
            <a:fillRect/>
          </a:stretch>
        </p:blipFill>
        <p:spPr>
          <a:xfrm>
            <a:off x="444499" y="1418428"/>
            <a:ext cx="3775982" cy="5290322"/>
          </a:xfrm>
          <a:prstGeom prst="rect">
            <a:avLst/>
          </a:prstGeom>
        </p:spPr>
      </p:pic>
      <p:sp>
        <p:nvSpPr>
          <p:cNvPr id="8" name="TextBox 7">
            <a:extLst>
              <a:ext uri="{FF2B5EF4-FFF2-40B4-BE49-F238E27FC236}">
                <a16:creationId xmlns:a16="http://schemas.microsoft.com/office/drawing/2014/main" id="{69B7C1C7-37B8-3A63-5E2A-8D247D172488}"/>
              </a:ext>
            </a:extLst>
          </p:cNvPr>
          <p:cNvSpPr txBox="1"/>
          <p:nvPr/>
        </p:nvSpPr>
        <p:spPr>
          <a:xfrm>
            <a:off x="174172" y="0"/>
            <a:ext cx="4717141" cy="923330"/>
          </a:xfrm>
          <a:prstGeom prst="rect">
            <a:avLst/>
          </a:prstGeom>
          <a:noFill/>
          <a:ln>
            <a:solidFill>
              <a:srgbClr val="FF0000"/>
            </a:solidFill>
          </a:ln>
        </p:spPr>
        <p:txBody>
          <a:bodyPr wrap="square">
            <a:spAutoFit/>
          </a:bodyPr>
          <a:lstStyle/>
          <a:p>
            <a:pPr>
              <a:buNone/>
            </a:pPr>
            <a:r>
              <a:rPr lang="en-IN" b="1" dirty="0"/>
              <a:t> Inlets </a:t>
            </a:r>
            <a:r>
              <a:rPr lang="en-IN" dirty="0"/>
              <a:t>1 Feed → (A + B) 2 </a:t>
            </a:r>
            <a:r>
              <a:rPr lang="en-IN" dirty="0" err="1"/>
              <a:t>Desorbent</a:t>
            </a:r>
            <a:r>
              <a:rPr lang="en-IN" dirty="0"/>
              <a:t> → (D)</a:t>
            </a:r>
          </a:p>
          <a:p>
            <a:pPr>
              <a:buNone/>
            </a:pPr>
            <a:r>
              <a:rPr lang="en-IN" b="1" dirty="0"/>
              <a:t> Outlets 1</a:t>
            </a:r>
            <a:r>
              <a:rPr lang="en-IN" dirty="0"/>
              <a:t> Extract → (A + D) → p-Xylene recovery</a:t>
            </a:r>
            <a:br>
              <a:rPr lang="en-IN" dirty="0"/>
            </a:br>
            <a:r>
              <a:rPr lang="en-IN" dirty="0"/>
              <a:t>2 Raffinate → (B + D) → Isomerization</a:t>
            </a:r>
          </a:p>
        </p:txBody>
      </p:sp>
      <p:sp>
        <p:nvSpPr>
          <p:cNvPr id="10" name="TextBox 9">
            <a:extLst>
              <a:ext uri="{FF2B5EF4-FFF2-40B4-BE49-F238E27FC236}">
                <a16:creationId xmlns:a16="http://schemas.microsoft.com/office/drawing/2014/main" id="{0F01515D-E2E7-0A53-1C5B-4A1B07A94967}"/>
              </a:ext>
            </a:extLst>
          </p:cNvPr>
          <p:cNvSpPr txBox="1"/>
          <p:nvPr/>
        </p:nvSpPr>
        <p:spPr>
          <a:xfrm>
            <a:off x="4963878" y="37959"/>
            <a:ext cx="7228121" cy="1600438"/>
          </a:xfrm>
          <a:prstGeom prst="rect">
            <a:avLst/>
          </a:prstGeom>
          <a:noFill/>
        </p:spPr>
        <p:txBody>
          <a:bodyPr wrap="square">
            <a:spAutoFit/>
          </a:bodyPr>
          <a:lstStyle/>
          <a:p>
            <a:pPr>
              <a:buNone/>
            </a:pPr>
            <a:r>
              <a:rPr lang="en-IN" b="1" dirty="0"/>
              <a:t>Zone 1 – Desorption Zone (</a:t>
            </a:r>
            <a:r>
              <a:rPr lang="en-IN" dirty="0"/>
              <a:t>Between: </a:t>
            </a:r>
            <a:r>
              <a:rPr lang="en-IN" dirty="0" err="1"/>
              <a:t>Desorbent</a:t>
            </a:r>
            <a:r>
              <a:rPr lang="en-IN" dirty="0"/>
              <a:t> inlet &amp; Extract outlet)</a:t>
            </a:r>
          </a:p>
          <a:p>
            <a:pPr>
              <a:buFont typeface="Arial" panose="020B0604020202020204" pitchFamily="34" charset="0"/>
              <a:buChar char="•"/>
            </a:pPr>
            <a:r>
              <a:rPr lang="en-IN" sz="2000" dirty="0" err="1"/>
              <a:t>Desorbent</a:t>
            </a:r>
            <a:r>
              <a:rPr lang="en-IN" sz="2000" dirty="0"/>
              <a:t> </a:t>
            </a:r>
            <a:r>
              <a:rPr lang="en-IN" sz="2000" b="1" dirty="0"/>
              <a:t>D</a:t>
            </a:r>
            <a:r>
              <a:rPr lang="en-IN" sz="2000" dirty="0"/>
              <a:t> enters here</a:t>
            </a:r>
          </a:p>
          <a:p>
            <a:pPr>
              <a:buFont typeface="Arial" panose="020B0604020202020204" pitchFamily="34" charset="0"/>
              <a:buChar char="•"/>
            </a:pPr>
            <a:r>
              <a:rPr lang="en-IN" sz="2000" dirty="0"/>
              <a:t>Removes adsorbed </a:t>
            </a:r>
            <a:r>
              <a:rPr lang="en-IN" sz="2000" b="1" dirty="0"/>
              <a:t>A (p-xylene)</a:t>
            </a:r>
            <a:endParaRPr lang="en-IN" sz="2000" dirty="0"/>
          </a:p>
          <a:p>
            <a:pPr>
              <a:buFont typeface="Arial" panose="020B0604020202020204" pitchFamily="34" charset="0"/>
              <a:buChar char="•"/>
            </a:pPr>
            <a:r>
              <a:rPr lang="en-IN" sz="2000" dirty="0"/>
              <a:t>Forms: </a:t>
            </a:r>
            <a:r>
              <a:rPr lang="en-IN" sz="2000" b="1" dirty="0"/>
              <a:t>A + D (Extract)</a:t>
            </a:r>
            <a:endParaRPr lang="en-IN" sz="2000" dirty="0"/>
          </a:p>
          <a:p>
            <a:pPr>
              <a:buNone/>
            </a:pPr>
            <a:r>
              <a:rPr lang="en-IN" sz="2000" dirty="0"/>
              <a:t> Function: </a:t>
            </a:r>
            <a:r>
              <a:rPr lang="en-IN" sz="2000" b="1" dirty="0"/>
              <a:t>Remove product from adsorbent</a:t>
            </a:r>
            <a:endParaRPr lang="en-IN" sz="2000" dirty="0"/>
          </a:p>
        </p:txBody>
      </p:sp>
      <p:cxnSp>
        <p:nvCxnSpPr>
          <p:cNvPr id="12" name="Straight Arrow Connector 11">
            <a:extLst>
              <a:ext uri="{FF2B5EF4-FFF2-40B4-BE49-F238E27FC236}">
                <a16:creationId xmlns:a16="http://schemas.microsoft.com/office/drawing/2014/main" id="{F3815C4C-F1B1-0D04-F06E-F634BD23C180}"/>
              </a:ext>
            </a:extLst>
          </p:cNvPr>
          <p:cNvCxnSpPr/>
          <p:nvPr/>
        </p:nvCxnSpPr>
        <p:spPr>
          <a:xfrm>
            <a:off x="174172" y="116114"/>
            <a:ext cx="0" cy="18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BDB953-7610-18C5-D623-58809468CE07}"/>
              </a:ext>
            </a:extLst>
          </p:cNvPr>
          <p:cNvCxnSpPr>
            <a:cxnSpLocks/>
          </p:cNvCxnSpPr>
          <p:nvPr/>
        </p:nvCxnSpPr>
        <p:spPr>
          <a:xfrm flipV="1">
            <a:off x="246738" y="304799"/>
            <a:ext cx="0" cy="174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664F0E-5FA1-E1D7-A414-4F75614D3B64}"/>
              </a:ext>
            </a:extLst>
          </p:cNvPr>
          <p:cNvSpPr txBox="1"/>
          <p:nvPr/>
        </p:nvSpPr>
        <p:spPr>
          <a:xfrm>
            <a:off x="856573" y="956763"/>
            <a:ext cx="2951834" cy="461665"/>
          </a:xfrm>
          <a:prstGeom prst="rect">
            <a:avLst/>
          </a:prstGeom>
          <a:noFill/>
        </p:spPr>
        <p:txBody>
          <a:bodyPr wrap="none" rtlCol="0">
            <a:spAutoFit/>
          </a:bodyPr>
          <a:lstStyle/>
          <a:p>
            <a:r>
              <a:rPr lang="en-US" sz="2400" dirty="0">
                <a:solidFill>
                  <a:srgbClr val="00B050"/>
                </a:solidFill>
              </a:rPr>
              <a:t>TMB-True moving bed</a:t>
            </a:r>
            <a:endParaRPr lang="en-IN" sz="2400" dirty="0">
              <a:solidFill>
                <a:srgbClr val="00B050"/>
              </a:solidFill>
            </a:endParaRPr>
          </a:p>
        </p:txBody>
      </p:sp>
      <p:sp>
        <p:nvSpPr>
          <p:cNvPr id="19" name="TextBox 18">
            <a:extLst>
              <a:ext uri="{FF2B5EF4-FFF2-40B4-BE49-F238E27FC236}">
                <a16:creationId xmlns:a16="http://schemas.microsoft.com/office/drawing/2014/main" id="{9C2B5A43-994C-4998-7642-88B57BE48662}"/>
              </a:ext>
            </a:extLst>
          </p:cNvPr>
          <p:cNvSpPr txBox="1"/>
          <p:nvPr/>
        </p:nvSpPr>
        <p:spPr>
          <a:xfrm>
            <a:off x="4891313" y="1699795"/>
            <a:ext cx="6614886" cy="1600438"/>
          </a:xfrm>
          <a:prstGeom prst="rect">
            <a:avLst/>
          </a:prstGeom>
          <a:noFill/>
        </p:spPr>
        <p:txBody>
          <a:bodyPr wrap="square">
            <a:spAutoFit/>
          </a:bodyPr>
          <a:lstStyle/>
          <a:p>
            <a:pPr>
              <a:buNone/>
            </a:pPr>
            <a:r>
              <a:rPr lang="en-IN" b="1" dirty="0"/>
              <a:t>Zone 2 – Purification Zone (</a:t>
            </a:r>
            <a:r>
              <a:rPr lang="en-IN" dirty="0"/>
              <a:t>Between: Extract outlet &amp; Feed inlet)</a:t>
            </a:r>
          </a:p>
          <a:p>
            <a:pPr>
              <a:buFont typeface="Arial" panose="020B0604020202020204" pitchFamily="34" charset="0"/>
              <a:buChar char="•"/>
            </a:pPr>
            <a:r>
              <a:rPr lang="en-IN" sz="2000" dirty="0"/>
              <a:t>Removes B impurities from A. B  pass out in liquid stream. </a:t>
            </a:r>
            <a:r>
              <a:rPr lang="en-US" sz="2000" dirty="0">
                <a:solidFill>
                  <a:srgbClr val="231F20"/>
                </a:solidFill>
              </a:rPr>
              <a:t>B is gradually displaced from the pores by A and D </a:t>
            </a:r>
            <a:endParaRPr lang="en-IN" sz="2000" dirty="0"/>
          </a:p>
          <a:p>
            <a:pPr>
              <a:buFont typeface="Arial" panose="020B0604020202020204" pitchFamily="34" charset="0"/>
              <a:buChar char="•"/>
            </a:pPr>
            <a:r>
              <a:rPr lang="en-IN" sz="2000" dirty="0"/>
              <a:t>Prevents B from entering extract</a:t>
            </a:r>
          </a:p>
          <a:p>
            <a:pPr>
              <a:buNone/>
            </a:pPr>
            <a:r>
              <a:rPr lang="en-IN" sz="2000" dirty="0"/>
              <a:t>Function: </a:t>
            </a:r>
            <a:r>
              <a:rPr lang="en-IN" sz="2000" b="1" dirty="0"/>
              <a:t>Purify p-xylene</a:t>
            </a:r>
            <a:endParaRPr lang="en-IN" sz="2000" dirty="0"/>
          </a:p>
        </p:txBody>
      </p:sp>
      <p:sp>
        <p:nvSpPr>
          <p:cNvPr id="21" name="TextBox 20">
            <a:extLst>
              <a:ext uri="{FF2B5EF4-FFF2-40B4-BE49-F238E27FC236}">
                <a16:creationId xmlns:a16="http://schemas.microsoft.com/office/drawing/2014/main" id="{DED57094-C7A4-5113-D704-61050004AF36}"/>
              </a:ext>
            </a:extLst>
          </p:cNvPr>
          <p:cNvSpPr txBox="1"/>
          <p:nvPr/>
        </p:nvSpPr>
        <p:spPr>
          <a:xfrm>
            <a:off x="4847772" y="3137163"/>
            <a:ext cx="7344228" cy="1938992"/>
          </a:xfrm>
          <a:prstGeom prst="rect">
            <a:avLst/>
          </a:prstGeom>
          <a:noFill/>
        </p:spPr>
        <p:txBody>
          <a:bodyPr wrap="square">
            <a:spAutoFit/>
          </a:bodyPr>
          <a:lstStyle/>
          <a:p>
            <a:pPr>
              <a:buNone/>
            </a:pPr>
            <a:r>
              <a:rPr lang="en-IN" sz="2000" b="1" dirty="0"/>
              <a:t>Zone 3 – Adsorption Zone (</a:t>
            </a:r>
            <a:r>
              <a:rPr lang="en-IN" sz="2000" dirty="0"/>
              <a:t>Between: Feed inlet &amp; Raffinate) outlet</a:t>
            </a:r>
          </a:p>
          <a:p>
            <a:pPr>
              <a:buFont typeface="Arial" panose="020B0604020202020204" pitchFamily="34" charset="0"/>
              <a:buChar char="•"/>
            </a:pPr>
            <a:r>
              <a:rPr lang="en-IN" sz="2000" dirty="0"/>
              <a:t>Feed (A + B) enters</a:t>
            </a:r>
          </a:p>
          <a:p>
            <a:pPr>
              <a:buFont typeface="Arial" panose="020B0604020202020204" pitchFamily="34" charset="0"/>
              <a:buChar char="•"/>
            </a:pPr>
            <a:r>
              <a:rPr lang="en-IN" sz="2000" dirty="0"/>
              <a:t>A gets adsorbed</a:t>
            </a:r>
          </a:p>
          <a:p>
            <a:pPr>
              <a:buFont typeface="Arial" panose="020B0604020202020204" pitchFamily="34" charset="0"/>
              <a:buChar char="•"/>
            </a:pPr>
            <a:r>
              <a:rPr lang="en-IN" sz="2000" dirty="0"/>
              <a:t>B passes out</a:t>
            </a:r>
          </a:p>
          <a:p>
            <a:pPr>
              <a:buNone/>
            </a:pPr>
            <a:r>
              <a:rPr lang="en-IN" sz="2000" dirty="0"/>
              <a:t>Raffinate = </a:t>
            </a:r>
            <a:r>
              <a:rPr lang="en-IN" sz="2000" b="1" dirty="0"/>
              <a:t>B + D</a:t>
            </a:r>
            <a:endParaRPr lang="en-IN" sz="2000" dirty="0"/>
          </a:p>
          <a:p>
            <a:pPr>
              <a:buNone/>
            </a:pPr>
            <a:r>
              <a:rPr lang="en-IN" sz="2000" dirty="0"/>
              <a:t>Function: </a:t>
            </a:r>
            <a:r>
              <a:rPr lang="en-IN" sz="2000" b="1" dirty="0"/>
              <a:t>Adsorb p-xylene</a:t>
            </a:r>
            <a:endParaRPr lang="en-IN" sz="2000" dirty="0"/>
          </a:p>
        </p:txBody>
      </p:sp>
      <p:sp>
        <p:nvSpPr>
          <p:cNvPr id="23" name="TextBox 22">
            <a:extLst>
              <a:ext uri="{FF2B5EF4-FFF2-40B4-BE49-F238E27FC236}">
                <a16:creationId xmlns:a16="http://schemas.microsoft.com/office/drawing/2014/main" id="{ABD3FEB2-9CE5-243E-1639-3378AADE4E61}"/>
              </a:ext>
            </a:extLst>
          </p:cNvPr>
          <p:cNvSpPr txBox="1"/>
          <p:nvPr/>
        </p:nvSpPr>
        <p:spPr>
          <a:xfrm>
            <a:off x="4847772" y="5072310"/>
            <a:ext cx="7532914" cy="1323439"/>
          </a:xfrm>
          <a:prstGeom prst="rect">
            <a:avLst/>
          </a:prstGeom>
          <a:noFill/>
        </p:spPr>
        <p:txBody>
          <a:bodyPr wrap="square">
            <a:spAutoFit/>
          </a:bodyPr>
          <a:lstStyle/>
          <a:p>
            <a:pPr>
              <a:buNone/>
            </a:pPr>
            <a:r>
              <a:rPr lang="en-IN" sz="2000" b="1" dirty="0"/>
              <a:t>Zone 4 – Regeneration Zone (</a:t>
            </a:r>
            <a:r>
              <a:rPr lang="en-IN" dirty="0"/>
              <a:t>Between: Raffinate outlet &amp; </a:t>
            </a:r>
            <a:r>
              <a:rPr lang="en-IN" dirty="0" err="1"/>
              <a:t>Desorbent</a:t>
            </a:r>
            <a:r>
              <a:rPr lang="en-IN" dirty="0"/>
              <a:t> inlet)</a:t>
            </a:r>
          </a:p>
          <a:p>
            <a:pPr>
              <a:buFont typeface="Arial" panose="020B0604020202020204" pitchFamily="34" charset="0"/>
              <a:buChar char="•"/>
            </a:pPr>
            <a:r>
              <a:rPr lang="en-IN" sz="2000" dirty="0"/>
              <a:t>Removes remaining B from adsorbent/ draining of D</a:t>
            </a:r>
          </a:p>
          <a:p>
            <a:pPr>
              <a:buFont typeface="Arial" panose="020B0604020202020204" pitchFamily="34" charset="0"/>
              <a:buChar char="•"/>
            </a:pPr>
            <a:r>
              <a:rPr lang="en-IN" sz="2000" dirty="0"/>
              <a:t>Prepares bed for next cycle</a:t>
            </a:r>
          </a:p>
          <a:p>
            <a:pPr>
              <a:buNone/>
            </a:pPr>
            <a:r>
              <a:rPr lang="en-IN" sz="2000" dirty="0"/>
              <a:t>Function: </a:t>
            </a:r>
            <a:r>
              <a:rPr lang="en-IN" sz="2000" b="1" dirty="0"/>
              <a:t>Regenerate adsorbent</a:t>
            </a:r>
            <a:endParaRPr lang="en-IN" sz="2000" dirty="0"/>
          </a:p>
        </p:txBody>
      </p:sp>
    </p:spTree>
    <p:extLst>
      <p:ext uri="{BB962C8B-B14F-4D97-AF65-F5344CB8AC3E}">
        <p14:creationId xmlns:p14="http://schemas.microsoft.com/office/powerpoint/2010/main" val="2315420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F608B-6A18-2D18-632A-42653D23337A}"/>
              </a:ext>
            </a:extLst>
          </p:cNvPr>
          <p:cNvSpPr>
            <a:spLocks noGrp="1"/>
          </p:cNvSpPr>
          <p:nvPr>
            <p:ph type="sldNum" sz="quarter" idx="12"/>
          </p:nvPr>
        </p:nvSpPr>
        <p:spPr/>
        <p:txBody>
          <a:bodyPr/>
          <a:lstStyle/>
          <a:p>
            <a:fld id="{0B70DE20-B937-49F7-BDB4-D052E7C40283}" type="slidenum">
              <a:rPr lang="en-US" smtClean="0"/>
              <a:t>67</a:t>
            </a:fld>
            <a:endParaRPr lang="en-US"/>
          </a:p>
        </p:txBody>
      </p:sp>
      <p:pic>
        <p:nvPicPr>
          <p:cNvPr id="4" name="Picture 3">
            <a:extLst>
              <a:ext uri="{FF2B5EF4-FFF2-40B4-BE49-F238E27FC236}">
                <a16:creationId xmlns:a16="http://schemas.microsoft.com/office/drawing/2014/main" id="{8FD5DB35-57C0-B0F8-2D1C-1D7E32D55671}"/>
              </a:ext>
            </a:extLst>
          </p:cNvPr>
          <p:cNvPicPr>
            <a:picLocks noChangeAspect="1"/>
          </p:cNvPicPr>
          <p:nvPr/>
        </p:nvPicPr>
        <p:blipFill>
          <a:blip r:embed="rId2"/>
          <a:stretch>
            <a:fillRect/>
          </a:stretch>
        </p:blipFill>
        <p:spPr>
          <a:xfrm>
            <a:off x="1037091" y="136525"/>
            <a:ext cx="7573509" cy="6579700"/>
          </a:xfrm>
          <a:prstGeom prst="rect">
            <a:avLst/>
          </a:prstGeom>
        </p:spPr>
      </p:pic>
    </p:spTree>
    <p:extLst>
      <p:ext uri="{BB962C8B-B14F-4D97-AF65-F5344CB8AC3E}">
        <p14:creationId xmlns:p14="http://schemas.microsoft.com/office/powerpoint/2010/main" val="3157484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37FEF1-6359-BF1A-C9CA-519630777EF3}"/>
              </a:ext>
            </a:extLst>
          </p:cNvPr>
          <p:cNvSpPr>
            <a:spLocks noGrp="1"/>
          </p:cNvSpPr>
          <p:nvPr>
            <p:ph type="sldNum" sz="quarter" idx="12"/>
          </p:nvPr>
        </p:nvSpPr>
        <p:spPr/>
        <p:txBody>
          <a:bodyPr/>
          <a:lstStyle/>
          <a:p>
            <a:fld id="{0B70DE20-B937-49F7-BDB4-D052E7C40283}" type="slidenum">
              <a:rPr lang="en-US" smtClean="0"/>
              <a:t>68</a:t>
            </a:fld>
            <a:endParaRPr lang="en-US"/>
          </a:p>
        </p:txBody>
      </p:sp>
      <p:pic>
        <p:nvPicPr>
          <p:cNvPr id="4" name="Picture 3">
            <a:extLst>
              <a:ext uri="{FF2B5EF4-FFF2-40B4-BE49-F238E27FC236}">
                <a16:creationId xmlns:a16="http://schemas.microsoft.com/office/drawing/2014/main" id="{2A3E9718-D63D-35FD-A28F-2E0BDBB181C4}"/>
              </a:ext>
            </a:extLst>
          </p:cNvPr>
          <p:cNvPicPr>
            <a:picLocks noChangeAspect="1"/>
          </p:cNvPicPr>
          <p:nvPr/>
        </p:nvPicPr>
        <p:blipFill>
          <a:blip r:embed="rId2"/>
          <a:stretch>
            <a:fillRect/>
          </a:stretch>
        </p:blipFill>
        <p:spPr>
          <a:xfrm>
            <a:off x="1112730" y="292894"/>
            <a:ext cx="10455156" cy="6403330"/>
          </a:xfrm>
          <a:prstGeom prst="rect">
            <a:avLst/>
          </a:prstGeom>
        </p:spPr>
      </p:pic>
    </p:spTree>
    <p:extLst>
      <p:ext uri="{BB962C8B-B14F-4D97-AF65-F5344CB8AC3E}">
        <p14:creationId xmlns:p14="http://schemas.microsoft.com/office/powerpoint/2010/main" val="3322357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91D8E-95B8-92A3-17F4-A2F7BC45BEDD}"/>
              </a:ext>
            </a:extLst>
          </p:cNvPr>
          <p:cNvSpPr>
            <a:spLocks noGrp="1"/>
          </p:cNvSpPr>
          <p:nvPr>
            <p:ph type="sldNum" sz="quarter" idx="12"/>
          </p:nvPr>
        </p:nvSpPr>
        <p:spPr/>
        <p:txBody>
          <a:bodyPr/>
          <a:lstStyle/>
          <a:p>
            <a:fld id="{0B70DE20-B937-49F7-BDB4-D052E7C40283}" type="slidenum">
              <a:rPr lang="en-US" smtClean="0"/>
              <a:t>69</a:t>
            </a:fld>
            <a:endParaRPr lang="en-US"/>
          </a:p>
        </p:txBody>
      </p:sp>
      <p:pic>
        <p:nvPicPr>
          <p:cNvPr id="7" name="Content Placeholder 6">
            <a:extLst>
              <a:ext uri="{FF2B5EF4-FFF2-40B4-BE49-F238E27FC236}">
                <a16:creationId xmlns:a16="http://schemas.microsoft.com/office/drawing/2014/main" id="{8886B730-6869-179E-178C-C207509362F8}"/>
              </a:ext>
            </a:extLst>
          </p:cNvPr>
          <p:cNvPicPr>
            <a:picLocks noGrp="1" noChangeAspect="1"/>
          </p:cNvPicPr>
          <p:nvPr>
            <p:ph idx="4294967295"/>
          </p:nvPr>
        </p:nvPicPr>
        <p:blipFill>
          <a:blip r:embed="rId2"/>
          <a:stretch>
            <a:fillRect/>
          </a:stretch>
        </p:blipFill>
        <p:spPr>
          <a:xfrm>
            <a:off x="1620044" y="661988"/>
            <a:ext cx="9358312" cy="6059487"/>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8DCFDBB-A180-D13A-8CDE-5C762399EB21}"/>
                  </a:ext>
                </a:extLst>
              </p:cNvPr>
              <p:cNvSpPr txBox="1"/>
              <p:nvPr/>
            </p:nvSpPr>
            <p:spPr>
              <a:xfrm>
                <a:off x="203200" y="136525"/>
                <a:ext cx="6096000" cy="736484"/>
              </a:xfrm>
              <a:prstGeom prst="rect">
                <a:avLst/>
              </a:prstGeom>
              <a:noFill/>
            </p:spPr>
            <p:txBody>
              <a:bodyPr wrap="square">
                <a:spAutoFit/>
              </a:bodyPr>
              <a:lstStyle/>
              <a:p>
                <a:pPr>
                  <a:buNone/>
                </a:pPr>
                <a:r>
                  <a:rPr lang="en-IN" b="1" dirty="0"/>
                  <a:t>Overall Size Order (Small → Large)</a:t>
                </a:r>
              </a:p>
              <a:p>
                <a:pPr>
                  <a:buNone/>
                </a:pPr>
                <a14:m>
                  <m:oMathPara xmlns:m="http://schemas.openxmlformats.org/officeDocument/2006/math">
                    <m:oMathParaPr>
                      <m:jc m:val="centerGroup"/>
                    </m:oMathParaPr>
                    <m:oMath xmlns:m="http://schemas.openxmlformats.org/officeDocument/2006/math">
                      <m:borderBox>
                        <m:borderBoxPr>
                          <m:ctrlPr>
                            <a:rPr lang="ar-AE" b="0" i="1">
                              <a:latin typeface="Cambria Math" panose="02040503050406030204" pitchFamily="18" charset="0"/>
                            </a:rPr>
                          </m:ctrlPr>
                        </m:borderBoxPr>
                        <m:e>
                          <m:r>
                            <m:rPr>
                              <m:nor/>
                            </m:rPr>
                            <a:rPr lang="en-IN" b="0"/>
                            <m:t>p</m:t>
                          </m:r>
                          <m:r>
                            <m:rPr>
                              <m:nor/>
                            </m:rPr>
                            <a:rPr lang="en-IN" b="0"/>
                            <m:t>−</m:t>
                          </m:r>
                          <m:r>
                            <m:rPr>
                              <m:nor/>
                            </m:rPr>
                            <a:rPr lang="en-IN" b="0"/>
                            <m:t>Xylene</m:t>
                          </m:r>
                          <m:r>
                            <a:rPr lang="en-IN" b="0" i="0">
                              <a:latin typeface="Cambria Math" panose="02040503050406030204" pitchFamily="18" charset="0"/>
                            </a:rPr>
                            <m:t>&lt;</m:t>
                          </m:r>
                          <m:r>
                            <m:rPr>
                              <m:nor/>
                            </m:rPr>
                            <a:rPr lang="en-IN" b="0" i="1">
                              <a:latin typeface="Cambria Math" panose="02040503050406030204" pitchFamily="18" charset="0"/>
                            </a:rPr>
                            <m:t>m</m:t>
                          </m:r>
                          <m:r>
                            <m:rPr>
                              <m:nor/>
                            </m:rPr>
                            <a:rPr lang="en-IN" b="0" i="1">
                              <a:latin typeface="Cambria Math" panose="02040503050406030204" pitchFamily="18" charset="0"/>
                            </a:rPr>
                            <m:t>−</m:t>
                          </m:r>
                          <m:r>
                            <m:rPr>
                              <m:nor/>
                            </m:rPr>
                            <a:rPr lang="en-IN" b="0" i="1">
                              <a:latin typeface="Cambria Math" panose="02040503050406030204" pitchFamily="18" charset="0"/>
                            </a:rPr>
                            <m:t>Xylene</m:t>
                          </m:r>
                          <m:r>
                            <a:rPr lang="en-IN" b="0" i="0">
                              <a:latin typeface="Cambria Math" panose="02040503050406030204" pitchFamily="18" charset="0"/>
                            </a:rPr>
                            <m:t>&lt;</m:t>
                          </m:r>
                          <m:r>
                            <m:rPr>
                              <m:nor/>
                            </m:rPr>
                            <a:rPr lang="en-IN" b="0" i="1">
                              <a:latin typeface="Cambria Math" panose="02040503050406030204" pitchFamily="18" charset="0"/>
                            </a:rPr>
                            <m:t>o</m:t>
                          </m:r>
                          <m:r>
                            <m:rPr>
                              <m:nor/>
                            </m:rPr>
                            <a:rPr lang="en-IN" b="0" i="1">
                              <a:latin typeface="Cambria Math" panose="02040503050406030204" pitchFamily="18" charset="0"/>
                            </a:rPr>
                            <m:t>−</m:t>
                          </m:r>
                          <m:r>
                            <m:rPr>
                              <m:nor/>
                            </m:rPr>
                            <a:rPr lang="en-IN" b="0" i="1">
                              <a:latin typeface="Cambria Math" panose="02040503050406030204" pitchFamily="18" charset="0"/>
                            </a:rPr>
                            <m:t>Xylene</m:t>
                          </m:r>
                          <m:r>
                            <a:rPr lang="en-IN" b="0" i="0">
                              <a:latin typeface="Cambria Math" panose="02040503050406030204" pitchFamily="18" charset="0"/>
                            </a:rPr>
                            <m:t>&lt;</m:t>
                          </m:r>
                          <m:r>
                            <m:rPr>
                              <m:nor/>
                            </m:rPr>
                            <a:rPr lang="en-IN" b="0" i="1">
                              <a:latin typeface="Cambria Math" panose="02040503050406030204" pitchFamily="18" charset="0"/>
                            </a:rPr>
                            <m:t>Ethylbenzene</m:t>
                          </m:r>
                        </m:e>
                      </m:borderBox>
                    </m:oMath>
                  </m:oMathPara>
                </a14:m>
                <a:endParaRPr lang="ar-AE" b="0" dirty="0"/>
              </a:p>
            </p:txBody>
          </p:sp>
        </mc:Choice>
        <mc:Fallback xmlns="">
          <p:sp>
            <p:nvSpPr>
              <p:cNvPr id="3" name="TextBox 2">
                <a:extLst>
                  <a:ext uri="{FF2B5EF4-FFF2-40B4-BE49-F238E27FC236}">
                    <a16:creationId xmlns:a16="http://schemas.microsoft.com/office/drawing/2014/main" id="{A8DCFDBB-A180-D13A-8CDE-5C762399EB21}"/>
                  </a:ext>
                </a:extLst>
              </p:cNvPr>
              <p:cNvSpPr txBox="1">
                <a:spLocks noRot="1" noChangeAspect="1" noMove="1" noResize="1" noEditPoints="1" noAdjustHandles="1" noChangeArrowheads="1" noChangeShapeType="1" noTextEdit="1"/>
              </p:cNvSpPr>
              <p:nvPr/>
            </p:nvSpPr>
            <p:spPr>
              <a:xfrm>
                <a:off x="203200" y="136525"/>
                <a:ext cx="6096000" cy="736484"/>
              </a:xfrm>
              <a:prstGeom prst="rect">
                <a:avLst/>
              </a:prstGeom>
              <a:blipFill>
                <a:blip r:embed="rId3"/>
                <a:stretch>
                  <a:fillRect l="-800" t="-4132"/>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0546ABE7-AB22-5D7B-3E8D-F3E01E8599D2}"/>
              </a:ext>
            </a:extLst>
          </p:cNvPr>
          <p:cNvSpPr txBox="1"/>
          <p:nvPr/>
        </p:nvSpPr>
        <p:spPr>
          <a:xfrm>
            <a:off x="6096000" y="356610"/>
            <a:ext cx="6096000" cy="369332"/>
          </a:xfrm>
          <a:prstGeom prst="rect">
            <a:avLst/>
          </a:prstGeom>
          <a:noFill/>
          <a:ln>
            <a:solidFill>
              <a:srgbClr val="FFC000"/>
            </a:solidFill>
          </a:ln>
        </p:spPr>
        <p:txBody>
          <a:bodyPr wrap="square">
            <a:spAutoFit/>
          </a:bodyPr>
          <a:lstStyle/>
          <a:p>
            <a:r>
              <a:rPr lang="en-IN" dirty="0"/>
              <a:t>Zeolite pores ≈ 5.7–6 Å    Only p-xylene fits properly</a:t>
            </a:r>
          </a:p>
        </p:txBody>
      </p:sp>
      <p:sp>
        <p:nvSpPr>
          <p:cNvPr id="10" name="TextBox 9">
            <a:extLst>
              <a:ext uri="{FF2B5EF4-FFF2-40B4-BE49-F238E27FC236}">
                <a16:creationId xmlns:a16="http://schemas.microsoft.com/office/drawing/2014/main" id="{2CFE399A-01CB-05FE-9ABE-1F2D1300F360}"/>
              </a:ext>
            </a:extLst>
          </p:cNvPr>
          <p:cNvSpPr txBox="1"/>
          <p:nvPr/>
        </p:nvSpPr>
        <p:spPr>
          <a:xfrm>
            <a:off x="6088744" y="0"/>
            <a:ext cx="6103256" cy="646331"/>
          </a:xfrm>
          <a:prstGeom prst="rect">
            <a:avLst/>
          </a:prstGeom>
          <a:noFill/>
        </p:spPr>
        <p:txBody>
          <a:bodyPr wrap="square">
            <a:spAutoFit/>
          </a:bodyPr>
          <a:lstStyle/>
          <a:p>
            <a:r>
              <a:rPr lang="en-IN" sz="1800" b="0" i="0" dirty="0" err="1">
                <a:solidFill>
                  <a:srgbClr val="000000"/>
                </a:solidFill>
                <a:effectLst/>
                <a:latin typeface="AdvP6975"/>
              </a:rPr>
              <a:t>faujazite</a:t>
            </a:r>
            <a:r>
              <a:rPr lang="en-IN" sz="1800" b="0" i="0" dirty="0">
                <a:solidFill>
                  <a:srgbClr val="000000"/>
                </a:solidFill>
                <a:effectLst/>
                <a:latin typeface="AdvP6975"/>
              </a:rPr>
              <a:t> zeolites</a:t>
            </a:r>
            <a:r>
              <a:rPr lang="en-IN" dirty="0"/>
              <a:t> </a:t>
            </a:r>
            <a:br>
              <a:rPr lang="en-IN" dirty="0"/>
            </a:br>
            <a:endParaRPr lang="en-IN" dirty="0"/>
          </a:p>
        </p:txBody>
      </p:sp>
      <p:sp>
        <p:nvSpPr>
          <p:cNvPr id="12" name="TextBox 11">
            <a:extLst>
              <a:ext uri="{FF2B5EF4-FFF2-40B4-BE49-F238E27FC236}">
                <a16:creationId xmlns:a16="http://schemas.microsoft.com/office/drawing/2014/main" id="{D5DCB6B3-4D53-7CCA-60C1-5EE75E1EBC57}"/>
              </a:ext>
            </a:extLst>
          </p:cNvPr>
          <p:cNvSpPr txBox="1"/>
          <p:nvPr/>
        </p:nvSpPr>
        <p:spPr>
          <a:xfrm>
            <a:off x="7926728" y="4890363"/>
            <a:ext cx="6103256" cy="646331"/>
          </a:xfrm>
          <a:prstGeom prst="rect">
            <a:avLst/>
          </a:prstGeom>
          <a:noFill/>
        </p:spPr>
        <p:txBody>
          <a:bodyPr wrap="square">
            <a:spAutoFit/>
          </a:bodyPr>
          <a:lstStyle/>
          <a:p>
            <a:r>
              <a:rPr lang="en-US" sz="1800" b="0" i="0" dirty="0">
                <a:solidFill>
                  <a:srgbClr val="000000"/>
                </a:solidFill>
                <a:effectLst/>
                <a:latin typeface="AdvP6975"/>
              </a:rPr>
              <a:t>The inlet (feed and eluent</a:t>
            </a:r>
            <a:r>
              <a:rPr lang="en-US" dirty="0">
                <a:solidFill>
                  <a:srgbClr val="000000"/>
                </a:solidFill>
                <a:latin typeface="AdvP6975"/>
              </a:rPr>
              <a:t>/desorbing agent</a:t>
            </a:r>
            <a:r>
              <a:rPr lang="en-US" sz="1800" b="0" i="0" dirty="0">
                <a:solidFill>
                  <a:srgbClr val="000000"/>
                </a:solidFill>
                <a:effectLst/>
                <a:latin typeface="AdvP6975"/>
              </a:rPr>
              <a:t>)</a:t>
            </a:r>
            <a:r>
              <a:rPr lang="en-US" dirty="0"/>
              <a:t> </a:t>
            </a:r>
            <a:br>
              <a:rPr lang="en-US" dirty="0"/>
            </a:br>
            <a:endParaRPr lang="en-IN" dirty="0"/>
          </a:p>
        </p:txBody>
      </p:sp>
      <p:sp>
        <p:nvSpPr>
          <p:cNvPr id="14" name="TextBox 13">
            <a:extLst>
              <a:ext uri="{FF2B5EF4-FFF2-40B4-BE49-F238E27FC236}">
                <a16:creationId xmlns:a16="http://schemas.microsoft.com/office/drawing/2014/main" id="{B6812128-F132-BD9E-4912-89C4D7FAA1FD}"/>
              </a:ext>
            </a:extLst>
          </p:cNvPr>
          <p:cNvSpPr txBox="1"/>
          <p:nvPr/>
        </p:nvSpPr>
        <p:spPr>
          <a:xfrm>
            <a:off x="7926728" y="5379025"/>
            <a:ext cx="3975950" cy="646331"/>
          </a:xfrm>
          <a:prstGeom prst="rect">
            <a:avLst/>
          </a:prstGeom>
          <a:noFill/>
        </p:spPr>
        <p:txBody>
          <a:bodyPr wrap="square">
            <a:spAutoFit/>
          </a:bodyPr>
          <a:lstStyle/>
          <a:p>
            <a:r>
              <a:rPr lang="en-IN" sz="1800" b="0" i="0" dirty="0">
                <a:solidFill>
                  <a:srgbClr val="000000"/>
                </a:solidFill>
                <a:effectLst/>
                <a:latin typeface="AdvP6975"/>
              </a:rPr>
              <a:t>The outlet (extract and raffinate)</a:t>
            </a:r>
            <a:r>
              <a:rPr lang="en-IN" dirty="0"/>
              <a:t> </a:t>
            </a:r>
            <a:br>
              <a:rPr lang="en-IN" dirty="0"/>
            </a:br>
            <a:endParaRPr lang="en-IN" dirty="0"/>
          </a:p>
        </p:txBody>
      </p:sp>
    </p:spTree>
    <p:extLst>
      <p:ext uri="{BB962C8B-B14F-4D97-AF65-F5344CB8AC3E}">
        <p14:creationId xmlns:p14="http://schemas.microsoft.com/office/powerpoint/2010/main" val="88194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73D5-36FC-E0BA-2230-EF2FF3BE1D5B}"/>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A2D12F17-BCA2-882D-326E-D657BD3A957B}"/>
              </a:ext>
            </a:extLst>
          </p:cNvPr>
          <p:cNvPicPr>
            <a:picLocks noGrp="1" noChangeAspect="1"/>
          </p:cNvPicPr>
          <p:nvPr>
            <p:ph idx="1"/>
          </p:nvPr>
        </p:nvPicPr>
        <p:blipFill>
          <a:blip r:embed="rId2"/>
          <a:stretch>
            <a:fillRect/>
          </a:stretch>
        </p:blipFill>
        <p:spPr>
          <a:xfrm>
            <a:off x="2252733" y="1743963"/>
            <a:ext cx="7272605" cy="3827687"/>
          </a:xfrm>
          <a:prstGeom prst="rect">
            <a:avLst/>
          </a:prstGeom>
        </p:spPr>
      </p:pic>
      <p:sp>
        <p:nvSpPr>
          <p:cNvPr id="4" name="Slide Number Placeholder 3">
            <a:extLst>
              <a:ext uri="{FF2B5EF4-FFF2-40B4-BE49-F238E27FC236}">
                <a16:creationId xmlns:a16="http://schemas.microsoft.com/office/drawing/2014/main" id="{54EDF084-7AA7-F20F-43EB-2F034619DAB9}"/>
              </a:ext>
            </a:extLst>
          </p:cNvPr>
          <p:cNvSpPr>
            <a:spLocks noGrp="1"/>
          </p:cNvSpPr>
          <p:nvPr>
            <p:ph type="sldNum" sz="quarter" idx="12"/>
          </p:nvPr>
        </p:nvSpPr>
        <p:spPr/>
        <p:txBody>
          <a:bodyPr/>
          <a:lstStyle/>
          <a:p>
            <a:fld id="{0B70DE20-B937-49F7-BDB4-D052E7C40283}" type="slidenum">
              <a:rPr lang="en-US" smtClean="0"/>
              <a:t>7</a:t>
            </a:fld>
            <a:endParaRPr lang="en-US"/>
          </a:p>
        </p:txBody>
      </p:sp>
    </p:spTree>
    <p:extLst>
      <p:ext uri="{BB962C8B-B14F-4D97-AF65-F5344CB8AC3E}">
        <p14:creationId xmlns:p14="http://schemas.microsoft.com/office/powerpoint/2010/main" val="7984236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84122-CEC5-BA2E-F9E3-D7F227016BE7}"/>
              </a:ext>
            </a:extLst>
          </p:cNvPr>
          <p:cNvSpPr>
            <a:spLocks noGrp="1"/>
          </p:cNvSpPr>
          <p:nvPr>
            <p:ph type="sldNum" sz="quarter" idx="12"/>
          </p:nvPr>
        </p:nvSpPr>
        <p:spPr/>
        <p:txBody>
          <a:bodyPr/>
          <a:lstStyle/>
          <a:p>
            <a:fld id="{0B70DE20-B937-49F7-BDB4-D052E7C40283}" type="slidenum">
              <a:rPr lang="en-US" smtClean="0"/>
              <a:t>70</a:t>
            </a:fld>
            <a:endParaRPr lang="en-US"/>
          </a:p>
        </p:txBody>
      </p:sp>
      <p:sp>
        <p:nvSpPr>
          <p:cNvPr id="5" name="TextBox 4">
            <a:extLst>
              <a:ext uri="{FF2B5EF4-FFF2-40B4-BE49-F238E27FC236}">
                <a16:creationId xmlns:a16="http://schemas.microsoft.com/office/drawing/2014/main" id="{5F45E2AF-96A1-2065-4E73-28770AA05C0F}"/>
              </a:ext>
            </a:extLst>
          </p:cNvPr>
          <p:cNvSpPr txBox="1"/>
          <p:nvPr/>
        </p:nvSpPr>
        <p:spPr>
          <a:xfrm>
            <a:off x="294642" y="1039618"/>
            <a:ext cx="2829358" cy="4801314"/>
          </a:xfrm>
          <a:prstGeom prst="rect">
            <a:avLst/>
          </a:prstGeom>
          <a:noFill/>
        </p:spPr>
        <p:txBody>
          <a:bodyPr wrap="square">
            <a:spAutoFit/>
          </a:bodyPr>
          <a:lstStyle/>
          <a:p>
            <a:r>
              <a:rPr lang="en-US" sz="1800" b="0" i="0" dirty="0">
                <a:solidFill>
                  <a:srgbClr val="231F20"/>
                </a:solidFill>
                <a:effectLst/>
                <a:latin typeface="Times-Roman"/>
              </a:rPr>
              <a:t>Countercurrent flow is </a:t>
            </a:r>
            <a:r>
              <a:rPr lang="en-US" sz="1800" b="0" i="1" dirty="0">
                <a:solidFill>
                  <a:srgbClr val="231F20"/>
                </a:solidFill>
                <a:effectLst/>
                <a:latin typeface="Times-Italic"/>
              </a:rPr>
              <a:t>simulated </a:t>
            </a:r>
            <a:r>
              <a:rPr lang="en-US" sz="1800" b="0" i="0" dirty="0">
                <a:solidFill>
                  <a:srgbClr val="231F20"/>
                </a:solidFill>
                <a:effectLst/>
                <a:latin typeface="Times-Roman"/>
              </a:rPr>
              <a:t>by periodically changing the points of liquid injection and withdrawal along a stationary bed of solid adsorbent. In this </a:t>
            </a:r>
            <a:r>
              <a:rPr lang="en-US" sz="1800" b="0" i="1" dirty="0">
                <a:solidFill>
                  <a:srgbClr val="231F20"/>
                </a:solidFill>
                <a:effectLst/>
                <a:latin typeface="Times-Italic"/>
              </a:rPr>
              <a:t>simulated moving-bed </a:t>
            </a:r>
            <a:r>
              <a:rPr lang="en-US" sz="1800" b="0" i="0" dirty="0">
                <a:solidFill>
                  <a:srgbClr val="231F20"/>
                </a:solidFill>
                <a:effectLst/>
                <a:latin typeface="Times-Roman"/>
              </a:rPr>
              <a:t>technique, the concentration profile actually moves down the adsorbent chamber. As the concentration profile moves, the points of injection and withdrawal of the net streams to the adsorbent chamber are moved along with it.</a:t>
            </a:r>
            <a:r>
              <a:rPr lang="en-US" dirty="0"/>
              <a:t> </a:t>
            </a:r>
            <a:br>
              <a:rPr lang="en-US" dirty="0"/>
            </a:br>
            <a:endParaRPr lang="en-IN" dirty="0"/>
          </a:p>
        </p:txBody>
      </p:sp>
      <p:pic>
        <p:nvPicPr>
          <p:cNvPr id="7" name="Picture 6">
            <a:extLst>
              <a:ext uri="{FF2B5EF4-FFF2-40B4-BE49-F238E27FC236}">
                <a16:creationId xmlns:a16="http://schemas.microsoft.com/office/drawing/2014/main" id="{13D63664-ADD8-7DDA-E6C8-248C732DA5EC}"/>
              </a:ext>
            </a:extLst>
          </p:cNvPr>
          <p:cNvPicPr>
            <a:picLocks noChangeAspect="1"/>
          </p:cNvPicPr>
          <p:nvPr/>
        </p:nvPicPr>
        <p:blipFill>
          <a:blip r:embed="rId2"/>
          <a:stretch>
            <a:fillRect/>
          </a:stretch>
        </p:blipFill>
        <p:spPr>
          <a:xfrm>
            <a:off x="3241987" y="406562"/>
            <a:ext cx="8772525" cy="6067425"/>
          </a:xfrm>
          <a:prstGeom prst="rect">
            <a:avLst/>
          </a:prstGeom>
          <a:effectLst>
            <a:innerShdw blurRad="114300">
              <a:prstClr val="black"/>
            </a:innerShdw>
          </a:effectLst>
        </p:spPr>
      </p:pic>
    </p:spTree>
    <p:extLst>
      <p:ext uri="{BB962C8B-B14F-4D97-AF65-F5344CB8AC3E}">
        <p14:creationId xmlns:p14="http://schemas.microsoft.com/office/powerpoint/2010/main" val="1188823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13CD5E-A1F2-F693-7D63-F9711C8A63F6}"/>
              </a:ext>
            </a:extLst>
          </p:cNvPr>
          <p:cNvSpPr>
            <a:spLocks noGrp="1"/>
          </p:cNvSpPr>
          <p:nvPr>
            <p:ph type="sldNum" sz="quarter" idx="12"/>
          </p:nvPr>
        </p:nvSpPr>
        <p:spPr/>
        <p:txBody>
          <a:bodyPr/>
          <a:lstStyle/>
          <a:p>
            <a:fld id="{0B70DE20-B937-49F7-BDB4-D052E7C40283}" type="slidenum">
              <a:rPr lang="en-US" smtClean="0"/>
              <a:t>71</a:t>
            </a:fld>
            <a:endParaRPr lang="en-US"/>
          </a:p>
        </p:txBody>
      </p:sp>
      <p:pic>
        <p:nvPicPr>
          <p:cNvPr id="11" name="Content Placeholder 10">
            <a:extLst>
              <a:ext uri="{FF2B5EF4-FFF2-40B4-BE49-F238E27FC236}">
                <a16:creationId xmlns:a16="http://schemas.microsoft.com/office/drawing/2014/main" id="{BBD5492F-4B56-D01B-018C-D6A30BD97455}"/>
              </a:ext>
            </a:extLst>
          </p:cNvPr>
          <p:cNvPicPr>
            <a:picLocks noGrp="1" noChangeAspect="1"/>
          </p:cNvPicPr>
          <p:nvPr>
            <p:ph idx="4294967295"/>
          </p:nvPr>
        </p:nvPicPr>
        <p:blipFill>
          <a:blip r:embed="rId2"/>
          <a:stretch>
            <a:fillRect/>
          </a:stretch>
        </p:blipFill>
        <p:spPr>
          <a:xfrm>
            <a:off x="3288345" y="369094"/>
            <a:ext cx="8609013" cy="6119812"/>
          </a:xfrm>
          <a:ln w="19050">
            <a:solidFill>
              <a:srgbClr val="00B0F0"/>
            </a:solidFill>
          </a:ln>
        </p:spPr>
      </p:pic>
      <p:pic>
        <p:nvPicPr>
          <p:cNvPr id="8" name="Picture 7">
            <a:extLst>
              <a:ext uri="{FF2B5EF4-FFF2-40B4-BE49-F238E27FC236}">
                <a16:creationId xmlns:a16="http://schemas.microsoft.com/office/drawing/2014/main" id="{D8089A63-7349-436B-89C4-DAB2F58F0340}"/>
              </a:ext>
            </a:extLst>
          </p:cNvPr>
          <p:cNvPicPr>
            <a:picLocks noChangeAspect="1"/>
          </p:cNvPicPr>
          <p:nvPr/>
        </p:nvPicPr>
        <p:blipFill>
          <a:blip r:embed="rId3"/>
          <a:stretch>
            <a:fillRect/>
          </a:stretch>
        </p:blipFill>
        <p:spPr>
          <a:xfrm>
            <a:off x="121329" y="1334278"/>
            <a:ext cx="3030166" cy="4570153"/>
          </a:xfrm>
          <a:prstGeom prst="rect">
            <a:avLst/>
          </a:prstGeom>
          <a:ln w="19050">
            <a:solidFill>
              <a:srgbClr val="FF0000"/>
            </a:solidFill>
          </a:ln>
        </p:spPr>
      </p:pic>
      <p:sp>
        <p:nvSpPr>
          <p:cNvPr id="3" name="TextBox 2">
            <a:extLst>
              <a:ext uri="{FF2B5EF4-FFF2-40B4-BE49-F238E27FC236}">
                <a16:creationId xmlns:a16="http://schemas.microsoft.com/office/drawing/2014/main" id="{27749B36-85F7-04AF-A7AC-A1D5820EE1D9}"/>
              </a:ext>
            </a:extLst>
          </p:cNvPr>
          <p:cNvSpPr txBox="1"/>
          <p:nvPr/>
        </p:nvSpPr>
        <p:spPr>
          <a:xfrm>
            <a:off x="312158" y="195641"/>
            <a:ext cx="8395113" cy="523220"/>
          </a:xfrm>
          <a:prstGeom prst="rect">
            <a:avLst/>
          </a:prstGeom>
          <a:noFill/>
        </p:spPr>
        <p:txBody>
          <a:bodyPr wrap="square">
            <a:spAutoFit/>
          </a:bodyPr>
          <a:lstStyle/>
          <a:p>
            <a:r>
              <a:rPr lang="en-US" sz="2800" b="0" i="0" dirty="0">
                <a:solidFill>
                  <a:schemeClr val="accent5">
                    <a:lumMod val="75000"/>
                  </a:schemeClr>
                </a:solidFill>
                <a:effectLst/>
                <a:latin typeface="Times-Roman"/>
              </a:rPr>
              <a:t>Fig. 2</a:t>
            </a:r>
            <a:endParaRPr lang="en-US" sz="2800" dirty="0">
              <a:solidFill>
                <a:schemeClr val="accent5">
                  <a:lumMod val="75000"/>
                </a:schemeClr>
              </a:solidFill>
            </a:endParaRPr>
          </a:p>
        </p:txBody>
      </p:sp>
      <p:sp>
        <p:nvSpPr>
          <p:cNvPr id="4" name="TextBox 3">
            <a:extLst>
              <a:ext uri="{FF2B5EF4-FFF2-40B4-BE49-F238E27FC236}">
                <a16:creationId xmlns:a16="http://schemas.microsoft.com/office/drawing/2014/main" id="{8E90D5A6-70A6-8FAF-2783-EB59396159F1}"/>
              </a:ext>
            </a:extLst>
          </p:cNvPr>
          <p:cNvSpPr txBox="1"/>
          <p:nvPr/>
        </p:nvSpPr>
        <p:spPr>
          <a:xfrm>
            <a:off x="4509714" y="419100"/>
            <a:ext cx="6096000" cy="369332"/>
          </a:xfrm>
          <a:prstGeom prst="rect">
            <a:avLst/>
          </a:prstGeom>
          <a:noFill/>
        </p:spPr>
        <p:txBody>
          <a:bodyPr wrap="square">
            <a:spAutoFit/>
          </a:bodyPr>
          <a:lstStyle/>
          <a:p>
            <a:r>
              <a:rPr lang="en-IN" dirty="0" err="1"/>
              <a:t>Desorbent</a:t>
            </a:r>
            <a:r>
              <a:rPr lang="en-IN" dirty="0"/>
              <a:t>: Para-</a:t>
            </a:r>
            <a:r>
              <a:rPr lang="en-IN" dirty="0" err="1"/>
              <a:t>diethylbenzene</a:t>
            </a:r>
            <a:r>
              <a:rPr lang="en-IN" dirty="0"/>
              <a:t> (PDEB)</a:t>
            </a:r>
          </a:p>
        </p:txBody>
      </p:sp>
      <p:sp>
        <p:nvSpPr>
          <p:cNvPr id="2" name="Rectangle 1">
            <a:extLst>
              <a:ext uri="{FF2B5EF4-FFF2-40B4-BE49-F238E27FC236}">
                <a16:creationId xmlns:a16="http://schemas.microsoft.com/office/drawing/2014/main" id="{3107B0F3-6822-A83D-2E08-B17732F16707}"/>
              </a:ext>
            </a:extLst>
          </p:cNvPr>
          <p:cNvSpPr/>
          <p:nvPr/>
        </p:nvSpPr>
        <p:spPr>
          <a:xfrm>
            <a:off x="25326" y="1121941"/>
            <a:ext cx="3222171" cy="49638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F6ACFDB5-CA6D-7378-8203-E8E9DF1EEE16}"/>
              </a:ext>
            </a:extLst>
          </p:cNvPr>
          <p:cNvSpPr txBox="1"/>
          <p:nvPr/>
        </p:nvSpPr>
        <p:spPr>
          <a:xfrm>
            <a:off x="294642" y="1039618"/>
            <a:ext cx="2829358" cy="4801314"/>
          </a:xfrm>
          <a:prstGeom prst="rect">
            <a:avLst/>
          </a:prstGeom>
          <a:noFill/>
        </p:spPr>
        <p:txBody>
          <a:bodyPr wrap="square">
            <a:spAutoFit/>
          </a:bodyPr>
          <a:lstStyle/>
          <a:p>
            <a:r>
              <a:rPr lang="en-US" sz="1800" b="0" i="0" dirty="0">
                <a:solidFill>
                  <a:srgbClr val="231F20"/>
                </a:solidFill>
                <a:effectLst/>
                <a:latin typeface="Times-Roman"/>
              </a:rPr>
              <a:t>Countercurrent flow is </a:t>
            </a:r>
            <a:r>
              <a:rPr lang="en-US" sz="1800" b="0" i="1" dirty="0">
                <a:solidFill>
                  <a:srgbClr val="231F20"/>
                </a:solidFill>
                <a:effectLst/>
                <a:latin typeface="Times-Italic"/>
              </a:rPr>
              <a:t>simulated </a:t>
            </a:r>
            <a:r>
              <a:rPr lang="en-US" sz="1800" b="0" i="0" dirty="0">
                <a:solidFill>
                  <a:srgbClr val="231F20"/>
                </a:solidFill>
                <a:effectLst/>
                <a:latin typeface="Times-Roman"/>
              </a:rPr>
              <a:t>by periodically changing the points of liquid injection and withdrawal along a stationary bed of solid adsorbent. In this </a:t>
            </a:r>
            <a:r>
              <a:rPr lang="en-US" sz="1800" b="0" i="1" dirty="0">
                <a:solidFill>
                  <a:srgbClr val="231F20"/>
                </a:solidFill>
                <a:effectLst/>
                <a:latin typeface="Times-Italic"/>
              </a:rPr>
              <a:t>simulated moving-bed </a:t>
            </a:r>
            <a:r>
              <a:rPr lang="en-US" sz="1800" b="0" i="0" dirty="0">
                <a:solidFill>
                  <a:srgbClr val="231F20"/>
                </a:solidFill>
                <a:effectLst/>
                <a:latin typeface="Times-Roman"/>
              </a:rPr>
              <a:t>technique, the concentration profile actually moves down the adsorbent chamber. As the concentration profile moves, the points of injection and withdrawal of the net streams to the adsorbent chamber are moved along with it.</a:t>
            </a:r>
            <a:r>
              <a:rPr lang="en-US" dirty="0"/>
              <a:t> </a:t>
            </a:r>
            <a:br>
              <a:rPr lang="en-US" dirty="0"/>
            </a:br>
            <a:endParaRPr lang="en-IN" dirty="0"/>
          </a:p>
        </p:txBody>
      </p:sp>
      <p:sp>
        <p:nvSpPr>
          <p:cNvPr id="9" name="Rectangle 8">
            <a:extLst>
              <a:ext uri="{FF2B5EF4-FFF2-40B4-BE49-F238E27FC236}">
                <a16:creationId xmlns:a16="http://schemas.microsoft.com/office/drawing/2014/main" id="{512A5597-1C21-D102-1229-6BFC7A6DFCAC}"/>
              </a:ext>
            </a:extLst>
          </p:cNvPr>
          <p:cNvSpPr/>
          <p:nvPr/>
        </p:nvSpPr>
        <p:spPr>
          <a:xfrm>
            <a:off x="294641" y="136525"/>
            <a:ext cx="11776029" cy="6584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48258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C95F1-778F-26A2-D742-759146AE326A}"/>
              </a:ext>
            </a:extLst>
          </p:cNvPr>
          <p:cNvSpPr>
            <a:spLocks noGrp="1"/>
          </p:cNvSpPr>
          <p:nvPr>
            <p:ph type="sldNum" sz="quarter" idx="12"/>
          </p:nvPr>
        </p:nvSpPr>
        <p:spPr/>
        <p:txBody>
          <a:bodyPr/>
          <a:lstStyle/>
          <a:p>
            <a:fld id="{0B70DE20-B937-49F7-BDB4-D052E7C40283}" type="slidenum">
              <a:rPr lang="en-US" smtClean="0"/>
              <a:t>72</a:t>
            </a:fld>
            <a:endParaRPr lang="en-US"/>
          </a:p>
        </p:txBody>
      </p:sp>
      <p:sp>
        <p:nvSpPr>
          <p:cNvPr id="4" name="TextBox 3">
            <a:extLst>
              <a:ext uri="{FF2B5EF4-FFF2-40B4-BE49-F238E27FC236}">
                <a16:creationId xmlns:a16="http://schemas.microsoft.com/office/drawing/2014/main" id="{72F0A534-D7A1-7C25-505B-41CD6B772757}"/>
              </a:ext>
            </a:extLst>
          </p:cNvPr>
          <p:cNvSpPr txBox="1"/>
          <p:nvPr/>
        </p:nvSpPr>
        <p:spPr>
          <a:xfrm>
            <a:off x="195942" y="136525"/>
            <a:ext cx="11800114" cy="1384995"/>
          </a:xfrm>
          <a:prstGeom prst="rect">
            <a:avLst/>
          </a:prstGeom>
          <a:noFill/>
        </p:spPr>
        <p:txBody>
          <a:bodyPr wrap="square">
            <a:spAutoFit/>
          </a:bodyPr>
          <a:lstStyle/>
          <a:p>
            <a:pPr>
              <a:buNone/>
            </a:pPr>
            <a:r>
              <a:rPr lang="en-IN" sz="2400" b="1" dirty="0">
                <a:solidFill>
                  <a:srgbClr val="0070C0"/>
                </a:solidFill>
              </a:rPr>
              <a:t>How Para-</a:t>
            </a:r>
            <a:r>
              <a:rPr lang="en-IN" sz="2400" b="1" dirty="0" err="1">
                <a:solidFill>
                  <a:srgbClr val="0070C0"/>
                </a:solidFill>
              </a:rPr>
              <a:t>Diethylbenzene</a:t>
            </a:r>
            <a:r>
              <a:rPr lang="en-IN" sz="2400" b="1" dirty="0">
                <a:solidFill>
                  <a:srgbClr val="0070C0"/>
                </a:solidFill>
              </a:rPr>
              <a:t> (PDEB) Removes Para-Xylene from Zeolite in the PAREX Process</a:t>
            </a:r>
          </a:p>
          <a:p>
            <a:pPr>
              <a:buNone/>
            </a:pPr>
            <a:r>
              <a:rPr lang="en-IN" sz="2000" dirty="0"/>
              <a:t>In the </a:t>
            </a:r>
            <a:r>
              <a:rPr lang="en-IN" sz="2000" b="1" dirty="0"/>
              <a:t>PAREX process</a:t>
            </a:r>
            <a:r>
              <a:rPr lang="en-IN" sz="2000" dirty="0"/>
              <a:t>, </a:t>
            </a:r>
            <a:r>
              <a:rPr lang="en-IN" sz="2000" b="1" dirty="0"/>
              <a:t>p-xylene</a:t>
            </a:r>
            <a:r>
              <a:rPr lang="en-IN" sz="2000" dirty="0"/>
              <a:t> is first </a:t>
            </a:r>
            <a:r>
              <a:rPr lang="en-IN" sz="2000" b="1" dirty="0"/>
              <a:t>selectively adsorbed</a:t>
            </a:r>
            <a:r>
              <a:rPr lang="en-IN" sz="2000" dirty="0"/>
              <a:t> inside the pores of a zeolite molecular sieve. Later, it is removed (desorbed) using </a:t>
            </a:r>
            <a:r>
              <a:rPr lang="en-IN" sz="2000" b="1" dirty="0"/>
              <a:t>para-</a:t>
            </a:r>
            <a:r>
              <a:rPr lang="en-IN" sz="2000" b="1" dirty="0" err="1"/>
              <a:t>diethylbenzene</a:t>
            </a:r>
            <a:r>
              <a:rPr lang="en-IN" sz="2000" b="1" dirty="0"/>
              <a:t> (PDEB)</a:t>
            </a:r>
            <a:r>
              <a:rPr lang="en-IN" sz="2000" dirty="0"/>
              <a:t>.</a:t>
            </a:r>
          </a:p>
          <a:p>
            <a:pPr>
              <a:buNone/>
            </a:pPr>
            <a:r>
              <a:rPr lang="en-IN" sz="2000" dirty="0"/>
              <a:t>This happens by a </a:t>
            </a:r>
            <a:r>
              <a:rPr lang="en-IN" sz="2000" b="1" dirty="0"/>
              <a:t>displacement + washing mechanism</a:t>
            </a:r>
            <a:r>
              <a:rPr lang="en-IN" sz="2000" dirty="0"/>
              <a:t>.</a:t>
            </a:r>
          </a:p>
        </p:txBody>
      </p:sp>
      <p:sp>
        <p:nvSpPr>
          <p:cNvPr id="6" name="TextBox 5">
            <a:extLst>
              <a:ext uri="{FF2B5EF4-FFF2-40B4-BE49-F238E27FC236}">
                <a16:creationId xmlns:a16="http://schemas.microsoft.com/office/drawing/2014/main" id="{4E9186D6-2309-8ECC-292B-508D8F5F4469}"/>
              </a:ext>
            </a:extLst>
          </p:cNvPr>
          <p:cNvSpPr txBox="1"/>
          <p:nvPr/>
        </p:nvSpPr>
        <p:spPr>
          <a:xfrm>
            <a:off x="195942" y="1566060"/>
            <a:ext cx="5450115" cy="2308324"/>
          </a:xfrm>
          <a:prstGeom prst="rect">
            <a:avLst/>
          </a:prstGeom>
          <a:noFill/>
        </p:spPr>
        <p:txBody>
          <a:bodyPr wrap="square">
            <a:spAutoFit/>
          </a:bodyPr>
          <a:lstStyle/>
          <a:p>
            <a:pPr>
              <a:buNone/>
            </a:pPr>
            <a:r>
              <a:rPr lang="en-IN" sz="2000" b="1" dirty="0"/>
              <a:t>1. Selective Adsorption of p-Xylene</a:t>
            </a:r>
          </a:p>
          <a:p>
            <a:pPr>
              <a:buFont typeface="Arial" panose="020B0604020202020204" pitchFamily="34" charset="0"/>
              <a:buChar char="•"/>
            </a:pPr>
            <a:r>
              <a:rPr lang="en-IN" sz="2000" dirty="0"/>
              <a:t>Zeolite has </a:t>
            </a:r>
            <a:r>
              <a:rPr lang="en-IN" sz="2000" b="1" dirty="0"/>
              <a:t>uniform pores </a:t>
            </a:r>
            <a:r>
              <a:rPr lang="en-IN" sz="2400" b="1" dirty="0"/>
              <a:t>(~5.7–6 Å)</a:t>
            </a:r>
            <a:endParaRPr lang="en-IN" sz="2400" dirty="0"/>
          </a:p>
          <a:p>
            <a:pPr>
              <a:buFont typeface="Arial" panose="020B0604020202020204" pitchFamily="34" charset="0"/>
              <a:buChar char="•"/>
            </a:pPr>
            <a:r>
              <a:rPr lang="en-IN" sz="2000" b="1" dirty="0"/>
              <a:t>p-Xylene (≈5.8 Å)</a:t>
            </a:r>
            <a:r>
              <a:rPr lang="en-IN" sz="2000" dirty="0"/>
              <a:t> fits perfectly</a:t>
            </a:r>
          </a:p>
          <a:p>
            <a:pPr>
              <a:buFont typeface="Arial" panose="020B0604020202020204" pitchFamily="34" charset="0"/>
              <a:buChar char="•"/>
            </a:pPr>
            <a:r>
              <a:rPr lang="en-IN" sz="2000" dirty="0"/>
              <a:t>Other isomers are too bulky</a:t>
            </a:r>
          </a:p>
          <a:p>
            <a:pPr>
              <a:buNone/>
            </a:pPr>
            <a:r>
              <a:rPr lang="en-IN" sz="2000" dirty="0"/>
              <a:t>So:</a:t>
            </a:r>
          </a:p>
          <a:p>
            <a:pPr>
              <a:buNone/>
            </a:pPr>
            <a:r>
              <a:rPr lang="en-IN" sz="2000" dirty="0"/>
              <a:t> p-Xylene enters pores and gets </a:t>
            </a:r>
            <a:r>
              <a:rPr lang="en-IN" sz="2000" b="1" dirty="0"/>
              <a:t>adsorbed strongly</a:t>
            </a:r>
            <a:br>
              <a:rPr lang="en-IN" sz="2000" dirty="0"/>
            </a:br>
            <a:r>
              <a:rPr lang="en-IN" sz="2000" dirty="0"/>
              <a:t> Others flow out as raffinate</a:t>
            </a:r>
          </a:p>
        </p:txBody>
      </p:sp>
      <p:sp>
        <p:nvSpPr>
          <p:cNvPr id="8" name="TextBox 7">
            <a:extLst>
              <a:ext uri="{FF2B5EF4-FFF2-40B4-BE49-F238E27FC236}">
                <a16:creationId xmlns:a16="http://schemas.microsoft.com/office/drawing/2014/main" id="{6D082A6E-B60C-EA23-EDA5-CEAD32B6FA96}"/>
              </a:ext>
            </a:extLst>
          </p:cNvPr>
          <p:cNvSpPr txBox="1"/>
          <p:nvPr/>
        </p:nvSpPr>
        <p:spPr>
          <a:xfrm>
            <a:off x="195942" y="3838094"/>
            <a:ext cx="6096000" cy="2554545"/>
          </a:xfrm>
          <a:prstGeom prst="rect">
            <a:avLst/>
          </a:prstGeom>
          <a:noFill/>
        </p:spPr>
        <p:txBody>
          <a:bodyPr wrap="square">
            <a:spAutoFit/>
          </a:bodyPr>
          <a:lstStyle/>
          <a:p>
            <a:pPr>
              <a:buNone/>
            </a:pPr>
            <a:r>
              <a:rPr lang="en-IN" sz="2000" b="1" dirty="0"/>
              <a:t>2. Introduction of </a:t>
            </a:r>
            <a:r>
              <a:rPr lang="en-IN" sz="2000" b="1" dirty="0" err="1"/>
              <a:t>Desorbent</a:t>
            </a:r>
            <a:r>
              <a:rPr lang="en-IN" sz="2000" b="1" dirty="0"/>
              <a:t> (PDEB)</a:t>
            </a:r>
          </a:p>
          <a:p>
            <a:pPr>
              <a:buNone/>
            </a:pPr>
            <a:r>
              <a:rPr lang="en-IN" sz="2000" dirty="0"/>
              <a:t>After adsorption, </a:t>
            </a:r>
            <a:r>
              <a:rPr lang="en-IN" sz="2000" b="1" dirty="0"/>
              <a:t>PDEB</a:t>
            </a:r>
            <a:r>
              <a:rPr lang="en-IN" sz="2000" dirty="0"/>
              <a:t> is passed through the same bed.</a:t>
            </a:r>
          </a:p>
          <a:p>
            <a:pPr>
              <a:buNone/>
            </a:pPr>
            <a:r>
              <a:rPr lang="en-IN" sz="2000" dirty="0"/>
              <a:t>Important property:</a:t>
            </a:r>
          </a:p>
          <a:p>
            <a:pPr>
              <a:buFont typeface="Arial" panose="020B0604020202020204" pitchFamily="34" charset="0"/>
              <a:buChar char="•"/>
            </a:pPr>
            <a:r>
              <a:rPr lang="en-IN" sz="2000" dirty="0"/>
              <a:t>Size of PDEB ≈ </a:t>
            </a:r>
            <a:r>
              <a:rPr lang="en-IN" sz="2000" b="1" dirty="0"/>
              <a:t>7.5–7.8 Å</a:t>
            </a:r>
            <a:endParaRPr lang="en-IN" sz="2000" dirty="0"/>
          </a:p>
          <a:p>
            <a:pPr>
              <a:buFont typeface="Arial" panose="020B0604020202020204" pitchFamily="34" charset="0"/>
              <a:buChar char="•"/>
            </a:pPr>
            <a:r>
              <a:rPr lang="en-IN" sz="2000" b="1" dirty="0"/>
              <a:t>Too large to enter zeolite pores</a:t>
            </a:r>
            <a:endParaRPr lang="en-IN" sz="2000" dirty="0"/>
          </a:p>
          <a:p>
            <a:pPr>
              <a:buNone/>
            </a:pPr>
            <a:r>
              <a:rPr lang="en-IN" sz="2000" dirty="0"/>
              <a:t>So:</a:t>
            </a:r>
          </a:p>
          <a:p>
            <a:pPr>
              <a:buNone/>
            </a:pPr>
            <a:r>
              <a:rPr lang="en-IN" sz="2000" dirty="0"/>
              <a:t> PDEB cannot be adsorbed</a:t>
            </a:r>
            <a:br>
              <a:rPr lang="en-IN" sz="2000" dirty="0"/>
            </a:br>
            <a:r>
              <a:rPr lang="en-IN" sz="2000" dirty="0"/>
              <a:t> PDEB stays in liquid phase outside pores</a:t>
            </a:r>
          </a:p>
        </p:txBody>
      </p:sp>
    </p:spTree>
    <p:extLst>
      <p:ext uri="{BB962C8B-B14F-4D97-AF65-F5344CB8AC3E}">
        <p14:creationId xmlns:p14="http://schemas.microsoft.com/office/powerpoint/2010/main" val="1193290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E455F-1D02-0DD5-9EBC-BB5988542732}"/>
              </a:ext>
            </a:extLst>
          </p:cNvPr>
          <p:cNvSpPr>
            <a:spLocks noGrp="1"/>
          </p:cNvSpPr>
          <p:nvPr>
            <p:ph type="sldNum" sz="quarter" idx="12"/>
          </p:nvPr>
        </p:nvSpPr>
        <p:spPr/>
        <p:txBody>
          <a:bodyPr/>
          <a:lstStyle/>
          <a:p>
            <a:fld id="{0B70DE20-B937-49F7-BDB4-D052E7C40283}" type="slidenum">
              <a:rPr lang="en-US" smtClean="0"/>
              <a:t>73</a:t>
            </a:fld>
            <a:endParaRPr lang="en-US"/>
          </a:p>
        </p:txBody>
      </p:sp>
      <p:sp>
        <p:nvSpPr>
          <p:cNvPr id="4" name="TextBox 3">
            <a:extLst>
              <a:ext uri="{FF2B5EF4-FFF2-40B4-BE49-F238E27FC236}">
                <a16:creationId xmlns:a16="http://schemas.microsoft.com/office/drawing/2014/main" id="{3337BC67-5969-BCDA-75D9-F5805A17DB29}"/>
              </a:ext>
            </a:extLst>
          </p:cNvPr>
          <p:cNvSpPr txBox="1"/>
          <p:nvPr/>
        </p:nvSpPr>
        <p:spPr>
          <a:xfrm>
            <a:off x="188684" y="136995"/>
            <a:ext cx="8040915" cy="2862322"/>
          </a:xfrm>
          <a:prstGeom prst="rect">
            <a:avLst/>
          </a:prstGeom>
          <a:noFill/>
        </p:spPr>
        <p:txBody>
          <a:bodyPr wrap="square">
            <a:spAutoFit/>
          </a:bodyPr>
          <a:lstStyle/>
          <a:p>
            <a:pPr>
              <a:buNone/>
            </a:pPr>
            <a:r>
              <a:rPr lang="en-US" sz="2000" b="1" dirty="0"/>
              <a:t>3. Displacement (Competition Effect)</a:t>
            </a:r>
          </a:p>
          <a:p>
            <a:pPr>
              <a:buNone/>
            </a:pPr>
            <a:r>
              <a:rPr lang="en-US" sz="2000" dirty="0"/>
              <a:t>When PDEB flows through the bed:</a:t>
            </a:r>
          </a:p>
          <a:p>
            <a:pPr>
              <a:buFont typeface="Arial" panose="020B0604020202020204" pitchFamily="34" charset="0"/>
              <a:buChar char="•"/>
            </a:pPr>
            <a:r>
              <a:rPr lang="en-US" sz="2000" dirty="0"/>
              <a:t>It has </a:t>
            </a:r>
            <a:r>
              <a:rPr lang="en-US" sz="2000" b="1" dirty="0"/>
              <a:t>high affinity</a:t>
            </a:r>
            <a:r>
              <a:rPr lang="en-US" sz="2000" dirty="0"/>
              <a:t> for p-xylene</a:t>
            </a:r>
          </a:p>
          <a:p>
            <a:pPr>
              <a:buFont typeface="Arial" panose="020B0604020202020204" pitchFamily="34" charset="0"/>
              <a:buChar char="•"/>
            </a:pPr>
            <a:r>
              <a:rPr lang="en-US" sz="2000" dirty="0"/>
              <a:t>It changes the concentration balance</a:t>
            </a:r>
          </a:p>
          <a:p>
            <a:pPr>
              <a:buNone/>
            </a:pPr>
            <a:r>
              <a:rPr lang="en-US" sz="2000" dirty="0"/>
              <a:t>This creates a </a:t>
            </a:r>
            <a:r>
              <a:rPr lang="en-US" sz="2000" b="1" dirty="0"/>
              <a:t>driving force</a:t>
            </a:r>
            <a:r>
              <a:rPr lang="en-US" sz="2000" dirty="0"/>
              <a:t> for p-xylene to leave the pores.</a:t>
            </a:r>
          </a:p>
          <a:p>
            <a:pPr>
              <a:buNone/>
            </a:pPr>
            <a:r>
              <a:rPr lang="en-US" sz="2000" dirty="0"/>
              <a:t>Result:</a:t>
            </a:r>
          </a:p>
          <a:p>
            <a:pPr>
              <a:buNone/>
            </a:pPr>
            <a:r>
              <a:rPr lang="en-US" sz="2000" dirty="0"/>
              <a:t> Adsorbed p-xylene becomes unstable</a:t>
            </a:r>
            <a:br>
              <a:rPr lang="en-US" sz="2000" dirty="0"/>
            </a:br>
            <a:r>
              <a:rPr lang="en-US" sz="2000" dirty="0"/>
              <a:t> It starts coming out of the pores</a:t>
            </a:r>
          </a:p>
          <a:p>
            <a:pPr>
              <a:buNone/>
            </a:pPr>
            <a:r>
              <a:rPr lang="en-US" sz="2000" dirty="0"/>
              <a:t>This is called </a:t>
            </a:r>
            <a:r>
              <a:rPr lang="en-US" sz="2000" b="1" dirty="0"/>
              <a:t>desorption by displacement</a:t>
            </a:r>
            <a:r>
              <a:rPr lang="en-US" sz="2000" dirty="0"/>
              <a:t>.</a:t>
            </a:r>
          </a:p>
        </p:txBody>
      </p:sp>
      <p:sp>
        <p:nvSpPr>
          <p:cNvPr id="6" name="TextBox 5">
            <a:extLst>
              <a:ext uri="{FF2B5EF4-FFF2-40B4-BE49-F238E27FC236}">
                <a16:creationId xmlns:a16="http://schemas.microsoft.com/office/drawing/2014/main" id="{82AB2A85-6AB3-E513-0820-DB0D3D6A7AC1}"/>
              </a:ext>
            </a:extLst>
          </p:cNvPr>
          <p:cNvSpPr txBox="1"/>
          <p:nvPr/>
        </p:nvSpPr>
        <p:spPr>
          <a:xfrm>
            <a:off x="188683" y="3265437"/>
            <a:ext cx="6879773" cy="2554545"/>
          </a:xfrm>
          <a:prstGeom prst="rect">
            <a:avLst/>
          </a:prstGeom>
          <a:noFill/>
        </p:spPr>
        <p:txBody>
          <a:bodyPr wrap="square">
            <a:spAutoFit/>
          </a:bodyPr>
          <a:lstStyle/>
          <a:p>
            <a:pPr>
              <a:buNone/>
            </a:pPr>
            <a:r>
              <a:rPr lang="en-US" sz="2000" b="1" dirty="0"/>
              <a:t>4. Washing / Sweeping Action</a:t>
            </a:r>
          </a:p>
          <a:p>
            <a:pPr>
              <a:buNone/>
            </a:pPr>
            <a:r>
              <a:rPr lang="en-US" sz="2000" dirty="0"/>
              <a:t>PDEB also acts as a </a:t>
            </a:r>
            <a:r>
              <a:rPr lang="en-US" sz="2000" b="1" dirty="0"/>
              <a:t>carrier liquid</a:t>
            </a:r>
            <a:r>
              <a:rPr lang="en-US" sz="2000" dirty="0"/>
              <a:t>.</a:t>
            </a:r>
          </a:p>
          <a:p>
            <a:pPr>
              <a:buNone/>
            </a:pPr>
            <a:r>
              <a:rPr lang="en-US" sz="2000" dirty="0"/>
              <a:t>As p-xylene leaves the pores:</a:t>
            </a:r>
          </a:p>
          <a:p>
            <a:pPr marL="342900" indent="-342900">
              <a:buFont typeface="Arial" panose="020B0604020202020204" pitchFamily="34" charset="0"/>
              <a:buChar char="•"/>
            </a:pPr>
            <a:r>
              <a:rPr lang="en-US" sz="2000" dirty="0"/>
              <a:t> PDEB dissolves it</a:t>
            </a:r>
          </a:p>
          <a:p>
            <a:pPr marL="342900" indent="-342900">
              <a:buFont typeface="Arial" panose="020B0604020202020204" pitchFamily="34" charset="0"/>
              <a:buChar char="•"/>
            </a:pPr>
            <a:r>
              <a:rPr lang="en-US" sz="2000" dirty="0"/>
              <a:t>Carries it along the bed</a:t>
            </a:r>
          </a:p>
          <a:p>
            <a:pPr marL="342900" indent="-342900">
              <a:buFont typeface="Arial" panose="020B0604020202020204" pitchFamily="34" charset="0"/>
              <a:buChar char="•"/>
            </a:pPr>
            <a:r>
              <a:rPr lang="en-US" sz="2000" dirty="0"/>
              <a:t>Forms the </a:t>
            </a:r>
            <a:r>
              <a:rPr lang="en-US" sz="2000" b="1" dirty="0"/>
              <a:t>extract stream</a:t>
            </a:r>
            <a:endParaRPr lang="en-US" sz="2000" dirty="0"/>
          </a:p>
          <a:p>
            <a:pPr>
              <a:buNone/>
            </a:pPr>
            <a:r>
              <a:rPr lang="en-US" sz="2000" dirty="0"/>
              <a:t>So:</a:t>
            </a:r>
          </a:p>
          <a:p>
            <a:pPr>
              <a:buNone/>
            </a:pPr>
            <a:r>
              <a:rPr lang="en-US" sz="2000" dirty="0"/>
              <a:t>PDEB “washes” p-xylene out of the zeolite</a:t>
            </a:r>
          </a:p>
        </p:txBody>
      </p:sp>
    </p:spTree>
    <p:extLst>
      <p:ext uri="{BB962C8B-B14F-4D97-AF65-F5344CB8AC3E}">
        <p14:creationId xmlns:p14="http://schemas.microsoft.com/office/powerpoint/2010/main" val="41025027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E5E64-A04C-CE7E-C2F5-3E0491407FDF}"/>
              </a:ext>
            </a:extLst>
          </p:cNvPr>
          <p:cNvSpPr>
            <a:spLocks noGrp="1"/>
          </p:cNvSpPr>
          <p:nvPr>
            <p:ph type="sldNum" sz="quarter" idx="12"/>
          </p:nvPr>
        </p:nvSpPr>
        <p:spPr/>
        <p:txBody>
          <a:bodyPr/>
          <a:lstStyle/>
          <a:p>
            <a:fld id="{0B70DE20-B937-49F7-BDB4-D052E7C40283}" type="slidenum">
              <a:rPr lang="en-US" smtClean="0"/>
              <a:t>74</a:t>
            </a:fld>
            <a:endParaRPr lang="en-US"/>
          </a:p>
        </p:txBody>
      </p:sp>
      <p:sp>
        <p:nvSpPr>
          <p:cNvPr id="4" name="TextBox 3">
            <a:extLst>
              <a:ext uri="{FF2B5EF4-FFF2-40B4-BE49-F238E27FC236}">
                <a16:creationId xmlns:a16="http://schemas.microsoft.com/office/drawing/2014/main" id="{B774DE60-46C3-3BC2-5716-35CB509408B0}"/>
              </a:ext>
            </a:extLst>
          </p:cNvPr>
          <p:cNvSpPr txBox="1"/>
          <p:nvPr/>
        </p:nvSpPr>
        <p:spPr>
          <a:xfrm>
            <a:off x="319314" y="262208"/>
            <a:ext cx="6270171" cy="1938992"/>
          </a:xfrm>
          <a:prstGeom prst="rect">
            <a:avLst/>
          </a:prstGeom>
          <a:noFill/>
        </p:spPr>
        <p:txBody>
          <a:bodyPr wrap="square">
            <a:spAutoFit/>
          </a:bodyPr>
          <a:lstStyle/>
          <a:p>
            <a:pPr>
              <a:buNone/>
            </a:pPr>
            <a:r>
              <a:rPr lang="en-US" sz="2000" b="1" dirty="0"/>
              <a:t>5. Formation of Extract Stream</a:t>
            </a:r>
          </a:p>
          <a:p>
            <a:pPr>
              <a:buNone/>
            </a:pPr>
            <a:r>
              <a:rPr lang="en-US" sz="2000" dirty="0"/>
              <a:t>At outlet of bed:</a:t>
            </a:r>
          </a:p>
          <a:p>
            <a:pPr>
              <a:buNone/>
            </a:pPr>
            <a:r>
              <a:rPr lang="en-US" sz="2000" dirty="0"/>
              <a:t>Mixture = </a:t>
            </a:r>
            <a:r>
              <a:rPr lang="en-US" sz="2000" b="1" dirty="0"/>
              <a:t>PDEB + p-Xylene</a:t>
            </a:r>
            <a:endParaRPr lang="en-US" sz="2000" dirty="0"/>
          </a:p>
          <a:p>
            <a:pPr>
              <a:buNone/>
            </a:pPr>
            <a:r>
              <a:rPr lang="en-US" sz="2000" dirty="0"/>
              <a:t>This stream is sent to fractionation where:</a:t>
            </a:r>
          </a:p>
          <a:p>
            <a:pPr>
              <a:buFont typeface="Arial" panose="020B0604020202020204" pitchFamily="34" charset="0"/>
              <a:buChar char="•"/>
            </a:pPr>
            <a:r>
              <a:rPr lang="en-US" sz="2000" dirty="0"/>
              <a:t>p-Xylene is recovered</a:t>
            </a:r>
          </a:p>
          <a:p>
            <a:pPr>
              <a:buFont typeface="Arial" panose="020B0604020202020204" pitchFamily="34" charset="0"/>
              <a:buChar char="•"/>
            </a:pPr>
            <a:r>
              <a:rPr lang="en-US" sz="2000" dirty="0"/>
              <a:t>PDEB is recycled</a:t>
            </a:r>
          </a:p>
        </p:txBody>
      </p:sp>
      <p:sp>
        <p:nvSpPr>
          <p:cNvPr id="6" name="TextBox 5">
            <a:extLst>
              <a:ext uri="{FF2B5EF4-FFF2-40B4-BE49-F238E27FC236}">
                <a16:creationId xmlns:a16="http://schemas.microsoft.com/office/drawing/2014/main" id="{02113D75-4CDB-F58B-D9B5-168FC6C59083}"/>
              </a:ext>
            </a:extLst>
          </p:cNvPr>
          <p:cNvSpPr txBox="1"/>
          <p:nvPr/>
        </p:nvSpPr>
        <p:spPr>
          <a:xfrm>
            <a:off x="319313" y="2902475"/>
            <a:ext cx="10174515" cy="1323439"/>
          </a:xfrm>
          <a:prstGeom prst="rect">
            <a:avLst/>
          </a:prstGeom>
          <a:noFill/>
        </p:spPr>
        <p:txBody>
          <a:bodyPr wrap="square">
            <a:spAutoFit/>
          </a:bodyPr>
          <a:lstStyle/>
          <a:p>
            <a:pPr>
              <a:buNone/>
            </a:pPr>
            <a:r>
              <a:rPr lang="en-US" sz="2000" b="1" dirty="0"/>
              <a:t>The solid adsorbent bed does NOT physically move.</a:t>
            </a:r>
          </a:p>
          <a:p>
            <a:pPr>
              <a:buNone/>
            </a:pPr>
            <a:r>
              <a:rPr lang="en-US" sz="2000" dirty="0"/>
              <a:t>In the PAREX process, the adsorbent remains </a:t>
            </a:r>
            <a:r>
              <a:rPr lang="en-US" sz="2000" b="1" dirty="0"/>
              <a:t>fixed in place</a:t>
            </a:r>
            <a:r>
              <a:rPr lang="en-US" sz="2000" dirty="0"/>
              <a:t> inside the columns.</a:t>
            </a:r>
          </a:p>
          <a:p>
            <a:pPr>
              <a:buNone/>
            </a:pPr>
            <a:r>
              <a:rPr lang="en-US" sz="2000" dirty="0"/>
              <a:t>Instead, the process </a:t>
            </a:r>
            <a:r>
              <a:rPr lang="en-US" sz="2000" b="1" dirty="0"/>
              <a:t>simulates movement</a:t>
            </a:r>
            <a:r>
              <a:rPr lang="en-US" sz="2000" dirty="0"/>
              <a:t> by changing the positions of feed and outlet streams.</a:t>
            </a:r>
          </a:p>
          <a:p>
            <a:pPr>
              <a:buNone/>
            </a:pPr>
            <a:r>
              <a:rPr lang="en-US" sz="2000" dirty="0"/>
              <a:t>That is why it is called </a:t>
            </a:r>
            <a:r>
              <a:rPr lang="en-US" sz="2000" b="1" dirty="0"/>
              <a:t>Simulated Moving Bed (SMB)</a:t>
            </a:r>
            <a:r>
              <a:rPr lang="en-US" sz="2000" dirty="0"/>
              <a:t>.</a:t>
            </a:r>
          </a:p>
        </p:txBody>
      </p:sp>
      <p:sp>
        <p:nvSpPr>
          <p:cNvPr id="8" name="TextBox 7">
            <a:extLst>
              <a:ext uri="{FF2B5EF4-FFF2-40B4-BE49-F238E27FC236}">
                <a16:creationId xmlns:a16="http://schemas.microsoft.com/office/drawing/2014/main" id="{94DFBFBE-0088-5494-4F12-DF52A84E35EC}"/>
              </a:ext>
            </a:extLst>
          </p:cNvPr>
          <p:cNvSpPr txBox="1"/>
          <p:nvPr/>
        </p:nvSpPr>
        <p:spPr>
          <a:xfrm>
            <a:off x="319314" y="2251937"/>
            <a:ext cx="10595429" cy="461665"/>
          </a:xfrm>
          <a:prstGeom prst="rect">
            <a:avLst/>
          </a:prstGeom>
          <a:noFill/>
        </p:spPr>
        <p:txBody>
          <a:bodyPr wrap="square">
            <a:spAutoFit/>
          </a:bodyPr>
          <a:lstStyle/>
          <a:p>
            <a:r>
              <a:rPr lang="en-US" sz="2400" dirty="0">
                <a:solidFill>
                  <a:srgbClr val="FF0000"/>
                </a:solidFill>
              </a:rPr>
              <a:t>Does the Solid Adsorbent Bed Actually Move in the PAREX (SMB) Process?</a:t>
            </a:r>
            <a:endParaRPr lang="en-IN" sz="2400" dirty="0">
              <a:solidFill>
                <a:srgbClr val="FF0000"/>
              </a:solidFill>
            </a:endParaRPr>
          </a:p>
        </p:txBody>
      </p:sp>
    </p:spTree>
    <p:extLst>
      <p:ext uri="{BB962C8B-B14F-4D97-AF65-F5344CB8AC3E}">
        <p14:creationId xmlns:p14="http://schemas.microsoft.com/office/powerpoint/2010/main" val="3486530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07F1-209B-FDA1-C3A7-12FC1B7055CB}"/>
              </a:ext>
            </a:extLst>
          </p:cNvPr>
          <p:cNvSpPr>
            <a:spLocks noGrp="1"/>
          </p:cNvSpPr>
          <p:nvPr>
            <p:ph type="title"/>
          </p:nvPr>
        </p:nvSpPr>
        <p:spPr>
          <a:xfrm>
            <a:off x="456062" y="136525"/>
            <a:ext cx="11485729" cy="54425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9DB5F9C7-267B-7FD6-037B-F6B3564D0E1D}"/>
              </a:ext>
            </a:extLst>
          </p:cNvPr>
          <p:cNvSpPr>
            <a:spLocks noGrp="1"/>
          </p:cNvSpPr>
          <p:nvPr>
            <p:ph idx="1"/>
          </p:nvPr>
        </p:nvSpPr>
        <p:spPr>
          <a:xfrm>
            <a:off x="456062" y="1696090"/>
            <a:ext cx="11290981" cy="4351338"/>
          </a:xfrm>
        </p:spPr>
        <p:txBody>
          <a:bodyPr>
            <a:normAutofit/>
          </a:bodyPr>
          <a:lstStyle/>
          <a:p>
            <a:pPr marL="0" indent="0">
              <a:buNone/>
            </a:pPr>
            <a:r>
              <a:rPr lang="en-US" sz="2400" dirty="0">
                <a:effectLst/>
              </a:rPr>
              <a:t>The PAREX (SMB) unit consists of a set of columns connected in series; the countercurrent flow of solid and liquid phases is simulated by the </a:t>
            </a:r>
            <a:r>
              <a:rPr lang="en-US" sz="2400" u="sng" dirty="0">
                <a:effectLst/>
              </a:rPr>
              <a:t>periodic shifting of inlet </a:t>
            </a:r>
            <a:r>
              <a:rPr lang="en-US" sz="2400" dirty="0">
                <a:effectLst/>
              </a:rPr>
              <a:t>(</a:t>
            </a:r>
            <a:r>
              <a:rPr lang="en-US" sz="2400" dirty="0">
                <a:solidFill>
                  <a:srgbClr val="0070C0"/>
                </a:solidFill>
                <a:effectLst/>
              </a:rPr>
              <a:t>feed and desorbent</a:t>
            </a:r>
            <a:r>
              <a:rPr lang="en-US" sz="2400" dirty="0">
                <a:effectLst/>
              </a:rPr>
              <a:t>) </a:t>
            </a:r>
            <a:r>
              <a:rPr lang="en-US" sz="2400" u="sng" dirty="0">
                <a:effectLst/>
              </a:rPr>
              <a:t>and outlet streams </a:t>
            </a:r>
            <a:r>
              <a:rPr lang="en-US" sz="2400" dirty="0">
                <a:effectLst/>
              </a:rPr>
              <a:t>(</a:t>
            </a:r>
            <a:r>
              <a:rPr lang="en-US" sz="2400" dirty="0">
                <a:solidFill>
                  <a:srgbClr val="0070C0"/>
                </a:solidFill>
                <a:effectLst/>
              </a:rPr>
              <a:t>extract and raffinate</a:t>
            </a:r>
            <a:r>
              <a:rPr lang="en-US" sz="2400" dirty="0">
                <a:effectLst/>
              </a:rPr>
              <a:t>) in the direction of the fluid flow (Fig.).</a:t>
            </a:r>
            <a:r>
              <a:rPr lang="en-US" sz="2400" dirty="0"/>
              <a:t> </a:t>
            </a:r>
            <a:r>
              <a:rPr lang="en-IN" sz="2400" dirty="0">
                <a:effectLst/>
              </a:rPr>
              <a:t>The reference adsorbent is Ba exchanged </a:t>
            </a:r>
            <a:r>
              <a:rPr lang="en-IN" sz="2400" dirty="0" err="1">
                <a:effectLst/>
              </a:rPr>
              <a:t>faujasite</a:t>
            </a:r>
            <a:r>
              <a:rPr lang="en-IN" sz="2400" dirty="0">
                <a:effectLst/>
              </a:rPr>
              <a:t>-type of zeolite. The adsorbent is in form of spherical pellets with an average pellet diameter 0.062cm (pellets between 0.03-0.1cm) and crystal size 1-2</a:t>
            </a:r>
            <a:r>
              <a:rPr lang="el-GR" sz="2400" dirty="0">
                <a:effectLst/>
              </a:rPr>
              <a:t>μ</a:t>
            </a:r>
            <a:r>
              <a:rPr lang="en-IN" sz="2400" dirty="0">
                <a:effectLst/>
              </a:rPr>
              <a:t>m. The ion exchanged </a:t>
            </a:r>
            <a:r>
              <a:rPr lang="en-IN" sz="2400" dirty="0" err="1">
                <a:effectLst/>
              </a:rPr>
              <a:t>faujasite</a:t>
            </a:r>
            <a:r>
              <a:rPr lang="en-IN" sz="2400" dirty="0">
                <a:effectLst/>
              </a:rPr>
              <a:t> zeolites selectivity to p-xylene depends on the pre-adsorbed water in the zeolite, 2-6 </a:t>
            </a:r>
            <a:r>
              <a:rPr lang="en-IN" sz="2400" dirty="0" err="1">
                <a:effectLst/>
              </a:rPr>
              <a:t>wt</a:t>
            </a:r>
            <a:r>
              <a:rPr lang="en-IN" sz="2400" dirty="0">
                <a:effectLst/>
              </a:rPr>
              <a:t>%. </a:t>
            </a:r>
            <a:r>
              <a:rPr lang="en-IN" sz="2400" dirty="0">
                <a:solidFill>
                  <a:schemeClr val="accent5">
                    <a:lumMod val="75000"/>
                  </a:schemeClr>
                </a:solidFill>
                <a:effectLst/>
              </a:rPr>
              <a:t>The </a:t>
            </a:r>
            <a:r>
              <a:rPr lang="en-IN" sz="2400" dirty="0" err="1">
                <a:solidFill>
                  <a:schemeClr val="accent5">
                    <a:lumMod val="75000"/>
                  </a:schemeClr>
                </a:solidFill>
                <a:effectLst/>
              </a:rPr>
              <a:t>desorbent</a:t>
            </a:r>
            <a:r>
              <a:rPr lang="en-IN" sz="2400" dirty="0">
                <a:solidFill>
                  <a:schemeClr val="accent5">
                    <a:lumMod val="75000"/>
                  </a:schemeClr>
                </a:solidFill>
                <a:effectLst/>
              </a:rPr>
              <a:t> used in </a:t>
            </a:r>
            <a:r>
              <a:rPr lang="en-IN" sz="2400" dirty="0" err="1">
                <a:solidFill>
                  <a:schemeClr val="accent5">
                    <a:lumMod val="75000"/>
                  </a:schemeClr>
                </a:solidFill>
                <a:effectLst/>
              </a:rPr>
              <a:t>Parex</a:t>
            </a:r>
            <a:r>
              <a:rPr lang="en-IN" sz="2400" dirty="0">
                <a:solidFill>
                  <a:schemeClr val="accent5">
                    <a:lumMod val="75000"/>
                  </a:schemeClr>
                </a:solidFill>
                <a:effectLst/>
              </a:rPr>
              <a:t> process either toluene(B.P. 111 °C) or </a:t>
            </a:r>
            <a:r>
              <a:rPr lang="en-IN" sz="2400" i="1" dirty="0">
                <a:solidFill>
                  <a:schemeClr val="accent5">
                    <a:lumMod val="75000"/>
                  </a:schemeClr>
                </a:solidFill>
                <a:effectLst/>
              </a:rPr>
              <a:t>p</a:t>
            </a:r>
            <a:r>
              <a:rPr lang="en-IN" sz="2400" dirty="0">
                <a:solidFill>
                  <a:schemeClr val="accent5">
                    <a:lumMod val="75000"/>
                  </a:schemeClr>
                </a:solidFill>
                <a:effectLst/>
              </a:rPr>
              <a:t>-diethyl benzene(B.P. 187°C)</a:t>
            </a:r>
          </a:p>
          <a:p>
            <a:pPr marL="0" indent="0">
              <a:buNone/>
            </a:pPr>
            <a:r>
              <a:rPr lang="en-US" sz="2400" dirty="0">
                <a:solidFill>
                  <a:srgbClr val="002060"/>
                </a:solidFill>
              </a:rPr>
              <a:t>The purpose of the </a:t>
            </a:r>
            <a:r>
              <a:rPr lang="en-US" sz="2400" dirty="0" err="1">
                <a:solidFill>
                  <a:srgbClr val="002060"/>
                </a:solidFill>
              </a:rPr>
              <a:t>Parex</a:t>
            </a:r>
            <a:r>
              <a:rPr lang="en-US" sz="2400" dirty="0">
                <a:solidFill>
                  <a:srgbClr val="002060"/>
                </a:solidFill>
              </a:rPr>
              <a:t> unit is to separate Paraxylene from all other C8 Aromatics. The </a:t>
            </a:r>
            <a:r>
              <a:rPr lang="en-US" sz="2400" dirty="0" err="1">
                <a:solidFill>
                  <a:srgbClr val="002060"/>
                </a:solidFill>
              </a:rPr>
              <a:t>Parex</a:t>
            </a:r>
            <a:r>
              <a:rPr lang="en-US" sz="2400" dirty="0">
                <a:solidFill>
                  <a:srgbClr val="002060"/>
                </a:solidFill>
              </a:rPr>
              <a:t> process belongs to the UOP family of adsorption separation technologies based on the </a:t>
            </a:r>
            <a:r>
              <a:rPr lang="en-US" sz="2400" dirty="0" err="1">
                <a:solidFill>
                  <a:srgbClr val="002060"/>
                </a:solidFill>
              </a:rPr>
              <a:t>Sorbex</a:t>
            </a:r>
            <a:r>
              <a:rPr lang="en-US" sz="2400" dirty="0">
                <a:solidFill>
                  <a:srgbClr val="002060"/>
                </a:solidFill>
              </a:rPr>
              <a:t> separation concept.</a:t>
            </a:r>
            <a:endParaRPr lang="en-IN" sz="3600" dirty="0">
              <a:solidFill>
                <a:srgbClr val="002060"/>
              </a:solidFill>
            </a:endParaRPr>
          </a:p>
        </p:txBody>
      </p:sp>
      <p:sp>
        <p:nvSpPr>
          <p:cNvPr id="5" name="Slide Number Placeholder 4">
            <a:extLst>
              <a:ext uri="{FF2B5EF4-FFF2-40B4-BE49-F238E27FC236}">
                <a16:creationId xmlns:a16="http://schemas.microsoft.com/office/drawing/2014/main" id="{6EA902F2-0D4B-4B5C-8A12-7A44DE3B240C}"/>
              </a:ext>
            </a:extLst>
          </p:cNvPr>
          <p:cNvSpPr>
            <a:spLocks noGrp="1"/>
          </p:cNvSpPr>
          <p:nvPr>
            <p:ph type="sldNum" sz="quarter" idx="12"/>
          </p:nvPr>
        </p:nvSpPr>
        <p:spPr/>
        <p:txBody>
          <a:bodyPr/>
          <a:lstStyle/>
          <a:p>
            <a:fld id="{0B70DE20-B937-49F7-BDB4-D052E7C40283}" type="slidenum">
              <a:rPr lang="en-US" smtClean="0"/>
              <a:t>75</a:t>
            </a:fld>
            <a:endParaRPr lang="en-US"/>
          </a:p>
        </p:txBody>
      </p:sp>
    </p:spTree>
    <p:extLst>
      <p:ext uri="{BB962C8B-B14F-4D97-AF65-F5344CB8AC3E}">
        <p14:creationId xmlns:p14="http://schemas.microsoft.com/office/powerpoint/2010/main" val="3502205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79ED-4866-EBE6-86C4-833BDB33E58B}"/>
              </a:ext>
            </a:extLst>
          </p:cNvPr>
          <p:cNvSpPr>
            <a:spLocks noGrp="1"/>
          </p:cNvSpPr>
          <p:nvPr>
            <p:ph type="title"/>
          </p:nvPr>
        </p:nvSpPr>
        <p:spPr>
          <a:xfrm>
            <a:off x="722086" y="1018268"/>
            <a:ext cx="10515600" cy="1325563"/>
          </a:xfrm>
        </p:spPr>
        <p:txBody>
          <a:bodyPr/>
          <a:lstStyle/>
          <a:p>
            <a:r>
              <a:rPr lang="en-IN" b="1" dirty="0">
                <a:solidFill>
                  <a:srgbClr val="0070C0"/>
                </a:solidFill>
              </a:rPr>
              <a:t>Tracking One Column</a:t>
            </a:r>
          </a:p>
        </p:txBody>
      </p:sp>
      <p:graphicFrame>
        <p:nvGraphicFramePr>
          <p:cNvPr id="5" name="Content Placeholder 4">
            <a:extLst>
              <a:ext uri="{FF2B5EF4-FFF2-40B4-BE49-F238E27FC236}">
                <a16:creationId xmlns:a16="http://schemas.microsoft.com/office/drawing/2014/main" id="{B6697FE2-2D83-C54B-D924-9D6DD64B6E37}"/>
              </a:ext>
            </a:extLst>
          </p:cNvPr>
          <p:cNvGraphicFramePr>
            <a:graphicFrameLocks noGrp="1"/>
          </p:cNvGraphicFramePr>
          <p:nvPr>
            <p:ph idx="1"/>
          </p:nvPr>
        </p:nvGraphicFramePr>
        <p:xfrm>
          <a:off x="722086" y="2787899"/>
          <a:ext cx="10515600" cy="2194560"/>
        </p:xfrm>
        <a:graphic>
          <a:graphicData uri="http://schemas.openxmlformats.org/drawingml/2006/table">
            <a:tbl>
              <a:tblPr>
                <a:tableStyleId>{5DA37D80-6434-44D0-A028-1B22A696006F}</a:tableStyleId>
              </a:tblPr>
              <a:tblGrid>
                <a:gridCol w="3505200">
                  <a:extLst>
                    <a:ext uri="{9D8B030D-6E8A-4147-A177-3AD203B41FA5}">
                      <a16:colId xmlns:a16="http://schemas.microsoft.com/office/drawing/2014/main" val="1462635437"/>
                    </a:ext>
                  </a:extLst>
                </a:gridCol>
                <a:gridCol w="3505200">
                  <a:extLst>
                    <a:ext uri="{9D8B030D-6E8A-4147-A177-3AD203B41FA5}">
                      <a16:colId xmlns:a16="http://schemas.microsoft.com/office/drawing/2014/main" val="1722027103"/>
                    </a:ext>
                  </a:extLst>
                </a:gridCol>
                <a:gridCol w="3505200">
                  <a:extLst>
                    <a:ext uri="{9D8B030D-6E8A-4147-A177-3AD203B41FA5}">
                      <a16:colId xmlns:a16="http://schemas.microsoft.com/office/drawing/2014/main" val="1103674588"/>
                    </a:ext>
                  </a:extLst>
                </a:gridCol>
              </a:tblGrid>
              <a:tr h="0">
                <a:tc>
                  <a:txBody>
                    <a:bodyPr/>
                    <a:lstStyle/>
                    <a:p>
                      <a:pPr>
                        <a:buNone/>
                      </a:pPr>
                      <a:r>
                        <a:rPr lang="en-IN"/>
                        <a:t>Time</a:t>
                      </a:r>
                    </a:p>
                  </a:txBody>
                  <a:tcPr anchor="ctr"/>
                </a:tc>
                <a:tc>
                  <a:txBody>
                    <a:bodyPr/>
                    <a:lstStyle/>
                    <a:p>
                      <a:pPr>
                        <a:buNone/>
                      </a:pPr>
                      <a:r>
                        <a:rPr lang="en-IN"/>
                        <a:t>Zone</a:t>
                      </a:r>
                    </a:p>
                  </a:txBody>
                  <a:tcPr anchor="ctr"/>
                </a:tc>
                <a:tc>
                  <a:txBody>
                    <a:bodyPr/>
                    <a:lstStyle/>
                    <a:p>
                      <a:pPr>
                        <a:buNone/>
                      </a:pPr>
                      <a:r>
                        <a:rPr lang="en-IN"/>
                        <a:t>Role</a:t>
                      </a:r>
                    </a:p>
                  </a:txBody>
                  <a:tcPr anchor="ctr"/>
                </a:tc>
                <a:extLst>
                  <a:ext uri="{0D108BD9-81ED-4DB2-BD59-A6C34878D82A}">
                    <a16:rowId xmlns:a16="http://schemas.microsoft.com/office/drawing/2014/main" val="955220405"/>
                  </a:ext>
                </a:extLst>
              </a:tr>
              <a:tr h="0">
                <a:tc>
                  <a:txBody>
                    <a:bodyPr/>
                    <a:lstStyle/>
                    <a:p>
                      <a:pPr>
                        <a:buNone/>
                      </a:pPr>
                      <a:r>
                        <a:rPr lang="en-IN"/>
                        <a:t>0–5 min</a:t>
                      </a:r>
                    </a:p>
                  </a:txBody>
                  <a:tcPr anchor="ctr"/>
                </a:tc>
                <a:tc>
                  <a:txBody>
                    <a:bodyPr/>
                    <a:lstStyle/>
                    <a:p>
                      <a:pPr>
                        <a:buNone/>
                      </a:pPr>
                      <a:r>
                        <a:rPr lang="en-IN"/>
                        <a:t>Zone 3</a:t>
                      </a:r>
                    </a:p>
                  </a:txBody>
                  <a:tcPr anchor="ctr"/>
                </a:tc>
                <a:tc>
                  <a:txBody>
                    <a:bodyPr/>
                    <a:lstStyle/>
                    <a:p>
                      <a:pPr>
                        <a:buNone/>
                      </a:pPr>
                      <a:r>
                        <a:rPr lang="en-IN"/>
                        <a:t>Adsorbs A</a:t>
                      </a:r>
                    </a:p>
                  </a:txBody>
                  <a:tcPr anchor="ctr"/>
                </a:tc>
                <a:extLst>
                  <a:ext uri="{0D108BD9-81ED-4DB2-BD59-A6C34878D82A}">
                    <a16:rowId xmlns:a16="http://schemas.microsoft.com/office/drawing/2014/main" val="2194546418"/>
                  </a:ext>
                </a:extLst>
              </a:tr>
              <a:tr h="0">
                <a:tc>
                  <a:txBody>
                    <a:bodyPr/>
                    <a:lstStyle/>
                    <a:p>
                      <a:pPr>
                        <a:buNone/>
                      </a:pPr>
                      <a:r>
                        <a:rPr lang="en-IN"/>
                        <a:t>5–10 min</a:t>
                      </a:r>
                    </a:p>
                  </a:txBody>
                  <a:tcPr anchor="ctr"/>
                </a:tc>
                <a:tc>
                  <a:txBody>
                    <a:bodyPr/>
                    <a:lstStyle/>
                    <a:p>
                      <a:pPr>
                        <a:buNone/>
                      </a:pPr>
                      <a:r>
                        <a:rPr lang="en-IN"/>
                        <a:t>Zone 2</a:t>
                      </a:r>
                    </a:p>
                  </a:txBody>
                  <a:tcPr anchor="ctr"/>
                </a:tc>
                <a:tc>
                  <a:txBody>
                    <a:bodyPr/>
                    <a:lstStyle/>
                    <a:p>
                      <a:pPr>
                        <a:buNone/>
                      </a:pPr>
                      <a:r>
                        <a:rPr lang="en-IN"/>
                        <a:t>Purifies</a:t>
                      </a:r>
                    </a:p>
                  </a:txBody>
                  <a:tcPr anchor="ctr"/>
                </a:tc>
                <a:extLst>
                  <a:ext uri="{0D108BD9-81ED-4DB2-BD59-A6C34878D82A}">
                    <a16:rowId xmlns:a16="http://schemas.microsoft.com/office/drawing/2014/main" val="998659417"/>
                  </a:ext>
                </a:extLst>
              </a:tr>
              <a:tr h="0">
                <a:tc>
                  <a:txBody>
                    <a:bodyPr/>
                    <a:lstStyle/>
                    <a:p>
                      <a:pPr>
                        <a:buNone/>
                      </a:pPr>
                      <a:r>
                        <a:rPr lang="en-IN"/>
                        <a:t>10–15 min</a:t>
                      </a:r>
                    </a:p>
                  </a:txBody>
                  <a:tcPr anchor="ctr"/>
                </a:tc>
                <a:tc>
                  <a:txBody>
                    <a:bodyPr/>
                    <a:lstStyle/>
                    <a:p>
                      <a:pPr>
                        <a:buNone/>
                      </a:pPr>
                      <a:r>
                        <a:rPr lang="en-IN"/>
                        <a:t>Zone 1</a:t>
                      </a:r>
                    </a:p>
                  </a:txBody>
                  <a:tcPr anchor="ctr"/>
                </a:tc>
                <a:tc>
                  <a:txBody>
                    <a:bodyPr/>
                    <a:lstStyle/>
                    <a:p>
                      <a:pPr>
                        <a:buNone/>
                      </a:pPr>
                      <a:r>
                        <a:rPr lang="en-IN"/>
                        <a:t>Desorbs A</a:t>
                      </a:r>
                    </a:p>
                  </a:txBody>
                  <a:tcPr anchor="ctr"/>
                </a:tc>
                <a:extLst>
                  <a:ext uri="{0D108BD9-81ED-4DB2-BD59-A6C34878D82A}">
                    <a16:rowId xmlns:a16="http://schemas.microsoft.com/office/drawing/2014/main" val="389175042"/>
                  </a:ext>
                </a:extLst>
              </a:tr>
              <a:tr h="0">
                <a:tc>
                  <a:txBody>
                    <a:bodyPr/>
                    <a:lstStyle/>
                    <a:p>
                      <a:pPr>
                        <a:buNone/>
                      </a:pPr>
                      <a:r>
                        <a:rPr lang="en-IN"/>
                        <a:t>15–20 min</a:t>
                      </a:r>
                    </a:p>
                  </a:txBody>
                  <a:tcPr anchor="ctr"/>
                </a:tc>
                <a:tc>
                  <a:txBody>
                    <a:bodyPr/>
                    <a:lstStyle/>
                    <a:p>
                      <a:pPr>
                        <a:buNone/>
                      </a:pPr>
                      <a:r>
                        <a:rPr lang="en-IN"/>
                        <a:t>Zone 4</a:t>
                      </a:r>
                    </a:p>
                  </a:txBody>
                  <a:tcPr anchor="ctr"/>
                </a:tc>
                <a:tc>
                  <a:txBody>
                    <a:bodyPr/>
                    <a:lstStyle/>
                    <a:p>
                      <a:pPr>
                        <a:buNone/>
                      </a:pPr>
                      <a:r>
                        <a:rPr lang="en-IN"/>
                        <a:t>Regenerates</a:t>
                      </a:r>
                    </a:p>
                  </a:txBody>
                  <a:tcPr anchor="ctr"/>
                </a:tc>
                <a:extLst>
                  <a:ext uri="{0D108BD9-81ED-4DB2-BD59-A6C34878D82A}">
                    <a16:rowId xmlns:a16="http://schemas.microsoft.com/office/drawing/2014/main" val="3444718313"/>
                  </a:ext>
                </a:extLst>
              </a:tr>
              <a:tr h="0">
                <a:tc>
                  <a:txBody>
                    <a:bodyPr/>
                    <a:lstStyle/>
                    <a:p>
                      <a:pPr>
                        <a:buNone/>
                      </a:pPr>
                      <a:r>
                        <a:rPr lang="en-IN"/>
                        <a:t>20–25 min</a:t>
                      </a:r>
                    </a:p>
                  </a:txBody>
                  <a:tcPr anchor="ctr"/>
                </a:tc>
                <a:tc>
                  <a:txBody>
                    <a:bodyPr/>
                    <a:lstStyle/>
                    <a:p>
                      <a:pPr>
                        <a:buNone/>
                      </a:pPr>
                      <a:r>
                        <a:rPr lang="en-IN"/>
                        <a:t>Zone 3</a:t>
                      </a:r>
                    </a:p>
                  </a:txBody>
                  <a:tcPr anchor="ctr"/>
                </a:tc>
                <a:tc>
                  <a:txBody>
                    <a:bodyPr/>
                    <a:lstStyle/>
                    <a:p>
                      <a:pPr>
                        <a:buNone/>
                      </a:pPr>
                      <a:r>
                        <a:rPr lang="en-IN" dirty="0"/>
                        <a:t>Adsorbs again</a:t>
                      </a:r>
                    </a:p>
                  </a:txBody>
                  <a:tcPr anchor="ctr"/>
                </a:tc>
                <a:extLst>
                  <a:ext uri="{0D108BD9-81ED-4DB2-BD59-A6C34878D82A}">
                    <a16:rowId xmlns:a16="http://schemas.microsoft.com/office/drawing/2014/main" val="3526886085"/>
                  </a:ext>
                </a:extLst>
              </a:tr>
            </a:tbl>
          </a:graphicData>
        </a:graphic>
      </p:graphicFrame>
      <p:sp>
        <p:nvSpPr>
          <p:cNvPr id="4" name="Slide Number Placeholder 3">
            <a:extLst>
              <a:ext uri="{FF2B5EF4-FFF2-40B4-BE49-F238E27FC236}">
                <a16:creationId xmlns:a16="http://schemas.microsoft.com/office/drawing/2014/main" id="{F28B83D2-6B5A-0606-363B-202773B7FC40}"/>
              </a:ext>
            </a:extLst>
          </p:cNvPr>
          <p:cNvSpPr>
            <a:spLocks noGrp="1"/>
          </p:cNvSpPr>
          <p:nvPr>
            <p:ph type="sldNum" sz="quarter" idx="12"/>
          </p:nvPr>
        </p:nvSpPr>
        <p:spPr/>
        <p:txBody>
          <a:bodyPr/>
          <a:lstStyle/>
          <a:p>
            <a:fld id="{0B70DE20-B937-49F7-BDB4-D052E7C40283}" type="slidenum">
              <a:rPr lang="en-US" smtClean="0"/>
              <a:t>76</a:t>
            </a:fld>
            <a:endParaRPr lang="en-US"/>
          </a:p>
        </p:txBody>
      </p:sp>
    </p:spTree>
    <p:extLst>
      <p:ext uri="{BB962C8B-B14F-4D97-AF65-F5344CB8AC3E}">
        <p14:creationId xmlns:p14="http://schemas.microsoft.com/office/powerpoint/2010/main" val="706544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02AB2B-D50C-29C6-E7A4-9991242871E3}"/>
              </a:ext>
            </a:extLst>
          </p:cNvPr>
          <p:cNvSpPr>
            <a:spLocks noGrp="1"/>
          </p:cNvSpPr>
          <p:nvPr>
            <p:ph type="sldNum" sz="quarter" idx="12"/>
          </p:nvPr>
        </p:nvSpPr>
        <p:spPr/>
        <p:txBody>
          <a:bodyPr/>
          <a:lstStyle/>
          <a:p>
            <a:fld id="{0B70DE20-B937-49F7-BDB4-D052E7C40283}" type="slidenum">
              <a:rPr lang="en-US" smtClean="0"/>
              <a:t>77</a:t>
            </a:fld>
            <a:endParaRPr lang="en-US"/>
          </a:p>
        </p:txBody>
      </p:sp>
      <p:pic>
        <p:nvPicPr>
          <p:cNvPr id="6" name="Picture 5">
            <a:extLst>
              <a:ext uri="{FF2B5EF4-FFF2-40B4-BE49-F238E27FC236}">
                <a16:creationId xmlns:a16="http://schemas.microsoft.com/office/drawing/2014/main" id="{3A35E4EA-A771-F1EB-5E11-07E44C743A13}"/>
              </a:ext>
            </a:extLst>
          </p:cNvPr>
          <p:cNvPicPr>
            <a:picLocks noChangeAspect="1"/>
          </p:cNvPicPr>
          <p:nvPr/>
        </p:nvPicPr>
        <p:blipFill>
          <a:blip r:embed="rId2"/>
          <a:stretch>
            <a:fillRect/>
          </a:stretch>
        </p:blipFill>
        <p:spPr>
          <a:xfrm>
            <a:off x="1831003" y="478447"/>
            <a:ext cx="9103082" cy="5941593"/>
          </a:xfrm>
          <a:prstGeom prst="rect">
            <a:avLst/>
          </a:prstGeom>
        </p:spPr>
      </p:pic>
      <p:sp>
        <p:nvSpPr>
          <p:cNvPr id="3" name="TextBox 2">
            <a:extLst>
              <a:ext uri="{FF2B5EF4-FFF2-40B4-BE49-F238E27FC236}">
                <a16:creationId xmlns:a16="http://schemas.microsoft.com/office/drawing/2014/main" id="{438636A7-A5F1-B4F5-E6DB-2FAB64786EFA}"/>
              </a:ext>
            </a:extLst>
          </p:cNvPr>
          <p:cNvSpPr txBox="1"/>
          <p:nvPr/>
        </p:nvSpPr>
        <p:spPr>
          <a:xfrm>
            <a:off x="511779" y="109115"/>
            <a:ext cx="6093724" cy="523220"/>
          </a:xfrm>
          <a:prstGeom prst="rect">
            <a:avLst/>
          </a:prstGeom>
          <a:noFill/>
        </p:spPr>
        <p:txBody>
          <a:bodyPr wrap="square">
            <a:spAutoFit/>
          </a:bodyPr>
          <a:lstStyle/>
          <a:p>
            <a:r>
              <a:rPr lang="en-US" sz="2800" b="0" i="0" dirty="0">
                <a:solidFill>
                  <a:schemeClr val="accent5">
                    <a:lumMod val="75000"/>
                  </a:schemeClr>
                </a:solidFill>
                <a:effectLst/>
                <a:latin typeface="Times-Roman"/>
              </a:rPr>
              <a:t>Fig.1</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57E12EF6-9E79-9433-E05E-02FC04F467DC}"/>
              </a:ext>
            </a:extLst>
          </p:cNvPr>
          <p:cNvSpPr txBox="1"/>
          <p:nvPr/>
        </p:nvSpPr>
        <p:spPr>
          <a:xfrm>
            <a:off x="5260076" y="5723819"/>
            <a:ext cx="6093724" cy="369332"/>
          </a:xfrm>
          <a:prstGeom prst="rect">
            <a:avLst/>
          </a:prstGeom>
          <a:noFill/>
        </p:spPr>
        <p:txBody>
          <a:bodyPr wrap="square">
            <a:spAutoFit/>
          </a:bodyPr>
          <a:lstStyle/>
          <a:p>
            <a:r>
              <a:rPr lang="en-US" sz="1800" b="0" i="0" dirty="0">
                <a:solidFill>
                  <a:schemeClr val="accent5">
                    <a:lumMod val="75000"/>
                  </a:schemeClr>
                </a:solidFill>
                <a:effectLst/>
                <a:latin typeface="Times-Roman"/>
              </a:rPr>
              <a:t>https://www.slideshare.net/DevMehta5/final-short-2003</a:t>
            </a:r>
            <a:endParaRPr lang="en-US" dirty="0"/>
          </a:p>
        </p:txBody>
      </p:sp>
      <p:sp>
        <p:nvSpPr>
          <p:cNvPr id="10" name="TextBox 9">
            <a:extLst>
              <a:ext uri="{FF2B5EF4-FFF2-40B4-BE49-F238E27FC236}">
                <a16:creationId xmlns:a16="http://schemas.microsoft.com/office/drawing/2014/main" id="{69F132F4-3A17-B3B3-7EB3-CAAFE8F8B08F}"/>
              </a:ext>
            </a:extLst>
          </p:cNvPr>
          <p:cNvSpPr txBox="1"/>
          <p:nvPr/>
        </p:nvSpPr>
        <p:spPr>
          <a:xfrm>
            <a:off x="6198300" y="6073911"/>
            <a:ext cx="6093724" cy="369332"/>
          </a:xfrm>
          <a:prstGeom prst="rect">
            <a:avLst/>
          </a:prstGeom>
          <a:noFill/>
        </p:spPr>
        <p:txBody>
          <a:bodyPr wrap="square">
            <a:spAutoFit/>
          </a:bodyPr>
          <a:lstStyle/>
          <a:p>
            <a:r>
              <a:rPr lang="en-US" dirty="0"/>
              <a:t>https://slideplayer.com/slide/4563290/</a:t>
            </a:r>
          </a:p>
        </p:txBody>
      </p:sp>
      <p:sp>
        <p:nvSpPr>
          <p:cNvPr id="2" name="Rectangle 1">
            <a:extLst>
              <a:ext uri="{FF2B5EF4-FFF2-40B4-BE49-F238E27FC236}">
                <a16:creationId xmlns:a16="http://schemas.microsoft.com/office/drawing/2014/main" id="{9E58FCFB-6435-4689-627C-F573FD56F8CF}"/>
              </a:ext>
            </a:extLst>
          </p:cNvPr>
          <p:cNvSpPr/>
          <p:nvPr/>
        </p:nvSpPr>
        <p:spPr>
          <a:xfrm>
            <a:off x="1624689" y="764849"/>
            <a:ext cx="9961628" cy="61239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1BF04D3E-E958-A745-C90E-F0DD4A5ED3AF}"/>
              </a:ext>
            </a:extLst>
          </p:cNvPr>
          <p:cNvSpPr/>
          <p:nvPr/>
        </p:nvSpPr>
        <p:spPr>
          <a:xfrm>
            <a:off x="188686" y="101600"/>
            <a:ext cx="6647543" cy="7692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369131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0881C3-96E8-B75D-9AED-1E3E7B5FF570}"/>
              </a:ext>
            </a:extLst>
          </p:cNvPr>
          <p:cNvSpPr>
            <a:spLocks noGrp="1"/>
          </p:cNvSpPr>
          <p:nvPr>
            <p:ph idx="1"/>
          </p:nvPr>
        </p:nvSpPr>
        <p:spPr>
          <a:xfrm>
            <a:off x="592494" y="136525"/>
            <a:ext cx="11599506" cy="6482055"/>
          </a:xfrm>
        </p:spPr>
        <p:txBody>
          <a:bodyPr>
            <a:noAutofit/>
          </a:bodyPr>
          <a:lstStyle/>
          <a:p>
            <a:r>
              <a:rPr lang="en-US" sz="2000" b="0" i="1" dirty="0">
                <a:solidFill>
                  <a:srgbClr val="231F20"/>
                </a:solidFill>
                <a:effectLst/>
              </a:rPr>
              <a:t>Zone 3 : </a:t>
            </a:r>
            <a:r>
              <a:rPr lang="en-US" sz="2000" b="0" i="1" dirty="0">
                <a:solidFill>
                  <a:schemeClr val="accent5">
                    <a:lumMod val="75000"/>
                  </a:schemeClr>
                </a:solidFill>
                <a:effectLst/>
              </a:rPr>
              <a:t>Adsorption of component A</a:t>
            </a:r>
            <a:r>
              <a:rPr lang="en-US" sz="2000" b="0" i="1" dirty="0">
                <a:solidFill>
                  <a:srgbClr val="231F20"/>
                </a:solidFill>
                <a:effectLst/>
              </a:rPr>
              <a:t>. </a:t>
            </a:r>
            <a:r>
              <a:rPr lang="en-US" sz="2000" b="0" i="0" dirty="0">
                <a:solidFill>
                  <a:srgbClr val="231F20"/>
                </a:solidFill>
                <a:effectLst/>
              </a:rPr>
              <a:t>This zone is between the point of </a:t>
            </a:r>
            <a:r>
              <a:rPr lang="en-US" sz="2000" b="0" i="0" dirty="0">
                <a:solidFill>
                  <a:schemeClr val="accent5">
                    <a:lumMod val="75000"/>
                  </a:schemeClr>
                </a:solidFill>
                <a:effectLst/>
              </a:rPr>
              <a:t>feed injection and raffinate withdrawal</a:t>
            </a:r>
            <a:r>
              <a:rPr lang="en-US" sz="2000" b="0" i="0" dirty="0">
                <a:solidFill>
                  <a:srgbClr val="231F20"/>
                </a:solidFill>
                <a:effectLst/>
              </a:rPr>
              <a:t>. As the feed flows down through zone 1, countercurrent to the solid adsorbent flowing upward, component </a:t>
            </a:r>
            <a:r>
              <a:rPr lang="en-US" sz="2000" b="0" i="0" dirty="0">
                <a:solidFill>
                  <a:schemeClr val="accent5">
                    <a:lumMod val="75000"/>
                  </a:schemeClr>
                </a:solidFill>
                <a:effectLst/>
              </a:rPr>
              <a:t>A is selectively adsorbed </a:t>
            </a:r>
            <a:r>
              <a:rPr lang="en-US" sz="2000" b="0" i="0" dirty="0">
                <a:solidFill>
                  <a:srgbClr val="231F20"/>
                </a:solidFill>
                <a:effectLst/>
              </a:rPr>
              <a:t>from the feed into the pores of the adsorbent. At the same time, the </a:t>
            </a:r>
            <a:r>
              <a:rPr lang="en-US" sz="2000" b="0" i="0" dirty="0">
                <a:solidFill>
                  <a:schemeClr val="accent5">
                    <a:lumMod val="75000"/>
                  </a:schemeClr>
                </a:solidFill>
                <a:effectLst/>
              </a:rPr>
              <a:t>desorbent (component D) is desorbed </a:t>
            </a:r>
            <a:r>
              <a:rPr lang="en-US" sz="2000" b="0" i="0" dirty="0">
                <a:solidFill>
                  <a:srgbClr val="231F20"/>
                </a:solidFill>
                <a:effectLst/>
              </a:rPr>
              <a:t>from the pores of the adsorbent to the liquid stream </a:t>
            </a:r>
            <a:r>
              <a:rPr lang="en-US" sz="2000" b="0" i="0" dirty="0">
                <a:solidFill>
                  <a:schemeClr val="accent5">
                    <a:lumMod val="75000"/>
                  </a:schemeClr>
                </a:solidFill>
                <a:effectLst/>
              </a:rPr>
              <a:t>to make room for A in the pores</a:t>
            </a:r>
            <a:r>
              <a:rPr lang="en-US" sz="2000" b="0" i="0" dirty="0">
                <a:solidFill>
                  <a:srgbClr val="231F20"/>
                </a:solidFill>
                <a:effectLst/>
              </a:rPr>
              <a:t>.</a:t>
            </a:r>
          </a:p>
          <a:p>
            <a:r>
              <a:rPr lang="en-US" sz="2000" b="0" i="1" dirty="0">
                <a:solidFill>
                  <a:srgbClr val="231F20"/>
                </a:solidFill>
                <a:effectLst/>
              </a:rPr>
              <a:t>Zone 2: </a:t>
            </a:r>
            <a:r>
              <a:rPr lang="en-US" sz="2000" b="0" i="1" dirty="0">
                <a:solidFill>
                  <a:schemeClr val="accent5">
                    <a:lumMod val="75000"/>
                  </a:schemeClr>
                </a:solidFill>
                <a:effectLst/>
              </a:rPr>
              <a:t>Desorption of component B. </a:t>
            </a:r>
            <a:r>
              <a:rPr lang="en-US" sz="2000" b="0" i="0" dirty="0">
                <a:solidFill>
                  <a:srgbClr val="231F20"/>
                </a:solidFill>
                <a:effectLst/>
              </a:rPr>
              <a:t>This zone is between the point of feed injection and extract withdrawal. At the fresh-feed point, </a:t>
            </a:r>
            <a:r>
              <a:rPr lang="en-US" sz="2000" b="0" i="0" dirty="0">
                <a:effectLst/>
                <a:highlight>
                  <a:srgbClr val="000000"/>
                </a:highlight>
              </a:rPr>
              <a:t>the upward-flowing </a:t>
            </a:r>
            <a:r>
              <a:rPr lang="en-US" sz="2000" b="0" i="0" dirty="0">
                <a:solidFill>
                  <a:srgbClr val="231F20"/>
                </a:solidFill>
                <a:effectLst/>
              </a:rPr>
              <a:t>solid adsorbent contains the quantity of component A that was adsorbed in zone 1. However, the pores will also contain a large amount of component B, because the adsorbent has just been in contact with fresh feed. The liquid entering the top of zone 2 contains no B, only A and D. Thus, </a:t>
            </a:r>
            <a:r>
              <a:rPr lang="en-US" sz="2000" b="0" i="0" u="sng" dirty="0">
                <a:solidFill>
                  <a:srgbClr val="231F20"/>
                </a:solidFill>
                <a:effectLst/>
              </a:rPr>
              <a:t>B is gradually displaced from the pores by A and D </a:t>
            </a:r>
            <a:r>
              <a:rPr lang="en-US" sz="2000" b="0" i="0" dirty="0">
                <a:effectLst/>
                <a:highlight>
                  <a:srgbClr val="000000"/>
                </a:highlight>
              </a:rPr>
              <a:t>as the adsorbent moves up through zone 2. </a:t>
            </a:r>
            <a:r>
              <a:rPr lang="en-US" sz="2000" b="0" i="0" dirty="0">
                <a:solidFill>
                  <a:srgbClr val="231F20"/>
                </a:solidFill>
                <a:effectLst/>
              </a:rPr>
              <a:t>At the top of zone 2, the pores of the adsorbent contain only A and D. </a:t>
            </a:r>
            <a:r>
              <a:rPr lang="en-US" sz="2000" b="0" i="0" dirty="0">
                <a:solidFill>
                  <a:schemeClr val="accent5">
                    <a:lumMod val="75000"/>
                  </a:schemeClr>
                </a:solidFill>
                <a:effectLst/>
              </a:rPr>
              <a:t>As process advances, the solid, which contains</a:t>
            </a:r>
            <a:r>
              <a:rPr lang="en-US" sz="2000" dirty="0">
                <a:solidFill>
                  <a:schemeClr val="accent5">
                    <a:lumMod val="75000"/>
                  </a:schemeClr>
                </a:solidFill>
              </a:rPr>
              <a:t> </a:t>
            </a:r>
            <a:r>
              <a:rPr lang="en-US" sz="2000" b="0" i="0" dirty="0">
                <a:solidFill>
                  <a:schemeClr val="accent5">
                    <a:lumMod val="75000"/>
                  </a:schemeClr>
                </a:solidFill>
                <a:effectLst/>
              </a:rPr>
              <a:t>A</a:t>
            </a:r>
            <a:r>
              <a:rPr lang="en-US" sz="2000" dirty="0">
                <a:solidFill>
                  <a:schemeClr val="accent5">
                    <a:lumMod val="75000"/>
                  </a:schemeClr>
                </a:solidFill>
              </a:rPr>
              <a:t>, </a:t>
            </a:r>
            <a:r>
              <a:rPr lang="en-US" sz="2000" b="0" i="0" dirty="0">
                <a:solidFill>
                  <a:schemeClr val="accent5">
                    <a:lumMod val="75000"/>
                  </a:schemeClr>
                </a:solidFill>
                <a:effectLst/>
              </a:rPr>
              <a:t> B and D, encounters a fluid that is increasingly rich in eluant (either extract or raffinate) B is thus displaced until it disappears completely.</a:t>
            </a:r>
            <a:r>
              <a:rPr lang="en-US" sz="2000" dirty="0">
                <a:solidFill>
                  <a:schemeClr val="accent5">
                    <a:lumMod val="75000"/>
                  </a:schemeClr>
                </a:solidFill>
              </a:rPr>
              <a:t> </a:t>
            </a:r>
          </a:p>
          <a:p>
            <a:r>
              <a:rPr lang="en-US" sz="2000" b="0" i="1" dirty="0">
                <a:solidFill>
                  <a:srgbClr val="231F20"/>
                </a:solidFill>
                <a:effectLst/>
              </a:rPr>
              <a:t>Zone 1: </a:t>
            </a:r>
            <a:r>
              <a:rPr lang="en-US" sz="2000" b="0" i="1" dirty="0">
                <a:solidFill>
                  <a:schemeClr val="accent5">
                    <a:lumMod val="75000"/>
                  </a:schemeClr>
                </a:solidFill>
                <a:effectLst/>
              </a:rPr>
              <a:t>Desorption of component A. </a:t>
            </a:r>
            <a:r>
              <a:rPr lang="en-US" sz="2000" b="0" i="0" dirty="0">
                <a:solidFill>
                  <a:srgbClr val="231F20"/>
                </a:solidFill>
                <a:effectLst/>
              </a:rPr>
              <a:t>This zone is between the point of desorbent injection and extract withdrawal. The adsorbent entering zone 3 carries only components A and D. The liquid entering the top of the zone consists of pure D. As the liquid stream flows downward, component </a:t>
            </a:r>
            <a:r>
              <a:rPr lang="en-US" sz="2000" b="0" i="0" u="sng" dirty="0">
                <a:solidFill>
                  <a:schemeClr val="accent5">
                    <a:lumMod val="75000"/>
                  </a:schemeClr>
                </a:solidFill>
                <a:effectLst/>
              </a:rPr>
              <a:t>A in the pores is displaced by D</a:t>
            </a:r>
            <a:r>
              <a:rPr lang="en-US" sz="2000" b="0" i="0" dirty="0">
                <a:solidFill>
                  <a:srgbClr val="231F20"/>
                </a:solidFill>
                <a:effectLst/>
              </a:rPr>
              <a:t>. A portion of the liquid leaving the bottom of zone 3 is withdrawn as extract; the remainder flows downstream into zone 2 as reflux.</a:t>
            </a:r>
          </a:p>
          <a:p>
            <a:r>
              <a:rPr lang="en-US" sz="2000" b="0" i="1" dirty="0">
                <a:solidFill>
                  <a:srgbClr val="231F20"/>
                </a:solidFill>
                <a:effectLst/>
              </a:rPr>
              <a:t>Zone 4: </a:t>
            </a:r>
            <a:r>
              <a:rPr lang="en-US" sz="2000" b="0" i="1" dirty="0">
                <a:solidFill>
                  <a:schemeClr val="accent5">
                    <a:lumMod val="75000"/>
                  </a:schemeClr>
                </a:solidFill>
                <a:effectLst/>
              </a:rPr>
              <a:t>Isolation zone</a:t>
            </a:r>
            <a:r>
              <a:rPr lang="en-US" sz="2000" b="0" i="1" dirty="0">
                <a:solidFill>
                  <a:srgbClr val="231F20"/>
                </a:solidFill>
                <a:effectLst/>
              </a:rPr>
              <a:t>. </a:t>
            </a:r>
            <a:r>
              <a:rPr lang="en-US" sz="2000" b="0" i="0" dirty="0">
                <a:solidFill>
                  <a:srgbClr val="231F20"/>
                </a:solidFill>
                <a:effectLst/>
              </a:rPr>
              <a:t>The main purpose of zone 4 is to segregate the feed components in zone 1 from the extract in zone 3. At the top of zone 3, the adsorbent pores are completely filled with component D. The liquid entering the top of zone 4 consists of B and D. Properly regulating the flow rate of zone 4 prevents the flow of component B into zone 3 and avoids contamination of the extract.</a:t>
            </a:r>
            <a:r>
              <a:rPr lang="en-US" sz="2000" dirty="0"/>
              <a:t> </a:t>
            </a:r>
            <a:br>
              <a:rPr lang="en-US" sz="2000" dirty="0"/>
            </a:br>
            <a:br>
              <a:rPr lang="en-US" sz="2000" dirty="0"/>
            </a:br>
            <a:endParaRPr lang="en-US" sz="2000" b="0" i="0" dirty="0">
              <a:solidFill>
                <a:srgbClr val="231F20"/>
              </a:solidFill>
              <a:effectLst/>
            </a:endParaRPr>
          </a:p>
          <a:p>
            <a:endParaRPr lang="en-IN" sz="2000" dirty="0"/>
          </a:p>
        </p:txBody>
      </p:sp>
      <p:sp>
        <p:nvSpPr>
          <p:cNvPr id="3" name="Slide Number Placeholder 2">
            <a:extLst>
              <a:ext uri="{FF2B5EF4-FFF2-40B4-BE49-F238E27FC236}">
                <a16:creationId xmlns:a16="http://schemas.microsoft.com/office/drawing/2014/main" id="{E1DF72D0-A4E4-F1D8-78ED-F08BC8BCBC05}"/>
              </a:ext>
            </a:extLst>
          </p:cNvPr>
          <p:cNvSpPr>
            <a:spLocks noGrp="1"/>
          </p:cNvSpPr>
          <p:nvPr>
            <p:ph type="sldNum" sz="quarter" idx="12"/>
          </p:nvPr>
        </p:nvSpPr>
        <p:spPr/>
        <p:txBody>
          <a:bodyPr/>
          <a:lstStyle/>
          <a:p>
            <a:fld id="{0B70DE20-B937-49F7-BDB4-D052E7C40283}" type="slidenum">
              <a:rPr lang="en-US" smtClean="0"/>
              <a:t>78</a:t>
            </a:fld>
            <a:endParaRPr lang="en-US"/>
          </a:p>
        </p:txBody>
      </p:sp>
    </p:spTree>
    <p:extLst>
      <p:ext uri="{BB962C8B-B14F-4D97-AF65-F5344CB8AC3E}">
        <p14:creationId xmlns:p14="http://schemas.microsoft.com/office/powerpoint/2010/main" val="3872329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DF193-7257-C4B5-2ED4-E3EB991119C3}"/>
              </a:ext>
            </a:extLst>
          </p:cNvPr>
          <p:cNvSpPr>
            <a:spLocks noGrp="1"/>
          </p:cNvSpPr>
          <p:nvPr>
            <p:ph type="sldNum" sz="quarter" idx="12"/>
          </p:nvPr>
        </p:nvSpPr>
        <p:spPr/>
        <p:txBody>
          <a:bodyPr/>
          <a:lstStyle/>
          <a:p>
            <a:fld id="{0B70DE20-B937-49F7-BDB4-D052E7C40283}" type="slidenum">
              <a:rPr lang="en-US" smtClean="0"/>
              <a:t>79</a:t>
            </a:fld>
            <a:endParaRPr lang="en-US"/>
          </a:p>
        </p:txBody>
      </p:sp>
      <p:pic>
        <p:nvPicPr>
          <p:cNvPr id="4" name="Picture 3">
            <a:extLst>
              <a:ext uri="{FF2B5EF4-FFF2-40B4-BE49-F238E27FC236}">
                <a16:creationId xmlns:a16="http://schemas.microsoft.com/office/drawing/2014/main" id="{8ACD48EB-9439-B14B-8850-0A42BE1BBEE0}"/>
              </a:ext>
            </a:extLst>
          </p:cNvPr>
          <p:cNvPicPr>
            <a:picLocks noChangeAspect="1"/>
          </p:cNvPicPr>
          <p:nvPr/>
        </p:nvPicPr>
        <p:blipFill>
          <a:blip r:embed="rId2"/>
          <a:stretch>
            <a:fillRect/>
          </a:stretch>
        </p:blipFill>
        <p:spPr>
          <a:xfrm>
            <a:off x="2176235" y="563672"/>
            <a:ext cx="8157935" cy="5482133"/>
          </a:xfrm>
          <a:prstGeom prst="rect">
            <a:avLst/>
          </a:prstGeom>
        </p:spPr>
      </p:pic>
    </p:spTree>
    <p:extLst>
      <p:ext uri="{BB962C8B-B14F-4D97-AF65-F5344CB8AC3E}">
        <p14:creationId xmlns:p14="http://schemas.microsoft.com/office/powerpoint/2010/main" val="142139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5901" y="1768475"/>
            <a:ext cx="7772400" cy="1470025"/>
          </a:xfrm>
        </p:spPr>
        <p:txBody>
          <a:bodyPr>
            <a:noAutofit/>
          </a:bodyPr>
          <a:lstStyle/>
          <a:p>
            <a:r>
              <a:rPr lang="en-US" sz="3600" b="1" dirty="0">
                <a:solidFill>
                  <a:srgbClr val="00B050"/>
                </a:solidFill>
                <a:latin typeface="AR CENA" panose="02000000000000000000" pitchFamily="2" charset="0"/>
              </a:rPr>
              <a:t>CATALYTIC REFORMING</a:t>
            </a:r>
            <a:endParaRPr lang="en-US" sz="3600" b="1" dirty="0">
              <a:latin typeface="AR CENA" panose="02000000000000000000"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612747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AACEC2-9D4F-9E20-D230-A8749B49F89E}"/>
              </a:ext>
            </a:extLst>
          </p:cNvPr>
          <p:cNvSpPr>
            <a:spLocks noGrp="1"/>
          </p:cNvSpPr>
          <p:nvPr>
            <p:ph type="sldNum" sz="quarter" idx="12"/>
          </p:nvPr>
        </p:nvSpPr>
        <p:spPr/>
        <p:txBody>
          <a:bodyPr/>
          <a:lstStyle/>
          <a:p>
            <a:fld id="{0B70DE20-B937-49F7-BDB4-D052E7C40283}" type="slidenum">
              <a:rPr lang="en-US" smtClean="0"/>
              <a:t>80</a:t>
            </a:fld>
            <a:endParaRPr lang="en-US"/>
          </a:p>
        </p:txBody>
      </p:sp>
      <p:pic>
        <p:nvPicPr>
          <p:cNvPr id="2050" name="Picture 2" descr="Improving Separations with Simulated Moving Bed Chromatography">
            <a:extLst>
              <a:ext uri="{FF2B5EF4-FFF2-40B4-BE49-F238E27FC236}">
                <a16:creationId xmlns:a16="http://schemas.microsoft.com/office/drawing/2014/main" id="{4853D3A1-3476-3392-8120-F950EC911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99" y="972457"/>
            <a:ext cx="10856125" cy="477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830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534-FEE3-66A5-EA98-2E1A1ECA9C4B}"/>
              </a:ext>
            </a:extLst>
          </p:cNvPr>
          <p:cNvSpPr>
            <a:spLocks noGrp="1"/>
          </p:cNvSpPr>
          <p:nvPr>
            <p:ph type="title"/>
          </p:nvPr>
        </p:nvSpPr>
        <p:spPr>
          <a:xfrm>
            <a:off x="510653" y="136525"/>
            <a:ext cx="10515600" cy="36512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3C72FB95-E956-2142-47B5-7F21A81CD125}"/>
              </a:ext>
            </a:extLst>
          </p:cNvPr>
          <p:cNvSpPr>
            <a:spLocks noGrp="1"/>
          </p:cNvSpPr>
          <p:nvPr>
            <p:ph idx="1"/>
          </p:nvPr>
        </p:nvSpPr>
        <p:spPr>
          <a:xfrm>
            <a:off x="305938" y="651917"/>
            <a:ext cx="11886062" cy="6069558"/>
          </a:xfrm>
        </p:spPr>
        <p:txBody>
          <a:bodyPr>
            <a:normAutofit lnSpcReduction="10000"/>
          </a:bodyPr>
          <a:lstStyle/>
          <a:p>
            <a:r>
              <a:rPr lang="en-US" sz="2000" b="0" i="0" dirty="0">
                <a:solidFill>
                  <a:srgbClr val="231F20"/>
                </a:solidFill>
                <a:effectLst/>
              </a:rPr>
              <a:t>In practice, actually moving a solid bed of adsorbent is difficult. The biggest problem in commercial-size units is ensuring uniform plug flow across large-diameter vessels while minimizing axial mixing. In the </a:t>
            </a:r>
            <a:r>
              <a:rPr lang="en-US" sz="2000" b="0" i="0" dirty="0" err="1">
                <a:solidFill>
                  <a:srgbClr val="231F20"/>
                </a:solidFill>
                <a:effectLst/>
              </a:rPr>
              <a:t>Sorbex</a:t>
            </a:r>
            <a:r>
              <a:rPr lang="en-US" sz="2000" b="0" i="0" dirty="0">
                <a:solidFill>
                  <a:srgbClr val="231F20"/>
                </a:solidFill>
                <a:effectLst/>
              </a:rPr>
              <a:t> process, the countercurrent flow of liquid feed and solid adsorbent is accomplished without physical movement of the solid. </a:t>
            </a:r>
            <a:r>
              <a:rPr lang="en-US" sz="2000" b="0" i="0" dirty="0">
                <a:solidFill>
                  <a:srgbClr val="0070C0"/>
                </a:solidFill>
                <a:effectLst/>
              </a:rPr>
              <a:t>Instead, countercurrent flow is </a:t>
            </a:r>
            <a:r>
              <a:rPr lang="en-US" sz="2000" b="0" i="1" dirty="0">
                <a:solidFill>
                  <a:srgbClr val="0070C0"/>
                </a:solidFill>
                <a:effectLst/>
              </a:rPr>
              <a:t>simulated </a:t>
            </a:r>
            <a:r>
              <a:rPr lang="en-US" sz="2000" b="0" i="0" dirty="0">
                <a:solidFill>
                  <a:srgbClr val="0070C0"/>
                </a:solidFill>
                <a:effectLst/>
              </a:rPr>
              <a:t>by periodically changing the points of liquid injection and withdrawal along a stationary bed of solid adsorbent. </a:t>
            </a:r>
            <a:r>
              <a:rPr lang="en-US" sz="2000" b="0" i="0" dirty="0">
                <a:solidFill>
                  <a:srgbClr val="231F20"/>
                </a:solidFill>
                <a:effectLst/>
              </a:rPr>
              <a:t>In this </a:t>
            </a:r>
            <a:r>
              <a:rPr lang="en-US" sz="2000" b="0" i="1" dirty="0">
                <a:solidFill>
                  <a:srgbClr val="231F20"/>
                </a:solidFill>
                <a:effectLst/>
              </a:rPr>
              <a:t>simulated moving-bed </a:t>
            </a:r>
            <a:r>
              <a:rPr lang="en-US" sz="2000" b="0" i="0" dirty="0">
                <a:solidFill>
                  <a:srgbClr val="231F20"/>
                </a:solidFill>
                <a:effectLst/>
              </a:rPr>
              <a:t>technique, the concentration profile shown in Fig.1 actually moves down the adsorbent chamber. As the concentration profile moves, the points of injection and withdrawal of the net streams to the adsorbent chamber are moved along with it.</a:t>
            </a:r>
            <a:br>
              <a:rPr lang="en-US" sz="2000" b="0" i="0" dirty="0">
                <a:solidFill>
                  <a:srgbClr val="231F20"/>
                </a:solidFill>
                <a:effectLst/>
              </a:rPr>
            </a:br>
            <a:r>
              <a:rPr lang="en-US" sz="2000" b="0" i="0" dirty="0">
                <a:solidFill>
                  <a:srgbClr val="231F20"/>
                </a:solidFill>
                <a:effectLst/>
              </a:rPr>
              <a:t>A simplified flow diagram for a typical </a:t>
            </a:r>
            <a:r>
              <a:rPr lang="en-US" sz="2000" b="0" i="0" dirty="0" err="1">
                <a:solidFill>
                  <a:srgbClr val="231F20"/>
                </a:solidFill>
                <a:effectLst/>
              </a:rPr>
              <a:t>Sorbex</a:t>
            </a:r>
            <a:r>
              <a:rPr lang="en-US" sz="2000" b="0" i="0" dirty="0">
                <a:solidFill>
                  <a:srgbClr val="231F20"/>
                </a:solidFill>
                <a:effectLst/>
              </a:rPr>
              <a:t> unit is shown in Fig. 2. The separation takes place in the adsorbent chamber, which is divided into a number of adsorbent beds. Each bed of adsorbent is supported from below by a specialized grid that also contains a highly engineered flow distributor. Each flow distributor is connected to the </a:t>
            </a:r>
            <a:r>
              <a:rPr lang="en-US" sz="2000" b="0" i="0" u="sng" dirty="0">
                <a:solidFill>
                  <a:srgbClr val="231F20"/>
                </a:solidFill>
                <a:effectLst/>
              </a:rPr>
              <a:t>rotary valve by a “bed line.” </a:t>
            </a:r>
            <a:r>
              <a:rPr lang="en-US" sz="2000" b="0" i="0" dirty="0">
                <a:solidFill>
                  <a:srgbClr val="231F20"/>
                </a:solidFill>
                <a:effectLst/>
              </a:rPr>
              <a:t>The flow distributors between each adsorbent bed are used to inject or withdraw liquid from the chamber or to simply redistribute the liquid over the cross-sectional area of the adsorbent chamber. The numbers of adsorbent beds and bed lines vary with the </a:t>
            </a:r>
            <a:r>
              <a:rPr lang="en-US" sz="2000" b="0" i="0" dirty="0" err="1">
                <a:solidFill>
                  <a:srgbClr val="231F20"/>
                </a:solidFill>
                <a:effectLst/>
              </a:rPr>
              <a:t>Sorbex</a:t>
            </a:r>
            <a:r>
              <a:rPr lang="en-US" sz="2000" b="0" i="0" dirty="0">
                <a:solidFill>
                  <a:srgbClr val="231F20"/>
                </a:solidFill>
                <a:effectLst/>
              </a:rPr>
              <a:t> application. In the </a:t>
            </a:r>
            <a:r>
              <a:rPr lang="en-US" sz="2000" b="0" i="0" dirty="0" err="1">
                <a:solidFill>
                  <a:srgbClr val="231F20"/>
                </a:solidFill>
                <a:effectLst/>
              </a:rPr>
              <a:t>Sorbex</a:t>
            </a:r>
            <a:r>
              <a:rPr lang="en-US" sz="2000" b="0" i="0" dirty="0">
                <a:solidFill>
                  <a:srgbClr val="231F20"/>
                </a:solidFill>
                <a:effectLst/>
              </a:rPr>
              <a:t> process, four major streams are distributed to and from the adsorbent chamber by the rotary valve. These </a:t>
            </a:r>
            <a:r>
              <a:rPr lang="en-US" sz="2000" b="0" i="1" dirty="0">
                <a:solidFill>
                  <a:srgbClr val="231F20"/>
                </a:solidFill>
                <a:effectLst/>
              </a:rPr>
              <a:t>net </a:t>
            </a:r>
            <a:r>
              <a:rPr lang="en-US" sz="2000" b="0" i="0" dirty="0">
                <a:solidFill>
                  <a:srgbClr val="231F20"/>
                </a:solidFill>
                <a:effectLst/>
              </a:rPr>
              <a:t>streams include</a:t>
            </a:r>
            <a:r>
              <a:rPr lang="en-US" sz="2000" dirty="0"/>
              <a:t> </a:t>
            </a:r>
          </a:p>
          <a:p>
            <a:r>
              <a:rPr lang="en-US" sz="1800" b="0" i="1" dirty="0">
                <a:solidFill>
                  <a:srgbClr val="231F20"/>
                </a:solidFill>
                <a:effectLst/>
              </a:rPr>
              <a:t>Feed in: </a:t>
            </a:r>
            <a:r>
              <a:rPr lang="en-US" sz="1800" b="0" i="0" dirty="0">
                <a:solidFill>
                  <a:srgbClr val="231F20"/>
                </a:solidFill>
                <a:effectLst/>
              </a:rPr>
              <a:t>raw mixture of all feed components</a:t>
            </a:r>
            <a:r>
              <a:rPr lang="en-US" sz="1400" dirty="0"/>
              <a:t> </a:t>
            </a:r>
          </a:p>
          <a:p>
            <a:r>
              <a:rPr lang="en-US" sz="1800" b="0" i="1" dirty="0">
                <a:solidFill>
                  <a:srgbClr val="231F20"/>
                </a:solidFill>
                <a:effectLst/>
              </a:rPr>
              <a:t>Dilute extract out: </a:t>
            </a:r>
            <a:r>
              <a:rPr lang="en-US" sz="1800" b="0" i="0" dirty="0">
                <a:solidFill>
                  <a:srgbClr val="231F20"/>
                </a:solidFill>
                <a:effectLst/>
              </a:rPr>
              <a:t>selectively adsorbed component or components diluted with desorbent</a:t>
            </a:r>
          </a:p>
          <a:p>
            <a:r>
              <a:rPr lang="en-US" sz="1800" b="0" i="1" dirty="0">
                <a:solidFill>
                  <a:srgbClr val="231F20"/>
                </a:solidFill>
                <a:effectLst/>
              </a:rPr>
              <a:t>Dilute raffinate out: </a:t>
            </a:r>
            <a:r>
              <a:rPr lang="en-US" sz="1800" b="0" i="0" dirty="0">
                <a:solidFill>
                  <a:srgbClr val="231F20"/>
                </a:solidFill>
                <a:effectLst/>
              </a:rPr>
              <a:t>rejected components diluted with desorbent</a:t>
            </a:r>
          </a:p>
          <a:p>
            <a:r>
              <a:rPr lang="en-US" sz="1800" b="0" i="1" dirty="0">
                <a:solidFill>
                  <a:srgbClr val="231F20"/>
                </a:solidFill>
                <a:effectLst/>
              </a:rPr>
              <a:t>Desorbent in: </a:t>
            </a:r>
            <a:r>
              <a:rPr lang="en-US" sz="1800" b="0" i="0" dirty="0">
                <a:solidFill>
                  <a:srgbClr val="231F20"/>
                </a:solidFill>
                <a:effectLst/>
              </a:rPr>
              <a:t>recycle desorbent from the fractionation section</a:t>
            </a:r>
            <a:r>
              <a:rPr lang="en-US" sz="1050" dirty="0"/>
              <a:t> </a:t>
            </a:r>
            <a:br>
              <a:rPr lang="en-US" sz="1050" dirty="0"/>
            </a:br>
            <a:br>
              <a:rPr lang="en-US" sz="1400" dirty="0"/>
            </a:br>
            <a:br>
              <a:rPr lang="en-US" sz="2000" dirty="0"/>
            </a:br>
            <a:endParaRPr lang="en-US" sz="2000" dirty="0"/>
          </a:p>
        </p:txBody>
      </p:sp>
      <p:sp>
        <p:nvSpPr>
          <p:cNvPr id="5" name="Slide Number Placeholder 4">
            <a:extLst>
              <a:ext uri="{FF2B5EF4-FFF2-40B4-BE49-F238E27FC236}">
                <a16:creationId xmlns:a16="http://schemas.microsoft.com/office/drawing/2014/main" id="{1A44A851-877A-FC97-0BCB-36413F384483}"/>
              </a:ext>
            </a:extLst>
          </p:cNvPr>
          <p:cNvSpPr>
            <a:spLocks noGrp="1"/>
          </p:cNvSpPr>
          <p:nvPr>
            <p:ph type="sldNum" sz="quarter" idx="12"/>
          </p:nvPr>
        </p:nvSpPr>
        <p:spPr/>
        <p:txBody>
          <a:bodyPr/>
          <a:lstStyle/>
          <a:p>
            <a:fld id="{0B70DE20-B937-49F7-BDB4-D052E7C40283}" type="slidenum">
              <a:rPr lang="en-US" smtClean="0"/>
              <a:t>81</a:t>
            </a:fld>
            <a:endParaRPr lang="en-US"/>
          </a:p>
        </p:txBody>
      </p:sp>
      <p:sp>
        <p:nvSpPr>
          <p:cNvPr id="4" name="Rectangle 3">
            <a:extLst>
              <a:ext uri="{FF2B5EF4-FFF2-40B4-BE49-F238E27FC236}">
                <a16:creationId xmlns:a16="http://schemas.microsoft.com/office/drawing/2014/main" id="{F7B87A94-A55F-A035-9C9B-EDAD32117814}"/>
              </a:ext>
            </a:extLst>
          </p:cNvPr>
          <p:cNvSpPr/>
          <p:nvPr/>
        </p:nvSpPr>
        <p:spPr>
          <a:xfrm>
            <a:off x="152969" y="136525"/>
            <a:ext cx="11886062" cy="5864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83775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81FF-422C-EA1C-F417-255814604C92}"/>
              </a:ext>
            </a:extLst>
          </p:cNvPr>
          <p:cNvSpPr>
            <a:spLocks noGrp="1"/>
          </p:cNvSpPr>
          <p:nvPr>
            <p:ph type="title"/>
          </p:nvPr>
        </p:nvSpPr>
        <p:spPr>
          <a:xfrm>
            <a:off x="374176" y="136526"/>
            <a:ext cx="10515600" cy="5445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D7ABA5E-5715-CF15-8146-87FAC41518A3}"/>
              </a:ext>
            </a:extLst>
          </p:cNvPr>
          <p:cNvSpPr>
            <a:spLocks noGrp="1"/>
          </p:cNvSpPr>
          <p:nvPr>
            <p:ph idx="1"/>
          </p:nvPr>
        </p:nvSpPr>
        <p:spPr>
          <a:xfrm>
            <a:off x="374175" y="897576"/>
            <a:ext cx="11690446" cy="5823897"/>
          </a:xfrm>
        </p:spPr>
        <p:txBody>
          <a:bodyPr>
            <a:normAutofit/>
          </a:bodyPr>
          <a:lstStyle/>
          <a:p>
            <a:pPr marL="0" indent="0">
              <a:buNone/>
            </a:pPr>
            <a:r>
              <a:rPr lang="en-US" sz="2000" b="0" i="0" dirty="0">
                <a:solidFill>
                  <a:srgbClr val="231F20"/>
                </a:solidFill>
                <a:effectLst/>
              </a:rPr>
              <a:t>At any given time, only four of the bed lines are actively carrying the net streams into and</a:t>
            </a:r>
            <a:br>
              <a:rPr lang="en-US" sz="2000" b="0" i="0" dirty="0">
                <a:solidFill>
                  <a:srgbClr val="231F20"/>
                </a:solidFill>
                <a:effectLst/>
              </a:rPr>
            </a:br>
            <a:r>
              <a:rPr lang="en-US" sz="2000" b="0" i="0" dirty="0">
                <a:solidFill>
                  <a:srgbClr val="231F20"/>
                </a:solidFill>
                <a:effectLst/>
              </a:rPr>
              <a:t>out of the adsorbent chamber. The movement of the net streams along the adsorbent chamber is effected by a unique rotary valve, specifically developed by UOP for the </a:t>
            </a:r>
            <a:r>
              <a:rPr lang="en-US" sz="2000" b="0" i="0" dirty="0" err="1">
                <a:solidFill>
                  <a:srgbClr val="231F20"/>
                </a:solidFill>
                <a:effectLst/>
              </a:rPr>
              <a:t>Sorbex</a:t>
            </a:r>
            <a:r>
              <a:rPr lang="en-US" sz="2000" b="0" i="0" dirty="0">
                <a:solidFill>
                  <a:srgbClr val="231F20"/>
                </a:solidFill>
                <a:effectLst/>
              </a:rPr>
              <a:t> process. Although, in principle, this switching action could be duplicated with a large number of separate on/off control valves, the UOP rotary valve simplifies the operation of the </a:t>
            </a:r>
            <a:r>
              <a:rPr lang="en-US" sz="2000" b="0" i="0" dirty="0" err="1">
                <a:solidFill>
                  <a:srgbClr val="231F20"/>
                </a:solidFill>
                <a:effectLst/>
              </a:rPr>
              <a:t>Sorbex</a:t>
            </a:r>
            <a:r>
              <a:rPr lang="en-US" sz="2000" b="0" i="0" dirty="0">
                <a:solidFill>
                  <a:srgbClr val="231F20"/>
                </a:solidFill>
                <a:effectLst/>
              </a:rPr>
              <a:t> unit and improves reliability.</a:t>
            </a:r>
          </a:p>
          <a:p>
            <a:pPr marL="0" indent="0">
              <a:buNone/>
            </a:pPr>
            <a:r>
              <a:rPr lang="en-US" sz="2000" b="0" i="0" dirty="0">
                <a:solidFill>
                  <a:srgbClr val="231F20"/>
                </a:solidFill>
                <a:effectLst/>
              </a:rPr>
              <a:t>Functionally, the adsorbent chamber has no top or bottom. A pump-around pump is used to circulate process liquid from the last adsorbent bed at the bottom of the adsorbent chamber to the first bed at the top of the chamber. The concentration profile in the adsorbent chamber moves smoothly down past the last bed, through the pump, and back into the first bed. The actual liquid flow rate within each of the four zones is different because the rate of addition or withdrawal of each net stream is different. As the concentration profile moves down the adsorbent chamber, the zones also move down the chamber. The overall liquid circulation rate is controlled by the pump-around pump. This pump operates at four different flow rates, depending on which zone is passing through the pump.</a:t>
            </a:r>
          </a:p>
          <a:p>
            <a:pPr marL="0" indent="0">
              <a:buNone/>
            </a:pPr>
            <a:r>
              <a:rPr lang="en-US" sz="2000" b="0" i="0" dirty="0">
                <a:solidFill>
                  <a:srgbClr val="231F20"/>
                </a:solidFill>
                <a:effectLst/>
              </a:rPr>
              <a:t>The dilute extraction from the rotary valve is sent to the extract column for separation of the extract from the desorbent. The dilute raffinate from the rotary valve is sent to the raffinate column for separation of the raffinate from the desorbent. The desorbent from the bottom of both the extract and raffinate columns is recycled to the adsorbent chamber through the rotary valve.</a:t>
            </a: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23710DFF-0C3D-9797-AD60-A8525E7297AE}"/>
              </a:ext>
            </a:extLst>
          </p:cNvPr>
          <p:cNvSpPr>
            <a:spLocks noGrp="1"/>
          </p:cNvSpPr>
          <p:nvPr>
            <p:ph type="sldNum" sz="quarter" idx="12"/>
          </p:nvPr>
        </p:nvSpPr>
        <p:spPr/>
        <p:txBody>
          <a:bodyPr/>
          <a:lstStyle/>
          <a:p>
            <a:fld id="{0B70DE20-B937-49F7-BDB4-D052E7C40283}" type="slidenum">
              <a:rPr lang="en-US" smtClean="0"/>
              <a:t>82</a:t>
            </a:fld>
            <a:endParaRPr lang="en-US"/>
          </a:p>
        </p:txBody>
      </p:sp>
      <p:sp>
        <p:nvSpPr>
          <p:cNvPr id="4" name="Rectangle 3">
            <a:extLst>
              <a:ext uri="{FF2B5EF4-FFF2-40B4-BE49-F238E27FC236}">
                <a16:creationId xmlns:a16="http://schemas.microsoft.com/office/drawing/2014/main" id="{CC5321D7-2081-5D65-E96F-F1F884FADDC4}"/>
              </a:ext>
            </a:extLst>
          </p:cNvPr>
          <p:cNvSpPr/>
          <p:nvPr/>
        </p:nvSpPr>
        <p:spPr>
          <a:xfrm>
            <a:off x="246743" y="681038"/>
            <a:ext cx="11817878" cy="54587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011237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F9B4427-BADB-3706-5E83-B9866C1B7C99}"/>
              </a:ext>
            </a:extLst>
          </p:cNvPr>
          <p:cNvSpPr>
            <a:spLocks noGrp="1"/>
          </p:cNvSpPr>
          <p:nvPr>
            <p:ph type="body" idx="1"/>
          </p:nvPr>
        </p:nvSpPr>
        <p:spPr>
          <a:xfrm>
            <a:off x="517951" y="4507577"/>
            <a:ext cx="10515600" cy="1500187"/>
          </a:xfrm>
        </p:spPr>
        <p:txBody>
          <a:bodyPr>
            <a:normAutofit/>
          </a:bodyPr>
          <a:lstStyle/>
          <a:p>
            <a:r>
              <a:rPr lang="en-US" sz="3200" b="1" i="0" dirty="0">
                <a:solidFill>
                  <a:srgbClr val="0070C0"/>
                </a:solidFill>
                <a:effectLst/>
                <a:latin typeface="Univers-Bold"/>
              </a:rPr>
              <a:t>UOP ISOMAR PROCESS</a:t>
            </a:r>
            <a:r>
              <a:rPr lang="en-US" sz="4000" dirty="0">
                <a:solidFill>
                  <a:srgbClr val="0070C0"/>
                </a:solidFill>
              </a:rPr>
              <a:t> </a:t>
            </a:r>
            <a:br>
              <a:rPr lang="en-US" sz="4000" dirty="0">
                <a:solidFill>
                  <a:srgbClr val="0070C0"/>
                </a:solidFill>
              </a:rPr>
            </a:br>
            <a:endParaRPr lang="en-US" sz="4000" dirty="0">
              <a:solidFill>
                <a:srgbClr val="0070C0"/>
              </a:solidFill>
            </a:endParaRPr>
          </a:p>
        </p:txBody>
      </p:sp>
      <p:sp>
        <p:nvSpPr>
          <p:cNvPr id="5" name="Slide Number Placeholder 4">
            <a:extLst>
              <a:ext uri="{FF2B5EF4-FFF2-40B4-BE49-F238E27FC236}">
                <a16:creationId xmlns:a16="http://schemas.microsoft.com/office/drawing/2014/main" id="{3DB8E69E-6C98-5ACE-B856-C2DBC425ABA8}"/>
              </a:ext>
            </a:extLst>
          </p:cNvPr>
          <p:cNvSpPr>
            <a:spLocks noGrp="1"/>
          </p:cNvSpPr>
          <p:nvPr>
            <p:ph type="sldNum" sz="quarter" idx="12"/>
          </p:nvPr>
        </p:nvSpPr>
        <p:spPr/>
        <p:txBody>
          <a:bodyPr/>
          <a:lstStyle/>
          <a:p>
            <a:fld id="{0B70DE20-B937-49F7-BDB4-D052E7C40283}" type="slidenum">
              <a:rPr lang="en-US" smtClean="0"/>
              <a:t>83</a:t>
            </a:fld>
            <a:endParaRPr lang="en-US"/>
          </a:p>
        </p:txBody>
      </p:sp>
      <p:pic>
        <p:nvPicPr>
          <p:cNvPr id="10" name="Picture 9">
            <a:extLst>
              <a:ext uri="{FF2B5EF4-FFF2-40B4-BE49-F238E27FC236}">
                <a16:creationId xmlns:a16="http://schemas.microsoft.com/office/drawing/2014/main" id="{C7F3DE14-4BCB-ABD8-7D12-19F6901FFCBF}"/>
              </a:ext>
            </a:extLst>
          </p:cNvPr>
          <p:cNvPicPr>
            <a:picLocks noChangeAspect="1"/>
          </p:cNvPicPr>
          <p:nvPr/>
        </p:nvPicPr>
        <p:blipFill>
          <a:blip r:embed="rId2"/>
          <a:stretch>
            <a:fillRect/>
          </a:stretch>
        </p:blipFill>
        <p:spPr>
          <a:xfrm>
            <a:off x="5999005" y="208753"/>
            <a:ext cx="6056518" cy="4283340"/>
          </a:xfrm>
          <a:prstGeom prst="rect">
            <a:avLst/>
          </a:prstGeom>
        </p:spPr>
      </p:pic>
      <p:sp>
        <p:nvSpPr>
          <p:cNvPr id="11" name="Oval 10">
            <a:extLst>
              <a:ext uri="{FF2B5EF4-FFF2-40B4-BE49-F238E27FC236}">
                <a16:creationId xmlns:a16="http://schemas.microsoft.com/office/drawing/2014/main" id="{5A60CB22-5A70-0232-0025-C26CBD06AEF7}"/>
              </a:ext>
            </a:extLst>
          </p:cNvPr>
          <p:cNvSpPr/>
          <p:nvPr/>
        </p:nvSpPr>
        <p:spPr>
          <a:xfrm>
            <a:off x="9075761" y="2350423"/>
            <a:ext cx="1201003" cy="65208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C8491D6-1A61-4093-C755-34B71A47EBA8}"/>
              </a:ext>
            </a:extLst>
          </p:cNvPr>
          <p:cNvCxnSpPr>
            <a:stCxn id="11" idx="3"/>
          </p:cNvCxnSpPr>
          <p:nvPr/>
        </p:nvCxnSpPr>
        <p:spPr>
          <a:xfrm flipH="1">
            <a:off x="4220246" y="2907012"/>
            <a:ext cx="5031398" cy="17195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97239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BB455-B19B-B651-02BE-DFD410FF4D21}"/>
              </a:ext>
            </a:extLst>
          </p:cNvPr>
          <p:cNvSpPr>
            <a:spLocks noGrp="1"/>
          </p:cNvSpPr>
          <p:nvPr>
            <p:ph type="title"/>
          </p:nvPr>
        </p:nvSpPr>
        <p:spPr>
          <a:xfrm>
            <a:off x="529236" y="40726"/>
            <a:ext cx="10515600" cy="801202"/>
          </a:xfrm>
        </p:spPr>
        <p:txBody>
          <a:bodyPr/>
          <a:lstStyle/>
          <a:p>
            <a:r>
              <a:rPr lang="en-US" b="1" dirty="0">
                <a:solidFill>
                  <a:srgbClr val="0070C0"/>
                </a:solidFill>
              </a:rPr>
              <a:t>Background</a:t>
            </a:r>
          </a:p>
        </p:txBody>
      </p:sp>
      <p:sp>
        <p:nvSpPr>
          <p:cNvPr id="7" name="Content Placeholder 6">
            <a:extLst>
              <a:ext uri="{FF2B5EF4-FFF2-40B4-BE49-F238E27FC236}">
                <a16:creationId xmlns:a16="http://schemas.microsoft.com/office/drawing/2014/main" id="{03E0E6A0-9E9C-466D-C59B-841D787C3795}"/>
              </a:ext>
            </a:extLst>
          </p:cNvPr>
          <p:cNvSpPr>
            <a:spLocks noGrp="1"/>
          </p:cNvSpPr>
          <p:nvPr>
            <p:ph idx="1"/>
          </p:nvPr>
        </p:nvSpPr>
        <p:spPr>
          <a:xfrm>
            <a:off x="351106" y="962555"/>
            <a:ext cx="11672572" cy="4351338"/>
          </a:xfrm>
        </p:spPr>
        <p:txBody>
          <a:bodyPr>
            <a:noAutofit/>
          </a:bodyPr>
          <a:lstStyle/>
          <a:p>
            <a:r>
              <a:rPr lang="en-US" sz="2400" b="0" i="0" dirty="0">
                <a:solidFill>
                  <a:srgbClr val="231F20"/>
                </a:solidFill>
                <a:effectLst/>
              </a:rPr>
              <a:t>The </a:t>
            </a:r>
            <a:r>
              <a:rPr lang="en-US" sz="2400" b="0" i="0" dirty="0" err="1">
                <a:solidFill>
                  <a:srgbClr val="231F20"/>
                </a:solidFill>
                <a:effectLst/>
              </a:rPr>
              <a:t>Isomar</a:t>
            </a:r>
            <a:r>
              <a:rPr lang="en-US" sz="2400" b="0" i="0" dirty="0">
                <a:solidFill>
                  <a:srgbClr val="231F20"/>
                </a:solidFill>
                <a:effectLst/>
              </a:rPr>
              <a:t> process is most often applied to </a:t>
            </a:r>
            <a:r>
              <a:rPr lang="en-US" sz="2400" b="0" i="1" dirty="0">
                <a:solidFill>
                  <a:srgbClr val="231F20"/>
                </a:solidFill>
                <a:effectLst/>
              </a:rPr>
              <a:t>para</a:t>
            </a:r>
            <a:r>
              <a:rPr lang="en-US" sz="2400" b="0" i="0" dirty="0">
                <a:solidFill>
                  <a:srgbClr val="231F20"/>
                </a:solidFill>
                <a:effectLst/>
              </a:rPr>
              <a:t>xylene recovery, but it can be used to maximize the recovery of </a:t>
            </a:r>
            <a:r>
              <a:rPr lang="en-US" sz="2400" b="0" i="1" dirty="0">
                <a:solidFill>
                  <a:srgbClr val="231F20"/>
                </a:solidFill>
                <a:effectLst/>
              </a:rPr>
              <a:t>ortho</a:t>
            </a:r>
            <a:r>
              <a:rPr lang="en-US" sz="2400" b="0" i="0" dirty="0">
                <a:solidFill>
                  <a:srgbClr val="231F20"/>
                </a:solidFill>
                <a:effectLst/>
              </a:rPr>
              <a:t>-xylene or </a:t>
            </a:r>
            <a:r>
              <a:rPr lang="en-US" sz="2400" b="0" i="1" dirty="0" err="1">
                <a:solidFill>
                  <a:srgbClr val="231F20"/>
                </a:solidFill>
                <a:effectLst/>
              </a:rPr>
              <a:t>meta</a:t>
            </a:r>
            <a:r>
              <a:rPr lang="en-US" sz="2400" b="0" i="0" dirty="0" err="1">
                <a:solidFill>
                  <a:srgbClr val="231F20"/>
                </a:solidFill>
                <a:effectLst/>
              </a:rPr>
              <a:t>xylene</a:t>
            </a:r>
            <a:r>
              <a:rPr lang="en-US" sz="2400" b="0" i="0" dirty="0">
                <a:solidFill>
                  <a:srgbClr val="231F20"/>
                </a:solidFill>
                <a:effectLst/>
              </a:rPr>
              <a:t>.</a:t>
            </a:r>
            <a:r>
              <a:rPr lang="en-US" sz="2400" dirty="0"/>
              <a:t> </a:t>
            </a:r>
          </a:p>
          <a:p>
            <a:r>
              <a:rPr lang="en-US" sz="2400" dirty="0"/>
              <a:t>When it comes to recovering para-xylene, a mixed-xylene feed is fed into a UOP </a:t>
            </a:r>
            <a:r>
              <a:rPr lang="en-US" sz="2400" dirty="0" err="1"/>
              <a:t>Parex</a:t>
            </a:r>
            <a:r>
              <a:rPr lang="en-US" sz="2400" dirty="0"/>
              <a:t> unit, which then selectively extracts the para-xylene isomer at 99.9 weight percent purity and 97% recovery per pass.</a:t>
            </a:r>
          </a:p>
          <a:p>
            <a:r>
              <a:rPr lang="en-US" sz="2400" dirty="0"/>
              <a:t>After nearly all of the para-xylene is removed, the </a:t>
            </a:r>
            <a:r>
              <a:rPr lang="en-US" sz="2400" dirty="0" err="1"/>
              <a:t>Parex</a:t>
            </a:r>
            <a:r>
              <a:rPr lang="en-US" sz="2400" dirty="0"/>
              <a:t> raffinate is transferred to the </a:t>
            </a:r>
            <a:r>
              <a:rPr lang="en-US" sz="2400" dirty="0" err="1"/>
              <a:t>Isomar</a:t>
            </a:r>
            <a:r>
              <a:rPr lang="en-US" sz="2400" dirty="0"/>
              <a:t> unit. </a:t>
            </a:r>
          </a:p>
          <a:p>
            <a:r>
              <a:rPr lang="en-US" sz="2400" dirty="0"/>
              <a:t>By essentially generating more paraxylene from the remaining ortho and meta isomers, the </a:t>
            </a:r>
            <a:r>
              <a:rPr lang="en-US" sz="2400" dirty="0" err="1"/>
              <a:t>Isomar</a:t>
            </a:r>
            <a:r>
              <a:rPr lang="en-US" sz="2400" dirty="0"/>
              <a:t> unit restores a nearly equilibrium distribution of xylene isomers. After that, the </a:t>
            </a:r>
            <a:r>
              <a:rPr lang="en-US" sz="2400" dirty="0" err="1"/>
              <a:t>Parex</a:t>
            </a:r>
            <a:r>
              <a:rPr lang="en-US" sz="2400" dirty="0"/>
              <a:t> unit receives recycled effluent from the </a:t>
            </a:r>
            <a:r>
              <a:rPr lang="en-US" sz="2400" dirty="0" err="1"/>
              <a:t>Isomar</a:t>
            </a:r>
            <a:r>
              <a:rPr lang="en-US" sz="2400" dirty="0"/>
              <a:t> unit in order to recover more para-xylene. The EB and its ortho- and meta-isomers are thus recycled until they extinct.</a:t>
            </a:r>
          </a:p>
          <a:p>
            <a:r>
              <a:rPr lang="pt-BR" sz="1600" b="0" i="0" dirty="0">
                <a:solidFill>
                  <a:srgbClr val="040C28"/>
                </a:solidFill>
                <a:effectLst/>
                <a:latin typeface="Google Sans"/>
              </a:rPr>
              <a:t>Catalyst: </a:t>
            </a:r>
            <a:r>
              <a:rPr lang="en-US" sz="1600" b="0" i="0" dirty="0">
                <a:solidFill>
                  <a:srgbClr val="202124"/>
                </a:solidFill>
                <a:effectLst/>
                <a:latin typeface="Google Sans"/>
              </a:rPr>
              <a:t>zeolite ZSM-5 </a:t>
            </a:r>
            <a:r>
              <a:rPr lang="en-US" sz="1600" b="0" i="0" dirty="0">
                <a:solidFill>
                  <a:srgbClr val="000000"/>
                </a:solidFill>
                <a:effectLst/>
                <a:latin typeface="Arial" panose="020B0604020202020204" pitchFamily="34" charset="0"/>
              </a:rPr>
              <a:t>containing 0.2 to 0.8 Wt.% platinum used in Mobil process</a:t>
            </a:r>
            <a:r>
              <a:rPr lang="en-US" sz="2400" dirty="0"/>
              <a:t> </a:t>
            </a:r>
            <a:br>
              <a:rPr lang="en-US" sz="2400" dirty="0"/>
            </a:br>
            <a:endParaRPr lang="en-US" sz="2400" dirty="0"/>
          </a:p>
        </p:txBody>
      </p:sp>
      <p:sp>
        <p:nvSpPr>
          <p:cNvPr id="5" name="Slide Number Placeholder 4">
            <a:extLst>
              <a:ext uri="{FF2B5EF4-FFF2-40B4-BE49-F238E27FC236}">
                <a16:creationId xmlns:a16="http://schemas.microsoft.com/office/drawing/2014/main" id="{63666BA0-6882-89DC-4EB7-320D9310C456}"/>
              </a:ext>
            </a:extLst>
          </p:cNvPr>
          <p:cNvSpPr>
            <a:spLocks noGrp="1"/>
          </p:cNvSpPr>
          <p:nvPr>
            <p:ph type="sldNum" sz="quarter" idx="12"/>
          </p:nvPr>
        </p:nvSpPr>
        <p:spPr/>
        <p:txBody>
          <a:bodyPr/>
          <a:lstStyle/>
          <a:p>
            <a:fld id="{0B70DE20-B937-49F7-BDB4-D052E7C40283}" type="slidenum">
              <a:rPr lang="en-US" smtClean="0"/>
              <a:t>84</a:t>
            </a:fld>
            <a:endParaRPr lang="en-US"/>
          </a:p>
        </p:txBody>
      </p:sp>
    </p:spTree>
    <p:extLst>
      <p:ext uri="{BB962C8B-B14F-4D97-AF65-F5344CB8AC3E}">
        <p14:creationId xmlns:p14="http://schemas.microsoft.com/office/powerpoint/2010/main" val="21156757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6E3E-6E7C-775D-104B-D3C77F9C492A}"/>
              </a:ext>
            </a:extLst>
          </p:cNvPr>
          <p:cNvSpPr>
            <a:spLocks noGrp="1"/>
          </p:cNvSpPr>
          <p:nvPr>
            <p:ph type="title"/>
          </p:nvPr>
        </p:nvSpPr>
        <p:spPr>
          <a:xfrm>
            <a:off x="160866" y="11643"/>
            <a:ext cx="10515600" cy="718608"/>
          </a:xfrm>
        </p:spPr>
        <p:txBody>
          <a:bodyPr/>
          <a:lstStyle/>
          <a:p>
            <a:r>
              <a:rPr lang="en-IN" b="1" dirty="0">
                <a:solidFill>
                  <a:srgbClr val="0070C0"/>
                </a:solidFill>
              </a:rPr>
              <a:t>Process Chemistry</a:t>
            </a:r>
          </a:p>
        </p:txBody>
      </p:sp>
      <p:pic>
        <p:nvPicPr>
          <p:cNvPr id="7" name="Content Placeholder 6">
            <a:extLst>
              <a:ext uri="{FF2B5EF4-FFF2-40B4-BE49-F238E27FC236}">
                <a16:creationId xmlns:a16="http://schemas.microsoft.com/office/drawing/2014/main" id="{547B4A63-E146-30A1-3E4C-CC08AA2319E5}"/>
              </a:ext>
            </a:extLst>
          </p:cNvPr>
          <p:cNvPicPr>
            <a:picLocks noGrp="1" noChangeAspect="1"/>
          </p:cNvPicPr>
          <p:nvPr>
            <p:ph idx="1"/>
          </p:nvPr>
        </p:nvPicPr>
        <p:blipFill>
          <a:blip r:embed="rId2"/>
          <a:stretch>
            <a:fillRect/>
          </a:stretch>
        </p:blipFill>
        <p:spPr>
          <a:xfrm>
            <a:off x="0" y="1163795"/>
            <a:ext cx="6937121" cy="1785360"/>
          </a:xfrm>
        </p:spPr>
      </p:pic>
      <p:sp>
        <p:nvSpPr>
          <p:cNvPr id="5" name="Slide Number Placeholder 4">
            <a:extLst>
              <a:ext uri="{FF2B5EF4-FFF2-40B4-BE49-F238E27FC236}">
                <a16:creationId xmlns:a16="http://schemas.microsoft.com/office/drawing/2014/main" id="{1B924B3E-46EE-B9E1-D45F-72C00666C027}"/>
              </a:ext>
            </a:extLst>
          </p:cNvPr>
          <p:cNvSpPr>
            <a:spLocks noGrp="1"/>
          </p:cNvSpPr>
          <p:nvPr>
            <p:ph type="sldNum" sz="quarter" idx="12"/>
          </p:nvPr>
        </p:nvSpPr>
        <p:spPr/>
        <p:txBody>
          <a:bodyPr/>
          <a:lstStyle/>
          <a:p>
            <a:fld id="{0B70DE20-B937-49F7-BDB4-D052E7C40283}" type="slidenum">
              <a:rPr lang="en-US" smtClean="0"/>
              <a:t>85</a:t>
            </a:fld>
            <a:endParaRPr lang="en-US"/>
          </a:p>
        </p:txBody>
      </p:sp>
      <p:pic>
        <p:nvPicPr>
          <p:cNvPr id="9" name="Picture 8">
            <a:extLst>
              <a:ext uri="{FF2B5EF4-FFF2-40B4-BE49-F238E27FC236}">
                <a16:creationId xmlns:a16="http://schemas.microsoft.com/office/drawing/2014/main" id="{86642FC9-6713-1332-A131-25D38B7A8188}"/>
              </a:ext>
            </a:extLst>
          </p:cNvPr>
          <p:cNvPicPr>
            <a:picLocks noChangeAspect="1"/>
          </p:cNvPicPr>
          <p:nvPr/>
        </p:nvPicPr>
        <p:blipFill>
          <a:blip r:embed="rId3"/>
          <a:stretch>
            <a:fillRect/>
          </a:stretch>
        </p:blipFill>
        <p:spPr>
          <a:xfrm>
            <a:off x="5867270" y="1415163"/>
            <a:ext cx="6189263" cy="1296839"/>
          </a:xfrm>
          <a:prstGeom prst="rect">
            <a:avLst/>
          </a:prstGeom>
        </p:spPr>
      </p:pic>
      <p:pic>
        <p:nvPicPr>
          <p:cNvPr id="11" name="Picture 10">
            <a:extLst>
              <a:ext uri="{FF2B5EF4-FFF2-40B4-BE49-F238E27FC236}">
                <a16:creationId xmlns:a16="http://schemas.microsoft.com/office/drawing/2014/main" id="{D015A635-57F6-8B31-B710-563DC9526F21}"/>
              </a:ext>
            </a:extLst>
          </p:cNvPr>
          <p:cNvPicPr>
            <a:picLocks noChangeAspect="1"/>
          </p:cNvPicPr>
          <p:nvPr/>
        </p:nvPicPr>
        <p:blipFill>
          <a:blip r:embed="rId4"/>
          <a:stretch>
            <a:fillRect/>
          </a:stretch>
        </p:blipFill>
        <p:spPr>
          <a:xfrm>
            <a:off x="160866" y="3583556"/>
            <a:ext cx="4903396" cy="1715256"/>
          </a:xfrm>
          <a:prstGeom prst="rect">
            <a:avLst/>
          </a:prstGeom>
        </p:spPr>
      </p:pic>
      <p:pic>
        <p:nvPicPr>
          <p:cNvPr id="13" name="Picture 12">
            <a:extLst>
              <a:ext uri="{FF2B5EF4-FFF2-40B4-BE49-F238E27FC236}">
                <a16:creationId xmlns:a16="http://schemas.microsoft.com/office/drawing/2014/main" id="{157FA618-CBEC-3D2F-1922-BA96F47432AA}"/>
              </a:ext>
            </a:extLst>
          </p:cNvPr>
          <p:cNvPicPr>
            <a:picLocks noChangeAspect="1"/>
          </p:cNvPicPr>
          <p:nvPr/>
        </p:nvPicPr>
        <p:blipFill>
          <a:blip r:embed="rId5"/>
          <a:stretch>
            <a:fillRect/>
          </a:stretch>
        </p:blipFill>
        <p:spPr>
          <a:xfrm>
            <a:off x="5655604" y="3669788"/>
            <a:ext cx="6138975" cy="1409622"/>
          </a:xfrm>
          <a:prstGeom prst="rect">
            <a:avLst/>
          </a:prstGeom>
        </p:spPr>
      </p:pic>
    </p:spTree>
    <p:extLst>
      <p:ext uri="{BB962C8B-B14F-4D97-AF65-F5344CB8AC3E}">
        <p14:creationId xmlns:p14="http://schemas.microsoft.com/office/powerpoint/2010/main" val="1903028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5DA5-08F7-C3E3-C2B4-6CA5CD74B07A}"/>
              </a:ext>
            </a:extLst>
          </p:cNvPr>
          <p:cNvSpPr>
            <a:spLocks noGrp="1"/>
          </p:cNvSpPr>
          <p:nvPr>
            <p:ph type="title"/>
          </p:nvPr>
        </p:nvSpPr>
        <p:spPr>
          <a:xfrm>
            <a:off x="474133" y="18256"/>
            <a:ext cx="10515600" cy="4982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DFF70B2-3100-FC1F-7DD3-ABF612CA2258}"/>
              </a:ext>
            </a:extLst>
          </p:cNvPr>
          <p:cNvSpPr>
            <a:spLocks noGrp="1"/>
          </p:cNvSpPr>
          <p:nvPr>
            <p:ph idx="1"/>
          </p:nvPr>
        </p:nvSpPr>
        <p:spPr>
          <a:xfrm>
            <a:off x="1" y="750627"/>
            <a:ext cx="12192000" cy="5819506"/>
          </a:xfrm>
        </p:spPr>
        <p:txBody>
          <a:bodyPr>
            <a:noAutofit/>
          </a:bodyPr>
          <a:lstStyle/>
          <a:p>
            <a:r>
              <a:rPr lang="en-US" sz="1900" b="0" i="0" dirty="0">
                <a:solidFill>
                  <a:srgbClr val="231F20"/>
                </a:solidFill>
                <a:effectLst/>
              </a:rPr>
              <a:t>UOP offers both EB isomerization catalysts I-9*, I-210, and I-400 and EB dealkylation catalysts I-300 and I-330.</a:t>
            </a:r>
            <a:r>
              <a:rPr lang="en-US" sz="1900" dirty="0"/>
              <a:t> </a:t>
            </a:r>
          </a:p>
          <a:p>
            <a:r>
              <a:rPr lang="en-US" sz="1900" dirty="0"/>
              <a:t>These kinds of catalysts are bifunctional, containing an equal number of catalytic sites for metal and zeolitic (acid) activities. Every catalyst's acid function serves for the same purpose, which is the isomerization of xylenes.</a:t>
            </a:r>
          </a:p>
          <a:p>
            <a:r>
              <a:rPr lang="en-US" sz="1900" dirty="0"/>
              <a:t>EB isomerization to xylenes is carried out by the EB isomerization catalyst systems I-9 and I-210 via a naphthene intermediate.</a:t>
            </a:r>
          </a:p>
          <a:p>
            <a:r>
              <a:rPr lang="en-US" sz="1900" dirty="0"/>
              <a:t>The EB is first saturated to ethyl-cyclohexane by the metal function; it is next isomerized to </a:t>
            </a:r>
            <a:r>
              <a:rPr lang="en-US" sz="1900" dirty="0" err="1"/>
              <a:t>dimethylcyclohexane</a:t>
            </a:r>
            <a:r>
              <a:rPr lang="en-US" sz="1900" dirty="0"/>
              <a:t> by the acid function; and lastly, the metal function dehydrogenates the naphthene to xylene.</a:t>
            </a:r>
          </a:p>
          <a:p>
            <a:r>
              <a:rPr lang="en-US" sz="1900" b="0" i="0" dirty="0">
                <a:solidFill>
                  <a:srgbClr val="231F20"/>
                </a:solidFill>
                <a:effectLst/>
              </a:rPr>
              <a:t>Because the isomerization of EB is an equilibrium-limited reaction, the conversion of EB is usually limited to about 30 to 35 </a:t>
            </a:r>
            <a:r>
              <a:rPr lang="en-US" sz="1900" b="0" i="0" dirty="0" err="1">
                <a:solidFill>
                  <a:srgbClr val="231F20"/>
                </a:solidFill>
                <a:effectLst/>
              </a:rPr>
              <a:t>wt</a:t>
            </a:r>
            <a:r>
              <a:rPr lang="en-US" sz="1900" b="0" i="0" dirty="0">
                <a:solidFill>
                  <a:srgbClr val="231F20"/>
                </a:solidFill>
                <a:effectLst/>
              </a:rPr>
              <a:t> % per pass.</a:t>
            </a:r>
            <a:r>
              <a:rPr lang="en-US" sz="1900" dirty="0"/>
              <a:t> </a:t>
            </a:r>
          </a:p>
          <a:p>
            <a:r>
              <a:rPr lang="en-US" sz="1900" dirty="0"/>
              <a:t>In an aromatics complex with the I-9 catalyst, naphthenes are recycled to the </a:t>
            </a:r>
            <a:r>
              <a:rPr lang="en-US" sz="1900" dirty="0" err="1"/>
              <a:t>Isomar</a:t>
            </a:r>
            <a:r>
              <a:rPr lang="en-US" sz="1900" dirty="0"/>
              <a:t> unit via the xylene column and </a:t>
            </a:r>
            <a:r>
              <a:rPr lang="en-US" sz="1900" dirty="0" err="1"/>
              <a:t>Parex</a:t>
            </a:r>
            <a:r>
              <a:rPr lang="en-US" sz="1900" dirty="0"/>
              <a:t> unit. This suppresses naphthenes production and increases the yield of para-xylene from the complex.</a:t>
            </a:r>
          </a:p>
          <a:p>
            <a:r>
              <a:rPr lang="en-US" sz="1900" dirty="0"/>
              <a:t>The EB dealkylation catalyst systems I-300 and I-330 employ an EB dealkylation mechanism in which the acid function of the catalyst cleaves the ethyl group off the aromatic ring.</a:t>
            </a:r>
          </a:p>
          <a:p>
            <a:r>
              <a:rPr lang="en-US" sz="1900" dirty="0"/>
              <a:t>Because this reaction does not involve a naphthene intermediate, C8 naphthenes do not need to be recycled via the </a:t>
            </a:r>
            <a:r>
              <a:rPr lang="en-US" sz="1900" dirty="0" err="1"/>
              <a:t>Parex-Isomar</a:t>
            </a:r>
            <a:r>
              <a:rPr lang="en-US" sz="1900" dirty="0"/>
              <a:t> loop.</a:t>
            </a:r>
          </a:p>
          <a:p>
            <a:r>
              <a:rPr lang="en-US" sz="1900" b="0" i="0" dirty="0">
                <a:solidFill>
                  <a:srgbClr val="231F20"/>
                </a:solidFill>
                <a:effectLst/>
              </a:rPr>
              <a:t>All xylene isomerization catalysts exhibit some by-product formation across the reactor. A large portion of the total feed to the </a:t>
            </a:r>
            <a:r>
              <a:rPr lang="en-US" sz="1900" b="0" i="0" dirty="0" err="1">
                <a:solidFill>
                  <a:srgbClr val="231F20"/>
                </a:solidFill>
                <a:effectLst/>
              </a:rPr>
              <a:t>Parex-Isomar</a:t>
            </a:r>
            <a:r>
              <a:rPr lang="en-US" sz="1900" b="0" i="0" dirty="0">
                <a:solidFill>
                  <a:srgbClr val="231F20"/>
                </a:solidFill>
                <a:effectLst/>
              </a:rPr>
              <a:t> loop is recycled from the </a:t>
            </a:r>
            <a:r>
              <a:rPr lang="en-US" sz="1900" b="0" i="0" dirty="0" err="1">
                <a:solidFill>
                  <a:srgbClr val="231F20"/>
                </a:solidFill>
                <a:effectLst/>
              </a:rPr>
              <a:t>Isomar</a:t>
            </a:r>
            <a:r>
              <a:rPr lang="en-US" sz="1900" b="0" i="0" dirty="0">
                <a:solidFill>
                  <a:srgbClr val="231F20"/>
                </a:solidFill>
                <a:effectLst/>
              </a:rPr>
              <a:t> unit.</a:t>
            </a:r>
            <a:r>
              <a:rPr lang="en-US" sz="1900" dirty="0"/>
              <a:t> </a:t>
            </a:r>
            <a:r>
              <a:rPr lang="en-US" sz="1900" b="0" i="0" dirty="0">
                <a:solidFill>
                  <a:srgbClr val="231F20"/>
                </a:solidFill>
                <a:effectLst/>
              </a:rPr>
              <a:t>The typical </a:t>
            </a:r>
            <a:r>
              <a:rPr lang="en-US" sz="1900" b="0" i="0" dirty="0" err="1">
                <a:solidFill>
                  <a:srgbClr val="231F20"/>
                </a:solidFill>
                <a:effectLst/>
              </a:rPr>
              <a:t>Parex-Isomar</a:t>
            </a:r>
            <a:r>
              <a:rPr lang="en-US" sz="1900" b="0" i="0" dirty="0">
                <a:solidFill>
                  <a:srgbClr val="231F20"/>
                </a:solidFill>
                <a:effectLst/>
              </a:rPr>
              <a:t> loop is designed with a recycle/feed ratio of 2.5 : 3.5.</a:t>
            </a:r>
            <a:br>
              <a:rPr lang="en-US" sz="1900" dirty="0"/>
            </a:br>
            <a:r>
              <a:rPr lang="en-US" sz="1900" dirty="0"/>
              <a:t>*</a:t>
            </a:r>
            <a:r>
              <a:rPr lang="pt-BR" sz="1400" b="0" i="0" dirty="0">
                <a:solidFill>
                  <a:srgbClr val="202124"/>
                </a:solidFill>
                <a:effectLst/>
                <a:latin typeface="Google Sans"/>
              </a:rPr>
              <a:t>halogen promoted </a:t>
            </a:r>
            <a:r>
              <a:rPr lang="pt-BR" sz="1400" b="0" i="0" dirty="0">
                <a:solidFill>
                  <a:srgbClr val="040C28"/>
                </a:solidFill>
                <a:effectLst/>
                <a:latin typeface="Google Sans"/>
              </a:rPr>
              <a:t>alumino-platinum catalyst I-9.</a:t>
            </a:r>
            <a:br>
              <a:rPr lang="en-US" sz="1900" dirty="0"/>
            </a:br>
            <a:br>
              <a:rPr lang="en-US" sz="1900" dirty="0"/>
            </a:br>
            <a:br>
              <a:rPr lang="en-US" sz="1900" dirty="0"/>
            </a:br>
            <a:br>
              <a:rPr lang="en-US" sz="1900" dirty="0"/>
            </a:br>
            <a:br>
              <a:rPr lang="en-US" sz="1900" dirty="0"/>
            </a:br>
            <a:br>
              <a:rPr lang="en-US" sz="1900" dirty="0"/>
            </a:br>
            <a:endParaRPr lang="en-IN" sz="1900" dirty="0"/>
          </a:p>
        </p:txBody>
      </p:sp>
      <p:sp>
        <p:nvSpPr>
          <p:cNvPr id="5" name="Slide Number Placeholder 4">
            <a:extLst>
              <a:ext uri="{FF2B5EF4-FFF2-40B4-BE49-F238E27FC236}">
                <a16:creationId xmlns:a16="http://schemas.microsoft.com/office/drawing/2014/main" id="{205CE126-8E36-7B15-784B-654FAD4A3D48}"/>
              </a:ext>
            </a:extLst>
          </p:cNvPr>
          <p:cNvSpPr>
            <a:spLocks noGrp="1"/>
          </p:cNvSpPr>
          <p:nvPr>
            <p:ph type="sldNum" sz="quarter" idx="12"/>
          </p:nvPr>
        </p:nvSpPr>
        <p:spPr/>
        <p:txBody>
          <a:bodyPr/>
          <a:lstStyle/>
          <a:p>
            <a:fld id="{0B70DE20-B937-49F7-BDB4-D052E7C40283}" type="slidenum">
              <a:rPr lang="en-US" smtClean="0"/>
              <a:t>86</a:t>
            </a:fld>
            <a:endParaRPr lang="en-US"/>
          </a:p>
        </p:txBody>
      </p:sp>
    </p:spTree>
    <p:extLst>
      <p:ext uri="{BB962C8B-B14F-4D97-AF65-F5344CB8AC3E}">
        <p14:creationId xmlns:p14="http://schemas.microsoft.com/office/powerpoint/2010/main" val="35530586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ADE7-F29E-4483-6733-375226978258}"/>
              </a:ext>
            </a:extLst>
          </p:cNvPr>
          <p:cNvSpPr>
            <a:spLocks noGrp="1"/>
          </p:cNvSpPr>
          <p:nvPr>
            <p:ph type="title"/>
          </p:nvPr>
        </p:nvSpPr>
        <p:spPr>
          <a:xfrm>
            <a:off x="127000" y="-73819"/>
            <a:ext cx="10515600" cy="676275"/>
          </a:xfrm>
        </p:spPr>
        <p:txBody>
          <a:bodyPr>
            <a:normAutofit fontScale="90000"/>
          </a:bodyPr>
          <a:lstStyle/>
          <a:p>
            <a:r>
              <a:rPr lang="en-IN" b="1" dirty="0" err="1">
                <a:solidFill>
                  <a:srgbClr val="0070C0"/>
                </a:solidFill>
              </a:rPr>
              <a:t>Isomar</a:t>
            </a:r>
            <a:r>
              <a:rPr lang="en-IN" b="1" dirty="0">
                <a:solidFill>
                  <a:srgbClr val="0070C0"/>
                </a:solidFill>
              </a:rPr>
              <a:t>-process description</a:t>
            </a:r>
          </a:p>
        </p:txBody>
      </p:sp>
      <p:sp>
        <p:nvSpPr>
          <p:cNvPr id="3" name="Content Placeholder 2">
            <a:extLst>
              <a:ext uri="{FF2B5EF4-FFF2-40B4-BE49-F238E27FC236}">
                <a16:creationId xmlns:a16="http://schemas.microsoft.com/office/drawing/2014/main" id="{50B9A263-84B4-D423-E992-081D35059AF5}"/>
              </a:ext>
            </a:extLst>
          </p:cNvPr>
          <p:cNvSpPr>
            <a:spLocks noGrp="1"/>
          </p:cNvSpPr>
          <p:nvPr>
            <p:ph idx="1"/>
          </p:nvPr>
        </p:nvSpPr>
        <p:spPr>
          <a:xfrm>
            <a:off x="0" y="566738"/>
            <a:ext cx="12192000" cy="6154737"/>
          </a:xfrm>
        </p:spPr>
        <p:txBody>
          <a:bodyPr>
            <a:noAutofit/>
          </a:bodyPr>
          <a:lstStyle/>
          <a:p>
            <a:r>
              <a:rPr lang="en-US" sz="1590" b="0" i="0" dirty="0" err="1">
                <a:solidFill>
                  <a:srgbClr val="231F20"/>
                </a:solidFill>
                <a:effectLst/>
              </a:rPr>
              <a:t>Isomar</a:t>
            </a:r>
            <a:r>
              <a:rPr lang="en-US" sz="1590" b="0" i="0" dirty="0">
                <a:solidFill>
                  <a:srgbClr val="231F20"/>
                </a:solidFill>
                <a:effectLst/>
              </a:rPr>
              <a:t> process is combined with the UOP </a:t>
            </a:r>
            <a:r>
              <a:rPr lang="en-US" sz="1590" b="0" i="0" dirty="0" err="1">
                <a:solidFill>
                  <a:srgbClr val="231F20"/>
                </a:solidFill>
                <a:effectLst/>
              </a:rPr>
              <a:t>Parex</a:t>
            </a:r>
            <a:r>
              <a:rPr lang="en-US" sz="1590" b="0" i="0" dirty="0">
                <a:solidFill>
                  <a:srgbClr val="231F20"/>
                </a:solidFill>
                <a:effectLst/>
              </a:rPr>
              <a:t> process for </a:t>
            </a:r>
            <a:r>
              <a:rPr lang="en-US" sz="1590" b="0" i="1" dirty="0">
                <a:solidFill>
                  <a:srgbClr val="231F20"/>
                </a:solidFill>
                <a:effectLst/>
              </a:rPr>
              <a:t>para</a:t>
            </a:r>
            <a:r>
              <a:rPr lang="en-US" sz="1590" b="0" i="0" dirty="0">
                <a:solidFill>
                  <a:srgbClr val="231F20"/>
                </a:solidFill>
                <a:effectLst/>
              </a:rPr>
              <a:t>-xylene recovery.</a:t>
            </a:r>
            <a:r>
              <a:rPr lang="en-US" sz="1590" dirty="0"/>
              <a:t> The </a:t>
            </a:r>
            <a:r>
              <a:rPr lang="en-US" sz="1590" dirty="0" err="1"/>
              <a:t>Parex-Isomar</a:t>
            </a:r>
            <a:r>
              <a:rPr lang="en-US" sz="1590" dirty="0"/>
              <a:t> loop receives fresh mixed-xylenes and sends them to a xylene column. The column can be suited to recover ortho-xylene or reject C9 aromatic components to fulfill feed parameters for the </a:t>
            </a:r>
            <a:r>
              <a:rPr lang="en-US" sz="1590" dirty="0" err="1"/>
              <a:t>Parex</a:t>
            </a:r>
            <a:r>
              <a:rPr lang="en-US" sz="1590" dirty="0"/>
              <a:t> unit.</a:t>
            </a:r>
          </a:p>
          <a:p>
            <a:r>
              <a:rPr lang="en-US" sz="1590" b="0" i="0" dirty="0">
                <a:solidFill>
                  <a:srgbClr val="231F20"/>
                </a:solidFill>
                <a:effectLst/>
              </a:rPr>
              <a:t>The xylene column overhead is then directed to the </a:t>
            </a:r>
            <a:r>
              <a:rPr lang="en-US" sz="1590" b="0" i="0" dirty="0" err="1">
                <a:solidFill>
                  <a:srgbClr val="231F20"/>
                </a:solidFill>
                <a:effectLst/>
              </a:rPr>
              <a:t>Parex</a:t>
            </a:r>
            <a:r>
              <a:rPr lang="en-US" sz="1590" b="0" i="0" dirty="0">
                <a:solidFill>
                  <a:srgbClr val="231F20"/>
                </a:solidFill>
                <a:effectLst/>
              </a:rPr>
              <a:t> unit where 99.9 </a:t>
            </a:r>
            <a:r>
              <a:rPr lang="en-US" sz="1590" b="0" i="0" dirty="0" err="1">
                <a:solidFill>
                  <a:srgbClr val="231F20"/>
                </a:solidFill>
                <a:effectLst/>
              </a:rPr>
              <a:t>wt</a:t>
            </a:r>
            <a:r>
              <a:rPr lang="en-US" sz="1590" b="0" i="0" dirty="0">
                <a:solidFill>
                  <a:srgbClr val="231F20"/>
                </a:solidFill>
                <a:effectLst/>
              </a:rPr>
              <a:t> % </a:t>
            </a:r>
            <a:r>
              <a:rPr lang="en-US" sz="1590" b="0" i="1" dirty="0">
                <a:solidFill>
                  <a:srgbClr val="231F20"/>
                </a:solidFill>
                <a:effectLst/>
              </a:rPr>
              <a:t>para</a:t>
            </a:r>
            <a:r>
              <a:rPr lang="en-US" sz="1590" b="0" i="0" dirty="0">
                <a:solidFill>
                  <a:srgbClr val="231F20"/>
                </a:solidFill>
                <a:effectLst/>
              </a:rPr>
              <a:t>-xylene is produced at 97 </a:t>
            </a:r>
            <a:r>
              <a:rPr lang="en-US" sz="1590" b="0" i="0" dirty="0" err="1">
                <a:solidFill>
                  <a:srgbClr val="231F20"/>
                </a:solidFill>
                <a:effectLst/>
              </a:rPr>
              <a:t>wt</a:t>
            </a:r>
            <a:r>
              <a:rPr lang="en-US" sz="1590" b="0" i="0" dirty="0">
                <a:solidFill>
                  <a:srgbClr val="231F20"/>
                </a:solidFill>
                <a:effectLst/>
              </a:rPr>
              <a:t> % recovery per pass.</a:t>
            </a:r>
            <a:r>
              <a:rPr lang="en-US" sz="1590" dirty="0"/>
              <a:t> </a:t>
            </a:r>
            <a:r>
              <a:rPr lang="en-US" sz="1590" b="0" i="0" dirty="0">
                <a:solidFill>
                  <a:srgbClr val="231F20"/>
                </a:solidFill>
                <a:effectLst/>
              </a:rPr>
              <a:t>The </a:t>
            </a:r>
            <a:r>
              <a:rPr lang="en-US" sz="1590" b="0" i="0" dirty="0" err="1">
                <a:solidFill>
                  <a:srgbClr val="231F20"/>
                </a:solidFill>
                <a:effectLst/>
              </a:rPr>
              <a:t>Parex</a:t>
            </a:r>
            <a:r>
              <a:rPr lang="en-US" sz="1590" b="0" i="0" dirty="0">
                <a:solidFill>
                  <a:srgbClr val="231F20"/>
                </a:solidFill>
                <a:effectLst/>
              </a:rPr>
              <a:t> raffinate from the </a:t>
            </a:r>
            <a:r>
              <a:rPr lang="en-US" sz="1590" b="0" i="0" dirty="0" err="1">
                <a:solidFill>
                  <a:srgbClr val="231F20"/>
                </a:solidFill>
                <a:effectLst/>
              </a:rPr>
              <a:t>Parex</a:t>
            </a:r>
            <a:r>
              <a:rPr lang="en-US" sz="1590" b="0" i="0" dirty="0">
                <a:solidFill>
                  <a:srgbClr val="231F20"/>
                </a:solidFill>
                <a:effectLst/>
              </a:rPr>
              <a:t> unit, which contains less than 1 </a:t>
            </a:r>
            <a:r>
              <a:rPr lang="en-US" sz="1590" b="0" i="0" dirty="0" err="1">
                <a:solidFill>
                  <a:srgbClr val="231F20"/>
                </a:solidFill>
                <a:effectLst/>
              </a:rPr>
              <a:t>wt</a:t>
            </a:r>
            <a:r>
              <a:rPr lang="en-US" sz="1590" b="0" i="0" dirty="0">
                <a:solidFill>
                  <a:srgbClr val="231F20"/>
                </a:solidFill>
                <a:effectLst/>
              </a:rPr>
              <a:t> % </a:t>
            </a:r>
            <a:r>
              <a:rPr lang="en-US" sz="1590" b="0" i="1" dirty="0">
                <a:solidFill>
                  <a:srgbClr val="231F20"/>
                </a:solidFill>
                <a:effectLst/>
              </a:rPr>
              <a:t>para</a:t>
            </a:r>
            <a:r>
              <a:rPr lang="en-US" sz="1590" b="0" i="0" dirty="0">
                <a:solidFill>
                  <a:srgbClr val="231F20"/>
                </a:solidFill>
                <a:effectLst/>
              </a:rPr>
              <a:t>-xylene, is sent to the </a:t>
            </a:r>
            <a:r>
              <a:rPr lang="en-US" sz="1590" b="0" i="0" dirty="0" err="1">
                <a:solidFill>
                  <a:srgbClr val="231F20"/>
                </a:solidFill>
                <a:effectLst/>
              </a:rPr>
              <a:t>Isomar</a:t>
            </a:r>
            <a:r>
              <a:rPr lang="en-US" sz="1590" b="0" i="0" dirty="0">
                <a:solidFill>
                  <a:srgbClr val="231F20"/>
                </a:solidFill>
                <a:effectLst/>
              </a:rPr>
              <a:t> unit.</a:t>
            </a:r>
            <a:endParaRPr lang="en-US" sz="1590" dirty="0"/>
          </a:p>
          <a:p>
            <a:r>
              <a:rPr lang="en-US" sz="1590" b="0" i="0" dirty="0">
                <a:solidFill>
                  <a:srgbClr val="231F20"/>
                </a:solidFill>
                <a:effectLst/>
              </a:rPr>
              <a:t>The feed to the </a:t>
            </a:r>
            <a:r>
              <a:rPr lang="en-US" sz="1590" b="0" i="0" dirty="0" err="1">
                <a:solidFill>
                  <a:srgbClr val="231F20"/>
                </a:solidFill>
                <a:effectLst/>
              </a:rPr>
              <a:t>Isomar</a:t>
            </a:r>
            <a:r>
              <a:rPr lang="en-US" sz="1590" b="0" i="0" dirty="0">
                <a:solidFill>
                  <a:srgbClr val="231F20"/>
                </a:solidFill>
                <a:effectLst/>
              </a:rPr>
              <a:t> unit is first combined with hydrogen-rich recycle gas and makeup gas to replace the small amount of hydrogen consumed in the </a:t>
            </a:r>
            <a:r>
              <a:rPr lang="en-US" sz="1590" b="0" i="0" dirty="0" err="1">
                <a:solidFill>
                  <a:srgbClr val="231F20"/>
                </a:solidFill>
                <a:effectLst/>
              </a:rPr>
              <a:t>Isomar</a:t>
            </a:r>
            <a:r>
              <a:rPr lang="en-US" sz="1590" b="0" i="0" dirty="0">
                <a:solidFill>
                  <a:srgbClr val="231F20"/>
                </a:solidFill>
                <a:effectLst/>
              </a:rPr>
              <a:t> reactor.</a:t>
            </a:r>
            <a:r>
              <a:rPr lang="en-US" sz="1590" dirty="0"/>
              <a:t> </a:t>
            </a:r>
          </a:p>
          <a:p>
            <a:r>
              <a:rPr lang="en-US" sz="1590" dirty="0"/>
              <a:t>The combined feed is then preheated by exchange with reactor effluent, evaporated in a fired heater, and brought up to reactor operating temperature.</a:t>
            </a:r>
          </a:p>
          <a:p>
            <a:r>
              <a:rPr lang="en-US" sz="1590" dirty="0"/>
              <a:t>The heated feed vapor is then directed to the reactor and passes radially via a fixed bed of catalyst (400-500°C, 3*10</a:t>
            </a:r>
            <a:r>
              <a:rPr lang="en-US" sz="1590" baseline="30000" dirty="0"/>
              <a:t>6 </a:t>
            </a:r>
            <a:r>
              <a:rPr lang="en-US" sz="1590" dirty="0"/>
              <a:t>Pa). The reactor effluent is cooled through exchange with the combined feed before being transferred to the product separator.</a:t>
            </a:r>
          </a:p>
          <a:p>
            <a:r>
              <a:rPr lang="en-US" sz="1590" dirty="0"/>
              <a:t>Hydrogen-rich gas is extracted from the top of the product separator and returned to the reactor. A small quantity of recycle gas is purged to eliminate any accumulated light ends from the recycle gas loop. </a:t>
            </a:r>
          </a:p>
          <a:p>
            <a:r>
              <a:rPr lang="en-US" sz="1590" dirty="0"/>
              <a:t>The liquid from the bottom of the product separator is charged into the </a:t>
            </a:r>
            <a:r>
              <a:rPr lang="en-US" sz="1590" dirty="0" err="1"/>
              <a:t>deheptanizer</a:t>
            </a:r>
            <a:r>
              <a:rPr lang="en-US" sz="1590" dirty="0"/>
              <a:t> column. The C7- overhead from the </a:t>
            </a:r>
            <a:r>
              <a:rPr lang="en-US" sz="1590" dirty="0" err="1"/>
              <a:t>deheptanizer</a:t>
            </a:r>
            <a:r>
              <a:rPr lang="en-US" sz="1590" dirty="0"/>
              <a:t> is cooled and split into gas and liquid components. The </a:t>
            </a:r>
            <a:r>
              <a:rPr lang="en-US" sz="1590" dirty="0" err="1"/>
              <a:t>deheptanizer</a:t>
            </a:r>
            <a:r>
              <a:rPr lang="en-US" sz="1590" dirty="0"/>
              <a:t> overhead gas is routed to the fuel gas system. The overhead liquid is recycled to the Platforming unit, therefore any benzene in this stream can be </a:t>
            </a:r>
            <a:r>
              <a:rPr lang="en-US" sz="1590" b="0" i="0" dirty="0" err="1">
                <a:solidFill>
                  <a:srgbClr val="231F20"/>
                </a:solidFill>
                <a:effectLst/>
              </a:rPr>
              <a:t>be</a:t>
            </a:r>
            <a:r>
              <a:rPr lang="en-US" sz="1590" b="0" i="0" dirty="0">
                <a:solidFill>
                  <a:srgbClr val="231F20"/>
                </a:solidFill>
                <a:effectLst/>
              </a:rPr>
              <a:t> recovered in the </a:t>
            </a:r>
            <a:r>
              <a:rPr lang="en-US" sz="1590" b="0" i="0" dirty="0" err="1">
                <a:solidFill>
                  <a:srgbClr val="231F20"/>
                </a:solidFill>
                <a:effectLst/>
              </a:rPr>
              <a:t>Sulfolane</a:t>
            </a:r>
            <a:r>
              <a:rPr lang="en-US" sz="1590" dirty="0">
                <a:solidFill>
                  <a:srgbClr val="231F20"/>
                </a:solidFill>
              </a:rPr>
              <a:t> process.</a:t>
            </a:r>
          </a:p>
          <a:p>
            <a:r>
              <a:rPr lang="en-US" sz="1590" b="0" i="0" dirty="0">
                <a:solidFill>
                  <a:srgbClr val="231F20"/>
                </a:solidFill>
                <a:effectLst/>
              </a:rPr>
              <a:t>The C8 fraction from the bottom of the </a:t>
            </a:r>
            <a:r>
              <a:rPr lang="en-US" sz="1590" b="0" i="0" dirty="0" err="1">
                <a:solidFill>
                  <a:srgbClr val="231F20"/>
                </a:solidFill>
                <a:effectLst/>
              </a:rPr>
              <a:t>deheptanizer</a:t>
            </a:r>
            <a:r>
              <a:rPr lang="en-US" sz="1590" b="0" i="0" dirty="0">
                <a:solidFill>
                  <a:srgbClr val="231F20"/>
                </a:solidFill>
                <a:effectLst/>
              </a:rPr>
              <a:t> is </a:t>
            </a:r>
            <a:r>
              <a:rPr lang="en-US" sz="1590" b="0" i="0" dirty="0" err="1">
                <a:solidFill>
                  <a:srgbClr val="231F20"/>
                </a:solidFill>
                <a:effectLst/>
              </a:rPr>
              <a:t>claytreated</a:t>
            </a:r>
            <a:r>
              <a:rPr lang="en-US" sz="1590" b="0" i="0" dirty="0">
                <a:solidFill>
                  <a:srgbClr val="231F20"/>
                </a:solidFill>
                <a:effectLst/>
              </a:rPr>
              <a:t>, combined with fresh mixed-xylenes feed, and recycled to the xylene column.</a:t>
            </a:r>
            <a:r>
              <a:rPr lang="en-US" sz="1590" dirty="0"/>
              <a:t> </a:t>
            </a:r>
          </a:p>
          <a:p>
            <a:r>
              <a:rPr lang="en-US" sz="1590" dirty="0"/>
              <a:t>In a UOP aromatics complex, the reformate from the CCR Platforming unit is separated into C7- and C8+ components. The C7- portion is transported to the </a:t>
            </a:r>
            <a:r>
              <a:rPr lang="en-US" sz="1590" dirty="0" err="1"/>
              <a:t>sulfolane</a:t>
            </a:r>
            <a:r>
              <a:rPr lang="en-US" sz="1590" dirty="0"/>
              <a:t> unit, which recovers high-purity benzene and toluene. The EB dealkylation catalysts I-300 and I-330 enable the recovery of high-purity benzene using fractionation alone. </a:t>
            </a:r>
          </a:p>
          <a:p>
            <a:r>
              <a:rPr lang="en-US" sz="1590" dirty="0"/>
              <a:t>Modern low-pressure CCR Platforming units create aromatics with high severity, resulting in a C8 fraction with few nonaromatic contaminants. This fraction can be transferred directly to the complex's xylene recovery. </a:t>
            </a: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br>
              <a:rPr lang="en-US" sz="1590" dirty="0"/>
            </a:br>
            <a:endParaRPr lang="en-IN" sz="1590" dirty="0"/>
          </a:p>
        </p:txBody>
      </p:sp>
      <p:sp>
        <p:nvSpPr>
          <p:cNvPr id="5" name="Slide Number Placeholder 4">
            <a:extLst>
              <a:ext uri="{FF2B5EF4-FFF2-40B4-BE49-F238E27FC236}">
                <a16:creationId xmlns:a16="http://schemas.microsoft.com/office/drawing/2014/main" id="{51482D1E-ED8E-8407-CE25-ED725135906E}"/>
              </a:ext>
            </a:extLst>
          </p:cNvPr>
          <p:cNvSpPr>
            <a:spLocks noGrp="1"/>
          </p:cNvSpPr>
          <p:nvPr>
            <p:ph type="sldNum" sz="quarter" idx="12"/>
          </p:nvPr>
        </p:nvSpPr>
        <p:spPr/>
        <p:txBody>
          <a:bodyPr/>
          <a:lstStyle/>
          <a:p>
            <a:fld id="{0B70DE20-B937-49F7-BDB4-D052E7C40283}" type="slidenum">
              <a:rPr lang="en-US" smtClean="0"/>
              <a:t>87</a:t>
            </a:fld>
            <a:endParaRPr lang="en-US"/>
          </a:p>
        </p:txBody>
      </p:sp>
    </p:spTree>
    <p:extLst>
      <p:ext uri="{BB962C8B-B14F-4D97-AF65-F5344CB8AC3E}">
        <p14:creationId xmlns:p14="http://schemas.microsoft.com/office/powerpoint/2010/main" val="2563795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D8EF-D7EA-B536-EE33-20B5B08154E0}"/>
              </a:ext>
            </a:extLst>
          </p:cNvPr>
          <p:cNvSpPr>
            <a:spLocks noGrp="1"/>
          </p:cNvSpPr>
          <p:nvPr>
            <p:ph type="title"/>
          </p:nvPr>
        </p:nvSpPr>
        <p:spPr>
          <a:xfrm>
            <a:off x="838200" y="365126"/>
            <a:ext cx="10515600" cy="617008"/>
          </a:xfrm>
        </p:spPr>
        <p:txBody>
          <a:bodyPr>
            <a:normAutofit fontScale="90000"/>
          </a:bodyPr>
          <a:lstStyle/>
          <a:p>
            <a:r>
              <a:rPr lang="en-IN" b="1" i="1" dirty="0" err="1">
                <a:solidFill>
                  <a:srgbClr val="0070C0"/>
                </a:solidFill>
              </a:rPr>
              <a:t>Isomar</a:t>
            </a:r>
            <a:r>
              <a:rPr lang="en-IN" b="1" i="1" dirty="0">
                <a:solidFill>
                  <a:srgbClr val="0070C0"/>
                </a:solidFill>
              </a:rPr>
              <a:t>-process flow diagram</a:t>
            </a:r>
            <a:endParaRPr lang="en-IN" i="1" dirty="0"/>
          </a:p>
        </p:txBody>
      </p:sp>
      <p:sp>
        <p:nvSpPr>
          <p:cNvPr id="5" name="Slide Number Placeholder 4">
            <a:extLst>
              <a:ext uri="{FF2B5EF4-FFF2-40B4-BE49-F238E27FC236}">
                <a16:creationId xmlns:a16="http://schemas.microsoft.com/office/drawing/2014/main" id="{4FA4BCAA-2395-1B2E-4B9B-0E05C15D2B2F}"/>
              </a:ext>
            </a:extLst>
          </p:cNvPr>
          <p:cNvSpPr>
            <a:spLocks noGrp="1"/>
          </p:cNvSpPr>
          <p:nvPr>
            <p:ph type="sldNum" sz="quarter" idx="12"/>
          </p:nvPr>
        </p:nvSpPr>
        <p:spPr/>
        <p:txBody>
          <a:bodyPr/>
          <a:lstStyle/>
          <a:p>
            <a:fld id="{0B70DE20-B937-49F7-BDB4-D052E7C40283}" type="slidenum">
              <a:rPr lang="en-US" smtClean="0"/>
              <a:t>88</a:t>
            </a:fld>
            <a:endParaRPr lang="en-US"/>
          </a:p>
        </p:txBody>
      </p:sp>
      <p:pic>
        <p:nvPicPr>
          <p:cNvPr id="11" name="Content Placeholder 10">
            <a:extLst>
              <a:ext uri="{FF2B5EF4-FFF2-40B4-BE49-F238E27FC236}">
                <a16:creationId xmlns:a16="http://schemas.microsoft.com/office/drawing/2014/main" id="{3F3987DE-39D0-F675-3C40-A1918A874D22}"/>
              </a:ext>
            </a:extLst>
          </p:cNvPr>
          <p:cNvPicPr>
            <a:picLocks noGrp="1" noChangeAspect="1"/>
          </p:cNvPicPr>
          <p:nvPr>
            <p:ph idx="1"/>
          </p:nvPr>
        </p:nvPicPr>
        <p:blipFill>
          <a:blip r:embed="rId2"/>
          <a:stretch>
            <a:fillRect/>
          </a:stretch>
        </p:blipFill>
        <p:spPr>
          <a:xfrm>
            <a:off x="1024401" y="1098446"/>
            <a:ext cx="10143197" cy="5500814"/>
          </a:xfrm>
        </p:spPr>
      </p:pic>
    </p:spTree>
    <p:extLst>
      <p:ext uri="{BB962C8B-B14F-4D97-AF65-F5344CB8AC3E}">
        <p14:creationId xmlns:p14="http://schemas.microsoft.com/office/powerpoint/2010/main" val="48644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92EA5BD-254E-239A-957C-1D7106F430A6}"/>
              </a:ext>
            </a:extLst>
          </p:cNvPr>
          <p:cNvSpPr>
            <a:spLocks noGrp="1"/>
          </p:cNvSpPr>
          <p:nvPr>
            <p:ph type="body" idx="1"/>
          </p:nvPr>
        </p:nvSpPr>
        <p:spPr>
          <a:xfrm>
            <a:off x="355706" y="4079390"/>
            <a:ext cx="10515600" cy="1500187"/>
          </a:xfrm>
        </p:spPr>
        <p:txBody>
          <a:bodyPr>
            <a:normAutofit/>
          </a:bodyPr>
          <a:lstStyle/>
          <a:p>
            <a:r>
              <a:rPr lang="en-IN" sz="2800" b="1" i="0" dirty="0">
                <a:solidFill>
                  <a:srgbClr val="0070C0"/>
                </a:solidFill>
                <a:effectLst/>
                <a:latin typeface="Univers-Bold"/>
              </a:rPr>
              <a:t>BP-UOP CYCLAR PROCESS</a:t>
            </a:r>
          </a:p>
          <a:p>
            <a:r>
              <a:rPr lang="en-IN" b="1" dirty="0">
                <a:solidFill>
                  <a:srgbClr val="7030A0"/>
                </a:solidFill>
              </a:rPr>
              <a:t>(</a:t>
            </a:r>
            <a:r>
              <a:rPr lang="en-US" b="0" i="0" dirty="0">
                <a:solidFill>
                  <a:srgbClr val="7030A0"/>
                </a:solidFill>
                <a:effectLst/>
              </a:rPr>
              <a:t>converting LPG to petrochemical-grade benzene, toluene, and xylenes (BTX)</a:t>
            </a:r>
            <a:r>
              <a:rPr lang="en-US" dirty="0">
                <a:solidFill>
                  <a:srgbClr val="7030A0"/>
                </a:solidFill>
              </a:rPr>
              <a:t> </a:t>
            </a:r>
            <a:r>
              <a:rPr lang="en-IN" b="1" dirty="0">
                <a:solidFill>
                  <a:srgbClr val="7030A0"/>
                </a:solidFill>
              </a:rPr>
              <a:t>)</a:t>
            </a:r>
            <a:r>
              <a:rPr lang="en-IN" dirty="0">
                <a:solidFill>
                  <a:srgbClr val="7030A0"/>
                </a:solidFill>
              </a:rPr>
              <a:t> </a:t>
            </a:r>
            <a:br>
              <a:rPr lang="en-IN" dirty="0"/>
            </a:br>
            <a:endParaRPr lang="en-IN" dirty="0"/>
          </a:p>
        </p:txBody>
      </p:sp>
      <p:sp>
        <p:nvSpPr>
          <p:cNvPr id="5" name="Slide Number Placeholder 4">
            <a:extLst>
              <a:ext uri="{FF2B5EF4-FFF2-40B4-BE49-F238E27FC236}">
                <a16:creationId xmlns:a16="http://schemas.microsoft.com/office/drawing/2014/main" id="{27851C51-2BF1-9DEF-BD2A-87C6C03A18B5}"/>
              </a:ext>
            </a:extLst>
          </p:cNvPr>
          <p:cNvSpPr>
            <a:spLocks noGrp="1"/>
          </p:cNvSpPr>
          <p:nvPr>
            <p:ph type="sldNum" sz="quarter" idx="12"/>
          </p:nvPr>
        </p:nvSpPr>
        <p:spPr/>
        <p:txBody>
          <a:bodyPr/>
          <a:lstStyle/>
          <a:p>
            <a:fld id="{0B70DE20-B937-49F7-BDB4-D052E7C40283}" type="slidenum">
              <a:rPr lang="en-US" smtClean="0"/>
              <a:t>89</a:t>
            </a:fld>
            <a:endParaRPr lang="en-US"/>
          </a:p>
        </p:txBody>
      </p:sp>
    </p:spTree>
    <p:extLst>
      <p:ext uri="{BB962C8B-B14F-4D97-AF65-F5344CB8AC3E}">
        <p14:creationId xmlns:p14="http://schemas.microsoft.com/office/powerpoint/2010/main" val="290540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CCA3-FD48-412A-9CFA-ACB67FC2ADBA}"/>
              </a:ext>
            </a:extLst>
          </p:cNvPr>
          <p:cNvSpPr>
            <a:spLocks noGrp="1"/>
          </p:cNvSpPr>
          <p:nvPr>
            <p:ph type="title"/>
          </p:nvPr>
        </p:nvSpPr>
        <p:spPr>
          <a:xfrm>
            <a:off x="1866900" y="136526"/>
            <a:ext cx="8229600" cy="889755"/>
          </a:xfrm>
        </p:spPr>
        <p:txBody>
          <a:bodyPr>
            <a:normAutofit fontScale="90000"/>
          </a:bodyPr>
          <a:lstStyle/>
          <a:p>
            <a:r>
              <a:rPr lang="en-US" dirty="0">
                <a:solidFill>
                  <a:srgbClr val="0070C0"/>
                </a:solidFill>
                <a:latin typeface="AR CENA"/>
              </a:rPr>
              <a:t>Objective of catalytic reforming</a:t>
            </a:r>
          </a:p>
        </p:txBody>
      </p:sp>
      <p:sp>
        <p:nvSpPr>
          <p:cNvPr id="3" name="Content Placeholder 2">
            <a:extLst>
              <a:ext uri="{FF2B5EF4-FFF2-40B4-BE49-F238E27FC236}">
                <a16:creationId xmlns:a16="http://schemas.microsoft.com/office/drawing/2014/main" id="{DFBBB847-854E-48F9-9F61-FD1E849D6CB7}"/>
              </a:ext>
            </a:extLst>
          </p:cNvPr>
          <p:cNvSpPr>
            <a:spLocks noGrp="1"/>
          </p:cNvSpPr>
          <p:nvPr>
            <p:ph idx="1"/>
          </p:nvPr>
        </p:nvSpPr>
        <p:spPr>
          <a:xfrm>
            <a:off x="1600200" y="1208843"/>
            <a:ext cx="8763000" cy="2829758"/>
          </a:xfrm>
        </p:spPr>
        <p:txBody>
          <a:bodyPr>
            <a:normAutofit/>
          </a:bodyPr>
          <a:lstStyle/>
          <a:p>
            <a:pPr marL="0" indent="0" algn="just">
              <a:buNone/>
            </a:pPr>
            <a:r>
              <a:rPr lang="en-US" sz="2400" dirty="0"/>
              <a:t>In catalytic reforming, the change in the boiling point of the stock passed through the unit is relatively small as the hydrocarbon molecular structures are rearranged to form higher-octane aromatics with only a minor amount of cracking. Thus, catalytic reforming primarily increases the octane of motor gasoline rather than increasing its yield. The yield slightly decreases due to hydrocracking reaction.</a:t>
            </a:r>
          </a:p>
        </p:txBody>
      </p:sp>
      <p:sp>
        <p:nvSpPr>
          <p:cNvPr id="4" name="Slide Number Placeholder 3">
            <a:extLst>
              <a:ext uri="{FF2B5EF4-FFF2-40B4-BE49-F238E27FC236}">
                <a16:creationId xmlns:a16="http://schemas.microsoft.com/office/drawing/2014/main" id="{2790496D-A458-4D0E-8607-92B55446C7C3}"/>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6" name="Picture 5">
            <a:extLst>
              <a:ext uri="{FF2B5EF4-FFF2-40B4-BE49-F238E27FC236}">
                <a16:creationId xmlns:a16="http://schemas.microsoft.com/office/drawing/2014/main" id="{961E4198-677A-49A9-AABF-341E1255D396}"/>
              </a:ext>
            </a:extLst>
          </p:cNvPr>
          <p:cNvPicPr>
            <a:picLocks noChangeAspect="1"/>
          </p:cNvPicPr>
          <p:nvPr/>
        </p:nvPicPr>
        <p:blipFill>
          <a:blip r:embed="rId2"/>
          <a:stretch>
            <a:fillRect/>
          </a:stretch>
        </p:blipFill>
        <p:spPr>
          <a:xfrm>
            <a:off x="3668306" y="3733800"/>
            <a:ext cx="4855388" cy="2445544"/>
          </a:xfrm>
          <a:prstGeom prst="rect">
            <a:avLst/>
          </a:prstGeom>
        </p:spPr>
      </p:pic>
    </p:spTree>
    <p:extLst>
      <p:ext uri="{BB962C8B-B14F-4D97-AF65-F5344CB8AC3E}">
        <p14:creationId xmlns:p14="http://schemas.microsoft.com/office/powerpoint/2010/main" val="3725760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E4A873-BF21-312C-F2B5-9A697A7F89E7}"/>
              </a:ext>
            </a:extLst>
          </p:cNvPr>
          <p:cNvSpPr>
            <a:spLocks noGrp="1"/>
          </p:cNvSpPr>
          <p:nvPr>
            <p:ph type="title"/>
          </p:nvPr>
        </p:nvSpPr>
        <p:spPr>
          <a:xfrm>
            <a:off x="319585" y="0"/>
            <a:ext cx="10515600" cy="627797"/>
          </a:xfrm>
        </p:spPr>
        <p:txBody>
          <a:bodyPr>
            <a:noAutofit/>
          </a:bodyPr>
          <a:lstStyle/>
          <a:p>
            <a:r>
              <a:rPr lang="en-US" sz="3600" b="1" dirty="0">
                <a:solidFill>
                  <a:srgbClr val="0070C0"/>
                </a:solidFill>
              </a:rPr>
              <a:t>BP-UOP-</a:t>
            </a:r>
            <a:r>
              <a:rPr lang="en-US" sz="3600" b="1" dirty="0" err="1">
                <a:solidFill>
                  <a:srgbClr val="0070C0"/>
                </a:solidFill>
              </a:rPr>
              <a:t>Cyclar</a:t>
            </a:r>
            <a:r>
              <a:rPr lang="en-US" sz="3600" b="1" dirty="0">
                <a:solidFill>
                  <a:srgbClr val="0070C0"/>
                </a:solidFill>
              </a:rPr>
              <a:t> process</a:t>
            </a:r>
          </a:p>
        </p:txBody>
      </p:sp>
      <p:sp>
        <p:nvSpPr>
          <p:cNvPr id="7" name="Content Placeholder 6">
            <a:extLst>
              <a:ext uri="{FF2B5EF4-FFF2-40B4-BE49-F238E27FC236}">
                <a16:creationId xmlns:a16="http://schemas.microsoft.com/office/drawing/2014/main" id="{47AD1CB7-7DBA-A6FE-E4FF-2612C8707062}"/>
              </a:ext>
            </a:extLst>
          </p:cNvPr>
          <p:cNvSpPr>
            <a:spLocks noGrp="1"/>
          </p:cNvSpPr>
          <p:nvPr>
            <p:ph idx="1"/>
          </p:nvPr>
        </p:nvSpPr>
        <p:spPr>
          <a:xfrm>
            <a:off x="0" y="627796"/>
            <a:ext cx="12192000" cy="6332561"/>
          </a:xfrm>
        </p:spPr>
        <p:txBody>
          <a:bodyPr>
            <a:noAutofit/>
          </a:bodyPr>
          <a:lstStyle/>
          <a:p>
            <a:r>
              <a:rPr lang="en-US" sz="2000" dirty="0"/>
              <a:t>Since production sites are frequently situated in isolated locations far from customers or well-established processing facilities, complex infrastructure for product transportation is needed. Pipelines can move natural gas economically, but the amount of LPG that can be transported in this manner is restricted by condensation issues. As a result, the majority of LPG is transported using relatively costly methods like railcars or special-purpose tankers. LPG's value at the manufacturing site is frequently diminished by the high cost of transportation.</a:t>
            </a:r>
          </a:p>
          <a:p>
            <a:r>
              <a:rPr lang="en-US" sz="2000" dirty="0">
                <a:solidFill>
                  <a:srgbClr val="0070C0"/>
                </a:solidFill>
              </a:rPr>
              <a:t>After realizing how difficult it was to transport LPG, British Petroleum (BP) started investigating a method in 1975 to transform LPG into more valuable liquid products that could be transported more affordably. Through this effort, a catalyst that could convert LPG into benzene, toluene, and xylenes (BTX) of petrochemical grade in a single step was developed.</a:t>
            </a:r>
          </a:p>
          <a:p>
            <a:r>
              <a:rPr lang="en-US" sz="2000" dirty="0"/>
              <a:t>As soon as BP realized that the catalyst in this application needed to be continuously regenerated, it turned to UOP and its well-established CCR technology.</a:t>
            </a:r>
          </a:p>
          <a:p>
            <a:r>
              <a:rPr lang="en-US" sz="2000" dirty="0">
                <a:solidFill>
                  <a:srgbClr val="0070C0"/>
                </a:solidFill>
              </a:rPr>
              <a:t>Initially created for the UOP Platforming process, UOP applied the radial-flow, stacked-reactor design and created a high-strength formulation of the BP catalyst that would function in CCR service. The BP-UOP </a:t>
            </a:r>
            <a:r>
              <a:rPr lang="en-US" sz="2000" dirty="0" err="1">
                <a:solidFill>
                  <a:srgbClr val="0070C0"/>
                </a:solidFill>
              </a:rPr>
              <a:t>Cyclar</a:t>
            </a:r>
            <a:r>
              <a:rPr lang="en-US" sz="2000" dirty="0">
                <a:solidFill>
                  <a:srgbClr val="0070C0"/>
                </a:solidFill>
              </a:rPr>
              <a:t> process is what this excellent technical collaboration produced. </a:t>
            </a:r>
          </a:p>
          <a:p>
            <a:r>
              <a:rPr lang="en-US" sz="2000" dirty="0"/>
              <a:t>LPG is directly converted in a single step by the </a:t>
            </a:r>
            <a:r>
              <a:rPr lang="en-US" sz="2000" dirty="0" err="1"/>
              <a:t>Cyclar</a:t>
            </a:r>
            <a:r>
              <a:rPr lang="en-US" sz="2000" dirty="0"/>
              <a:t> process into a liquid aromatics product. It is thermodynamically favored at temperatures above </a:t>
            </a:r>
            <a:r>
              <a:rPr lang="en-US" sz="2000" dirty="0">
                <a:solidFill>
                  <a:srgbClr val="0066FF"/>
                </a:solidFill>
              </a:rPr>
              <a:t>425°C (800°F), </a:t>
            </a:r>
            <a:r>
              <a:rPr lang="en-US" sz="2000" dirty="0"/>
              <a:t>and the reaction is best described as </a:t>
            </a:r>
            <a:r>
              <a:rPr lang="en-US" sz="2000" dirty="0">
                <a:solidFill>
                  <a:srgbClr val="0066FF"/>
                </a:solidFill>
              </a:rPr>
              <a:t>dehydrocyclodimerization</a:t>
            </a:r>
            <a:r>
              <a:rPr lang="en-US" sz="2000" dirty="0"/>
              <a:t>. The dehydrogenation of light paraffins (propane and butanes) to </a:t>
            </a:r>
            <a:r>
              <a:rPr lang="en-US" sz="2000" dirty="0">
                <a:solidFill>
                  <a:srgbClr val="F60A96"/>
                </a:solidFill>
              </a:rPr>
              <a:t>olefins </a:t>
            </a:r>
            <a:r>
              <a:rPr lang="en-US" sz="2000" dirty="0"/>
              <a:t>is the rate-limiting step. When the extremely reactive olefins are formed, they oligomerize to produce larger intermediates, which cyclize quickly to produce naphthenes. These reactions-dehydrogenation, oligomerization, and cyclization—are all acid-catalyzed. </a:t>
            </a:r>
          </a:p>
        </p:txBody>
      </p:sp>
      <p:sp>
        <p:nvSpPr>
          <p:cNvPr id="5" name="Slide Number Placeholder 4">
            <a:extLst>
              <a:ext uri="{FF2B5EF4-FFF2-40B4-BE49-F238E27FC236}">
                <a16:creationId xmlns:a16="http://schemas.microsoft.com/office/drawing/2014/main" id="{3CA8BB28-C724-4C1E-1FD6-D8EF3FDD3AA7}"/>
              </a:ext>
            </a:extLst>
          </p:cNvPr>
          <p:cNvSpPr>
            <a:spLocks noGrp="1"/>
          </p:cNvSpPr>
          <p:nvPr>
            <p:ph type="sldNum" sz="quarter" idx="12"/>
          </p:nvPr>
        </p:nvSpPr>
        <p:spPr/>
        <p:txBody>
          <a:bodyPr/>
          <a:lstStyle/>
          <a:p>
            <a:fld id="{0B70DE20-B937-49F7-BDB4-D052E7C40283}" type="slidenum">
              <a:rPr lang="en-US" smtClean="0"/>
              <a:t>90</a:t>
            </a:fld>
            <a:endParaRPr lang="en-US"/>
          </a:p>
        </p:txBody>
      </p:sp>
    </p:spTree>
    <p:extLst>
      <p:ext uri="{BB962C8B-B14F-4D97-AF65-F5344CB8AC3E}">
        <p14:creationId xmlns:p14="http://schemas.microsoft.com/office/powerpoint/2010/main" val="411930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6EC14-2691-48E2-7152-5D7C6AA877C7}"/>
              </a:ext>
            </a:extLst>
          </p:cNvPr>
          <p:cNvSpPr>
            <a:spLocks noGrp="1"/>
          </p:cNvSpPr>
          <p:nvPr>
            <p:ph idx="1"/>
          </p:nvPr>
        </p:nvSpPr>
        <p:spPr>
          <a:xfrm>
            <a:off x="109182" y="354842"/>
            <a:ext cx="12082818" cy="6366633"/>
          </a:xfrm>
        </p:spPr>
        <p:txBody>
          <a:bodyPr>
            <a:normAutofit lnSpcReduction="10000"/>
          </a:bodyPr>
          <a:lstStyle/>
          <a:p>
            <a:r>
              <a:rPr lang="en-US" sz="2000" dirty="0"/>
              <a:t>In addition to encouraging the cyclization reaction, the catalyst's zeolite component's shape selectivity restricts the size of the rings that can form. The naphthenes' dehydrogenation into the appropriate aromatics is the last stage of the reaction. </a:t>
            </a:r>
            <a:r>
              <a:rPr lang="en-US" sz="2000" b="0" i="0" dirty="0">
                <a:solidFill>
                  <a:srgbClr val="231F20"/>
                </a:solidFill>
                <a:effectLst/>
                <a:latin typeface="Times-Roman"/>
              </a:rPr>
              <a:t>This reaction is highly favored at </a:t>
            </a:r>
            <a:r>
              <a:rPr lang="en-US" sz="2000" b="0" i="0" dirty="0" err="1">
                <a:solidFill>
                  <a:srgbClr val="231F20"/>
                </a:solidFill>
                <a:effectLst/>
                <a:latin typeface="Times-Roman"/>
              </a:rPr>
              <a:t>Cyclar</a:t>
            </a:r>
            <a:r>
              <a:rPr lang="en-US" sz="2000" b="0" i="0" dirty="0">
                <a:solidFill>
                  <a:srgbClr val="231F20"/>
                </a:solidFill>
                <a:effectLst/>
                <a:latin typeface="Times-Roman"/>
              </a:rPr>
              <a:t> operating conditions, and the result is virtually complete conversion of the naphthenes.</a:t>
            </a:r>
            <a:endParaRPr lang="en-US" sz="2000" dirty="0"/>
          </a:p>
          <a:p>
            <a:r>
              <a:rPr lang="en-US" sz="2000" dirty="0">
                <a:solidFill>
                  <a:srgbClr val="0070C0"/>
                </a:solidFill>
              </a:rPr>
              <a:t>Methane and ethane can also be produced by a side reaction involving the hydrocracking of the reaction intermediates. Because methane and ethane are inert under </a:t>
            </a:r>
            <a:r>
              <a:rPr lang="en-US" sz="2000" dirty="0" err="1">
                <a:solidFill>
                  <a:srgbClr val="0070C0"/>
                </a:solidFill>
              </a:rPr>
              <a:t>Cyclar</a:t>
            </a:r>
            <a:r>
              <a:rPr lang="en-US" sz="2000" dirty="0">
                <a:solidFill>
                  <a:srgbClr val="0070C0"/>
                </a:solidFill>
              </a:rPr>
              <a:t> operating conditions, this side reaction results in a yield loss.</a:t>
            </a:r>
          </a:p>
          <a:p>
            <a:r>
              <a:rPr lang="en-US" sz="2000" dirty="0"/>
              <a:t>Of course, olefins can be added to the feed to the </a:t>
            </a:r>
            <a:r>
              <a:rPr lang="en-US" sz="2000" dirty="0" err="1"/>
              <a:t>Cyclar</a:t>
            </a:r>
            <a:r>
              <a:rPr lang="en-US" sz="2000" dirty="0"/>
              <a:t> unit since they are an essential reaction intermediate. Pentanes and other heavier paraffins can also be added to the feed. The </a:t>
            </a:r>
            <a:r>
              <a:rPr lang="en-US" sz="2000" dirty="0" err="1"/>
              <a:t>Cyclar</a:t>
            </a:r>
            <a:r>
              <a:rPr lang="en-US" sz="2000" dirty="0"/>
              <a:t> unit is almost entirely capable of converting olefins and pentanes, but it still needs to be built to handle them because their </a:t>
            </a:r>
            <a:r>
              <a:rPr lang="en-US" sz="2000" u="sng" dirty="0"/>
              <a:t>catalyst-coking rate </a:t>
            </a:r>
            <a:r>
              <a:rPr lang="en-US" sz="2000" dirty="0"/>
              <a:t>is higher than that of pure butane and propane feedstocks. </a:t>
            </a:r>
          </a:p>
          <a:p>
            <a:r>
              <a:rPr lang="en-US" sz="2000" dirty="0">
                <a:solidFill>
                  <a:srgbClr val="0070C0"/>
                </a:solidFill>
              </a:rPr>
              <a:t>The overall reaction is highly endothermic due to the preponderance of dehydrogenation reactions, despite the reaction sequence containing some exothermic steps. For every mole of aromatic components formed from propane or butane, five moles of hydrogen are produced. </a:t>
            </a:r>
          </a:p>
          <a:p>
            <a:r>
              <a:rPr lang="en-US" sz="2000" dirty="0"/>
              <a:t>Because butanes and propane are relatively non-reactive, a high activity catalyst is needed for the </a:t>
            </a:r>
            <a:r>
              <a:rPr lang="en-US" sz="2000" dirty="0" err="1"/>
              <a:t>Cyclar</a:t>
            </a:r>
            <a:r>
              <a:rPr lang="en-US" sz="2000" dirty="0"/>
              <a:t> process. Simultaneously, it's important to reduce the amount of methane and ethane that result from unintended hydrocracking side reactions.</a:t>
            </a:r>
          </a:p>
          <a:p>
            <a:r>
              <a:rPr lang="en-US" sz="2000" dirty="0">
                <a:solidFill>
                  <a:srgbClr val="0070C0"/>
                </a:solidFill>
              </a:rPr>
              <a:t>At normal process conditions, carbon deposition on the catalyst occurs slowly and steadily, accounting for less than 0.02 </a:t>
            </a:r>
            <a:r>
              <a:rPr lang="en-US" sz="2000" dirty="0" err="1">
                <a:solidFill>
                  <a:srgbClr val="0070C0"/>
                </a:solidFill>
              </a:rPr>
              <a:t>wt</a:t>
            </a:r>
            <a:r>
              <a:rPr lang="en-US" sz="2000" dirty="0">
                <a:solidFill>
                  <a:srgbClr val="0070C0"/>
                </a:solidFill>
              </a:rPr>
              <a:t>% of the feed processed. Because the carbon levels on spent catalyst are low, regeneration is relatively simple. Mild regeneration conditions extend the catalyst's life and make it tolerant to process upsets and changes in feedstock composition.</a:t>
            </a:r>
          </a:p>
          <a:p>
            <a:endParaRPr lang="en-US" sz="2000" dirty="0"/>
          </a:p>
          <a:p>
            <a:endParaRPr lang="en-US" sz="2000" dirty="0"/>
          </a:p>
        </p:txBody>
      </p:sp>
      <p:sp>
        <p:nvSpPr>
          <p:cNvPr id="5" name="Slide Number Placeholder 4">
            <a:extLst>
              <a:ext uri="{FF2B5EF4-FFF2-40B4-BE49-F238E27FC236}">
                <a16:creationId xmlns:a16="http://schemas.microsoft.com/office/drawing/2014/main" id="{751673BF-66A0-36FB-9072-6E3200BBA288}"/>
              </a:ext>
            </a:extLst>
          </p:cNvPr>
          <p:cNvSpPr>
            <a:spLocks noGrp="1"/>
          </p:cNvSpPr>
          <p:nvPr>
            <p:ph type="sldNum" sz="quarter" idx="12"/>
          </p:nvPr>
        </p:nvSpPr>
        <p:spPr/>
        <p:txBody>
          <a:bodyPr/>
          <a:lstStyle/>
          <a:p>
            <a:fld id="{0B70DE20-B937-49F7-BDB4-D052E7C40283}" type="slidenum">
              <a:rPr lang="en-US" smtClean="0"/>
              <a:t>91</a:t>
            </a:fld>
            <a:endParaRPr lang="en-US"/>
          </a:p>
        </p:txBody>
      </p:sp>
    </p:spTree>
    <p:extLst>
      <p:ext uri="{BB962C8B-B14F-4D97-AF65-F5344CB8AC3E}">
        <p14:creationId xmlns:p14="http://schemas.microsoft.com/office/powerpoint/2010/main" val="3383063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27F1-ACA2-F2C3-DBD5-2A5F7E60D862}"/>
              </a:ext>
            </a:extLst>
          </p:cNvPr>
          <p:cNvSpPr>
            <a:spLocks noGrp="1"/>
          </p:cNvSpPr>
          <p:nvPr>
            <p:ph type="title"/>
          </p:nvPr>
        </p:nvSpPr>
        <p:spPr>
          <a:xfrm>
            <a:off x="155812" y="-4940"/>
            <a:ext cx="10515600" cy="973932"/>
          </a:xfrm>
        </p:spPr>
        <p:txBody>
          <a:bodyPr>
            <a:normAutofit/>
          </a:bodyPr>
          <a:lstStyle/>
          <a:p>
            <a:r>
              <a:rPr lang="en-US" sz="4000" b="1" dirty="0">
                <a:solidFill>
                  <a:srgbClr val="0070C0"/>
                </a:solidFill>
              </a:rPr>
              <a:t>Process chemistry</a:t>
            </a:r>
          </a:p>
        </p:txBody>
      </p:sp>
      <p:sp>
        <p:nvSpPr>
          <p:cNvPr id="5" name="Slide Number Placeholder 4">
            <a:extLst>
              <a:ext uri="{FF2B5EF4-FFF2-40B4-BE49-F238E27FC236}">
                <a16:creationId xmlns:a16="http://schemas.microsoft.com/office/drawing/2014/main" id="{DC837CB8-14BF-BCB5-EE84-E23AA5C9102B}"/>
              </a:ext>
            </a:extLst>
          </p:cNvPr>
          <p:cNvSpPr>
            <a:spLocks noGrp="1"/>
          </p:cNvSpPr>
          <p:nvPr>
            <p:ph type="sldNum" sz="quarter" idx="12"/>
          </p:nvPr>
        </p:nvSpPr>
        <p:spPr/>
        <p:txBody>
          <a:bodyPr/>
          <a:lstStyle/>
          <a:p>
            <a:fld id="{0B70DE20-B937-49F7-BDB4-D052E7C40283}" type="slidenum">
              <a:rPr lang="en-US" smtClean="0"/>
              <a:t>92</a:t>
            </a:fld>
            <a:endParaRPr lang="en-US"/>
          </a:p>
        </p:txBody>
      </p:sp>
      <p:pic>
        <p:nvPicPr>
          <p:cNvPr id="7" name="Picture 6">
            <a:extLst>
              <a:ext uri="{FF2B5EF4-FFF2-40B4-BE49-F238E27FC236}">
                <a16:creationId xmlns:a16="http://schemas.microsoft.com/office/drawing/2014/main" id="{6D0AFE68-0AE6-1751-7F8B-79D134F87E1C}"/>
              </a:ext>
            </a:extLst>
          </p:cNvPr>
          <p:cNvPicPr>
            <a:picLocks noChangeAspect="1"/>
          </p:cNvPicPr>
          <p:nvPr/>
        </p:nvPicPr>
        <p:blipFill>
          <a:blip r:embed="rId2"/>
          <a:stretch>
            <a:fillRect/>
          </a:stretch>
        </p:blipFill>
        <p:spPr>
          <a:xfrm>
            <a:off x="998917" y="2124951"/>
            <a:ext cx="10545056" cy="3948303"/>
          </a:xfrm>
          <a:prstGeom prst="rect">
            <a:avLst/>
          </a:prstGeom>
        </p:spPr>
      </p:pic>
      <p:sp>
        <p:nvSpPr>
          <p:cNvPr id="6" name="TextBox 5">
            <a:extLst>
              <a:ext uri="{FF2B5EF4-FFF2-40B4-BE49-F238E27FC236}">
                <a16:creationId xmlns:a16="http://schemas.microsoft.com/office/drawing/2014/main" id="{2D727C25-0E81-313B-2A5B-D17701D6D335}"/>
              </a:ext>
            </a:extLst>
          </p:cNvPr>
          <p:cNvSpPr txBox="1"/>
          <p:nvPr/>
        </p:nvSpPr>
        <p:spPr>
          <a:xfrm>
            <a:off x="394648" y="1177639"/>
            <a:ext cx="6127844" cy="369332"/>
          </a:xfrm>
          <a:prstGeom prst="rect">
            <a:avLst/>
          </a:prstGeom>
          <a:noFill/>
        </p:spPr>
        <p:txBody>
          <a:bodyPr wrap="square">
            <a:spAutoFit/>
          </a:bodyPr>
          <a:lstStyle/>
          <a:p>
            <a:r>
              <a:rPr lang="en-US" b="0" i="0" dirty="0" err="1">
                <a:solidFill>
                  <a:srgbClr val="0066FF"/>
                </a:solidFill>
                <a:effectLst/>
                <a:latin typeface="ElsevierGulliver"/>
              </a:rPr>
              <a:t>PtZn</a:t>
            </a:r>
            <a:r>
              <a:rPr lang="en-US" b="0" i="0" dirty="0">
                <a:solidFill>
                  <a:srgbClr val="0066FF"/>
                </a:solidFill>
                <a:effectLst/>
                <a:latin typeface="ElsevierGulliver"/>
              </a:rPr>
              <a:t>/SiO</a:t>
            </a:r>
            <a:r>
              <a:rPr lang="en-US" b="0" i="0" baseline="-25000" dirty="0">
                <a:solidFill>
                  <a:srgbClr val="0066FF"/>
                </a:solidFill>
                <a:effectLst/>
                <a:latin typeface="ElsevierGulliver"/>
              </a:rPr>
              <a:t>2</a:t>
            </a:r>
            <a:r>
              <a:rPr lang="en-US" b="0" i="0" dirty="0">
                <a:solidFill>
                  <a:srgbClr val="0066FF"/>
                </a:solidFill>
                <a:effectLst/>
                <a:latin typeface="ElsevierGulliver"/>
              </a:rPr>
              <a:t> +ZSM-5 bifunctional catalysts</a:t>
            </a:r>
            <a:endParaRPr lang="en-US" dirty="0">
              <a:solidFill>
                <a:srgbClr val="0066FF"/>
              </a:solidFill>
            </a:endParaRPr>
          </a:p>
        </p:txBody>
      </p:sp>
    </p:spTree>
    <p:extLst>
      <p:ext uri="{BB962C8B-B14F-4D97-AF65-F5344CB8AC3E}">
        <p14:creationId xmlns:p14="http://schemas.microsoft.com/office/powerpoint/2010/main" val="40213627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18FB-0EFC-85D9-1099-07C1D6A1C462}"/>
              </a:ext>
            </a:extLst>
          </p:cNvPr>
          <p:cNvSpPr>
            <a:spLocks noGrp="1"/>
          </p:cNvSpPr>
          <p:nvPr>
            <p:ph type="title"/>
          </p:nvPr>
        </p:nvSpPr>
        <p:spPr/>
        <p:txBody>
          <a:bodyPr/>
          <a:lstStyle/>
          <a:p>
            <a:endParaRPr lang="en-IN"/>
          </a:p>
        </p:txBody>
      </p:sp>
      <p:graphicFrame>
        <p:nvGraphicFramePr>
          <p:cNvPr id="5" name="Content Placeholder 4">
            <a:extLst>
              <a:ext uri="{FF2B5EF4-FFF2-40B4-BE49-F238E27FC236}">
                <a16:creationId xmlns:a16="http://schemas.microsoft.com/office/drawing/2014/main" id="{24F40682-F7F0-5785-7376-932A862D9A36}"/>
              </a:ext>
            </a:extLst>
          </p:cNvPr>
          <p:cNvGraphicFramePr>
            <a:graphicFrameLocks noGrp="1"/>
          </p:cNvGraphicFramePr>
          <p:nvPr>
            <p:ph idx="1"/>
          </p:nvPr>
        </p:nvGraphicFramePr>
        <p:xfrm>
          <a:off x="551597" y="2390858"/>
          <a:ext cx="10515600" cy="1981200"/>
        </p:xfrm>
        <a:graphic>
          <a:graphicData uri="http://schemas.openxmlformats.org/drawingml/2006/table">
            <a:tbl>
              <a:tblPr/>
              <a:tblGrid>
                <a:gridCol w="5257800">
                  <a:extLst>
                    <a:ext uri="{9D8B030D-6E8A-4147-A177-3AD203B41FA5}">
                      <a16:colId xmlns:a16="http://schemas.microsoft.com/office/drawing/2014/main" val="1785480821"/>
                    </a:ext>
                  </a:extLst>
                </a:gridCol>
                <a:gridCol w="5257800">
                  <a:extLst>
                    <a:ext uri="{9D8B030D-6E8A-4147-A177-3AD203B41FA5}">
                      <a16:colId xmlns:a16="http://schemas.microsoft.com/office/drawing/2014/main" val="981868197"/>
                    </a:ext>
                  </a:extLst>
                </a:gridCol>
              </a:tblGrid>
              <a:tr h="0">
                <a:tc>
                  <a:txBody>
                    <a:bodyPr/>
                    <a:lstStyle/>
                    <a:p>
                      <a:pPr>
                        <a:buNone/>
                      </a:pPr>
                      <a:r>
                        <a:rPr lang="en-IN" sz="2800" b="1"/>
                        <a:t>Parameter</a:t>
                      </a:r>
                    </a:p>
                  </a:txBody>
                  <a:tcPr anchor="ctr">
                    <a:lnL>
                      <a:noFill/>
                    </a:lnL>
                    <a:lnR>
                      <a:noFill/>
                    </a:lnR>
                    <a:lnT>
                      <a:noFill/>
                    </a:lnT>
                    <a:lnB>
                      <a:noFill/>
                    </a:lnB>
                    <a:noFill/>
                  </a:tcPr>
                </a:tc>
                <a:tc>
                  <a:txBody>
                    <a:bodyPr/>
                    <a:lstStyle/>
                    <a:p>
                      <a:pPr>
                        <a:buNone/>
                      </a:pPr>
                      <a:r>
                        <a:rPr lang="en-IN" sz="2800" b="1" dirty="0"/>
                        <a:t>Typical Range</a:t>
                      </a:r>
                    </a:p>
                  </a:txBody>
                  <a:tcPr anchor="ctr">
                    <a:lnL>
                      <a:noFill/>
                    </a:lnL>
                    <a:lnR>
                      <a:noFill/>
                    </a:lnR>
                    <a:lnT>
                      <a:noFill/>
                    </a:lnT>
                    <a:lnB>
                      <a:noFill/>
                    </a:lnB>
                    <a:noFill/>
                  </a:tcPr>
                </a:tc>
                <a:extLst>
                  <a:ext uri="{0D108BD9-81ED-4DB2-BD59-A6C34878D82A}">
                    <a16:rowId xmlns:a16="http://schemas.microsoft.com/office/drawing/2014/main" val="1098075344"/>
                  </a:ext>
                </a:extLst>
              </a:tr>
              <a:tr h="0">
                <a:tc>
                  <a:txBody>
                    <a:bodyPr/>
                    <a:lstStyle/>
                    <a:p>
                      <a:pPr>
                        <a:buNone/>
                      </a:pPr>
                      <a:r>
                        <a:rPr lang="en-IN"/>
                        <a:t>Temperature</a:t>
                      </a:r>
                    </a:p>
                  </a:txBody>
                  <a:tcPr anchor="ctr">
                    <a:lnL>
                      <a:noFill/>
                    </a:lnL>
                    <a:lnR>
                      <a:noFill/>
                    </a:lnR>
                    <a:lnT>
                      <a:noFill/>
                    </a:lnT>
                    <a:lnB>
                      <a:noFill/>
                    </a:lnB>
                    <a:noFill/>
                  </a:tcPr>
                </a:tc>
                <a:tc>
                  <a:txBody>
                    <a:bodyPr/>
                    <a:lstStyle/>
                    <a:p>
                      <a:pPr>
                        <a:buNone/>
                      </a:pPr>
                      <a:r>
                        <a:rPr lang="en-IN" dirty="0"/>
                        <a:t>425-600°C</a:t>
                      </a:r>
                    </a:p>
                  </a:txBody>
                  <a:tcPr anchor="ctr">
                    <a:lnL>
                      <a:noFill/>
                    </a:lnL>
                    <a:lnR>
                      <a:noFill/>
                    </a:lnR>
                    <a:lnT>
                      <a:noFill/>
                    </a:lnT>
                    <a:lnB>
                      <a:noFill/>
                    </a:lnB>
                    <a:noFill/>
                  </a:tcPr>
                </a:tc>
                <a:extLst>
                  <a:ext uri="{0D108BD9-81ED-4DB2-BD59-A6C34878D82A}">
                    <a16:rowId xmlns:a16="http://schemas.microsoft.com/office/drawing/2014/main" val="4257483665"/>
                  </a:ext>
                </a:extLst>
              </a:tr>
              <a:tr h="0">
                <a:tc>
                  <a:txBody>
                    <a:bodyPr/>
                    <a:lstStyle/>
                    <a:p>
                      <a:pPr>
                        <a:buNone/>
                      </a:pPr>
                      <a:r>
                        <a:rPr lang="en-IN"/>
                        <a:t>Pressure</a:t>
                      </a:r>
                    </a:p>
                  </a:txBody>
                  <a:tcPr anchor="ctr">
                    <a:lnL>
                      <a:noFill/>
                    </a:lnL>
                    <a:lnR>
                      <a:noFill/>
                    </a:lnR>
                    <a:lnT>
                      <a:noFill/>
                    </a:lnT>
                    <a:lnB>
                      <a:noFill/>
                    </a:lnB>
                    <a:noFill/>
                  </a:tcPr>
                </a:tc>
                <a:tc>
                  <a:txBody>
                    <a:bodyPr/>
                    <a:lstStyle/>
                    <a:p>
                      <a:pPr>
                        <a:buNone/>
                      </a:pPr>
                      <a:r>
                        <a:rPr lang="en-IN"/>
                        <a:t>3–10 bar</a:t>
                      </a:r>
                    </a:p>
                  </a:txBody>
                  <a:tcPr anchor="ctr">
                    <a:lnL>
                      <a:noFill/>
                    </a:lnL>
                    <a:lnR>
                      <a:noFill/>
                    </a:lnR>
                    <a:lnT>
                      <a:noFill/>
                    </a:lnT>
                    <a:lnB>
                      <a:noFill/>
                    </a:lnB>
                    <a:noFill/>
                  </a:tcPr>
                </a:tc>
                <a:extLst>
                  <a:ext uri="{0D108BD9-81ED-4DB2-BD59-A6C34878D82A}">
                    <a16:rowId xmlns:a16="http://schemas.microsoft.com/office/drawing/2014/main" val="4068745965"/>
                  </a:ext>
                </a:extLst>
              </a:tr>
              <a:tr h="0">
                <a:tc>
                  <a:txBody>
                    <a:bodyPr/>
                    <a:lstStyle/>
                    <a:p>
                      <a:pPr>
                        <a:buNone/>
                      </a:pPr>
                      <a:r>
                        <a:rPr lang="en-IN"/>
                        <a:t>WHSV</a:t>
                      </a:r>
                    </a:p>
                  </a:txBody>
                  <a:tcPr anchor="ctr">
                    <a:lnL>
                      <a:noFill/>
                    </a:lnL>
                    <a:lnR>
                      <a:noFill/>
                    </a:lnR>
                    <a:lnT>
                      <a:noFill/>
                    </a:lnT>
                    <a:lnB>
                      <a:noFill/>
                    </a:lnB>
                    <a:noFill/>
                  </a:tcPr>
                </a:tc>
                <a:tc>
                  <a:txBody>
                    <a:bodyPr/>
                    <a:lstStyle/>
                    <a:p>
                      <a:pPr>
                        <a:buNone/>
                      </a:pPr>
                      <a:r>
                        <a:rPr lang="en-IN"/>
                        <a:t>1–5 hr⁻¹</a:t>
                      </a:r>
                    </a:p>
                  </a:txBody>
                  <a:tcPr anchor="ctr">
                    <a:lnL>
                      <a:noFill/>
                    </a:lnL>
                    <a:lnR>
                      <a:noFill/>
                    </a:lnR>
                    <a:lnT>
                      <a:noFill/>
                    </a:lnT>
                    <a:lnB>
                      <a:noFill/>
                    </a:lnB>
                    <a:noFill/>
                  </a:tcPr>
                </a:tc>
                <a:extLst>
                  <a:ext uri="{0D108BD9-81ED-4DB2-BD59-A6C34878D82A}">
                    <a16:rowId xmlns:a16="http://schemas.microsoft.com/office/drawing/2014/main" val="399893485"/>
                  </a:ext>
                </a:extLst>
              </a:tr>
              <a:tr h="0">
                <a:tc>
                  <a:txBody>
                    <a:bodyPr/>
                    <a:lstStyle/>
                    <a:p>
                      <a:pPr>
                        <a:buNone/>
                      </a:pPr>
                      <a:r>
                        <a:rPr lang="en-IN"/>
                        <a:t>Catalyst</a:t>
                      </a:r>
                    </a:p>
                  </a:txBody>
                  <a:tcPr anchor="ctr">
                    <a:lnL>
                      <a:noFill/>
                    </a:lnL>
                    <a:lnR>
                      <a:noFill/>
                    </a:lnR>
                    <a:lnT>
                      <a:noFill/>
                    </a:lnT>
                    <a:lnB>
                      <a:noFill/>
                    </a:lnB>
                    <a:noFill/>
                  </a:tcPr>
                </a:tc>
                <a:tc>
                  <a:txBody>
                    <a:bodyPr/>
                    <a:lstStyle/>
                    <a:p>
                      <a:pPr>
                        <a:buNone/>
                      </a:pPr>
                      <a:r>
                        <a:rPr lang="en-IN" dirty="0"/>
                        <a:t>Ga-ZSM-5</a:t>
                      </a:r>
                    </a:p>
                  </a:txBody>
                  <a:tcPr anchor="ctr">
                    <a:lnL>
                      <a:noFill/>
                    </a:lnL>
                    <a:lnR>
                      <a:noFill/>
                    </a:lnR>
                    <a:lnT>
                      <a:noFill/>
                    </a:lnT>
                    <a:lnB>
                      <a:noFill/>
                    </a:lnB>
                    <a:noFill/>
                  </a:tcPr>
                </a:tc>
                <a:extLst>
                  <a:ext uri="{0D108BD9-81ED-4DB2-BD59-A6C34878D82A}">
                    <a16:rowId xmlns:a16="http://schemas.microsoft.com/office/drawing/2014/main" val="487857084"/>
                  </a:ext>
                </a:extLst>
              </a:tr>
            </a:tbl>
          </a:graphicData>
        </a:graphic>
      </p:graphicFrame>
      <p:sp>
        <p:nvSpPr>
          <p:cNvPr id="4" name="Slide Number Placeholder 3">
            <a:extLst>
              <a:ext uri="{FF2B5EF4-FFF2-40B4-BE49-F238E27FC236}">
                <a16:creationId xmlns:a16="http://schemas.microsoft.com/office/drawing/2014/main" id="{66DBE470-9669-056D-A835-B487AA165F77}"/>
              </a:ext>
            </a:extLst>
          </p:cNvPr>
          <p:cNvSpPr>
            <a:spLocks noGrp="1"/>
          </p:cNvSpPr>
          <p:nvPr>
            <p:ph type="sldNum" sz="quarter" idx="12"/>
          </p:nvPr>
        </p:nvSpPr>
        <p:spPr/>
        <p:txBody>
          <a:bodyPr/>
          <a:lstStyle/>
          <a:p>
            <a:fld id="{0B70DE20-B937-49F7-BDB4-D052E7C40283}" type="slidenum">
              <a:rPr lang="en-US" smtClean="0"/>
              <a:t>93</a:t>
            </a:fld>
            <a:endParaRPr lang="en-US"/>
          </a:p>
        </p:txBody>
      </p:sp>
      <p:sp>
        <p:nvSpPr>
          <p:cNvPr id="7" name="TextBox 6">
            <a:extLst>
              <a:ext uri="{FF2B5EF4-FFF2-40B4-BE49-F238E27FC236}">
                <a16:creationId xmlns:a16="http://schemas.microsoft.com/office/drawing/2014/main" id="{2F2F7881-0C31-5F0F-C3C6-EB339130554E}"/>
              </a:ext>
            </a:extLst>
          </p:cNvPr>
          <p:cNvSpPr txBox="1"/>
          <p:nvPr/>
        </p:nvSpPr>
        <p:spPr>
          <a:xfrm>
            <a:off x="1545609" y="6171684"/>
            <a:ext cx="6093724" cy="369332"/>
          </a:xfrm>
          <a:prstGeom prst="rect">
            <a:avLst/>
          </a:prstGeom>
          <a:noFill/>
        </p:spPr>
        <p:txBody>
          <a:bodyPr wrap="square">
            <a:spAutoFit/>
          </a:bodyPr>
          <a:lstStyle/>
          <a:p>
            <a:r>
              <a:rPr lang="en-US" dirty="0"/>
              <a:t>WHSV=Weight of catalyst/Weight of feed per hour​</a:t>
            </a:r>
            <a:endParaRPr lang="en-IN" dirty="0"/>
          </a:p>
        </p:txBody>
      </p:sp>
      <p:sp>
        <p:nvSpPr>
          <p:cNvPr id="9" name="TextBox 8">
            <a:extLst>
              <a:ext uri="{FF2B5EF4-FFF2-40B4-BE49-F238E27FC236}">
                <a16:creationId xmlns:a16="http://schemas.microsoft.com/office/drawing/2014/main" id="{D36159A2-A26A-45F9-E657-8F2F5A13CD88}"/>
              </a:ext>
            </a:extLst>
          </p:cNvPr>
          <p:cNvSpPr txBox="1"/>
          <p:nvPr/>
        </p:nvSpPr>
        <p:spPr>
          <a:xfrm>
            <a:off x="1545609" y="5802352"/>
            <a:ext cx="6093724" cy="369332"/>
          </a:xfrm>
          <a:prstGeom prst="rect">
            <a:avLst/>
          </a:prstGeom>
          <a:noFill/>
        </p:spPr>
        <p:txBody>
          <a:bodyPr wrap="square">
            <a:spAutoFit/>
          </a:bodyPr>
          <a:lstStyle/>
          <a:p>
            <a:r>
              <a:rPr lang="en-IN" dirty="0"/>
              <a:t>WHSV: Weight Hourly Space Velocity</a:t>
            </a:r>
          </a:p>
        </p:txBody>
      </p:sp>
    </p:spTree>
    <p:extLst>
      <p:ext uri="{BB962C8B-B14F-4D97-AF65-F5344CB8AC3E}">
        <p14:creationId xmlns:p14="http://schemas.microsoft.com/office/powerpoint/2010/main" val="3264289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9892-6A38-919A-B2CB-8C4681F08186}"/>
              </a:ext>
            </a:extLst>
          </p:cNvPr>
          <p:cNvSpPr>
            <a:spLocks noGrp="1"/>
          </p:cNvSpPr>
          <p:nvPr>
            <p:ph type="title"/>
          </p:nvPr>
        </p:nvSpPr>
        <p:spPr>
          <a:xfrm>
            <a:off x="606188" y="136525"/>
            <a:ext cx="10515600" cy="1009887"/>
          </a:xfrm>
        </p:spPr>
        <p:txBody>
          <a:bodyPr>
            <a:normAutofit/>
          </a:bodyPr>
          <a:lstStyle/>
          <a:p>
            <a:r>
              <a:rPr lang="en-US" sz="3600" b="1" dirty="0">
                <a:solidFill>
                  <a:srgbClr val="0070C0"/>
                </a:solidFill>
              </a:rPr>
              <a:t>Feed consideration</a:t>
            </a:r>
          </a:p>
        </p:txBody>
      </p:sp>
      <p:sp>
        <p:nvSpPr>
          <p:cNvPr id="3" name="Content Placeholder 2">
            <a:extLst>
              <a:ext uri="{FF2B5EF4-FFF2-40B4-BE49-F238E27FC236}">
                <a16:creationId xmlns:a16="http://schemas.microsoft.com/office/drawing/2014/main" id="{536836F0-A43A-A362-29D3-395BFB2F61C9}"/>
              </a:ext>
            </a:extLst>
          </p:cNvPr>
          <p:cNvSpPr>
            <a:spLocks noGrp="1"/>
          </p:cNvSpPr>
          <p:nvPr>
            <p:ph idx="1"/>
          </p:nvPr>
        </p:nvSpPr>
        <p:spPr>
          <a:xfrm>
            <a:off x="51889" y="1041742"/>
            <a:ext cx="4927980" cy="5679733"/>
          </a:xfrm>
          <a:ln>
            <a:solidFill>
              <a:schemeClr val="accent1"/>
            </a:solidFill>
          </a:ln>
        </p:spPr>
        <p:txBody>
          <a:bodyPr>
            <a:noAutofit/>
          </a:bodyPr>
          <a:lstStyle/>
          <a:p>
            <a:pPr algn="just"/>
            <a:r>
              <a:rPr lang="en-US" sz="2000" dirty="0"/>
              <a:t>The principal constituents of the feedstock for a </a:t>
            </a:r>
            <a:r>
              <a:rPr lang="en-US" sz="2000" dirty="0" err="1"/>
              <a:t>Cyclar</a:t>
            </a:r>
            <a:r>
              <a:rPr lang="en-US" sz="2000" dirty="0"/>
              <a:t> unit ought to consist of propane and butanes. As inert diluents, the C1 and C2 saturates ought to be kept to a minimum.</a:t>
            </a:r>
          </a:p>
          <a:p>
            <a:pPr algn="just"/>
            <a:r>
              <a:rPr lang="en-US" sz="2000" dirty="0"/>
              <a:t>Less than ten percent of the feed should contain olefins. Higher olefin concentrations necessitate hydrogenating the feed. In </a:t>
            </a:r>
            <a:r>
              <a:rPr lang="en-US" sz="2000" dirty="0" err="1"/>
              <a:t>Cyclar</a:t>
            </a:r>
            <a:r>
              <a:rPr lang="en-US" sz="2000" dirty="0"/>
              <a:t> units intended for LPG service, the C5 and C6 components should be restricted to less than 20 and 2 weight percent, respectively, as they accelerate the rate of coke formation in the process. If required, </a:t>
            </a:r>
            <a:r>
              <a:rPr lang="en-US" sz="2000" dirty="0" err="1"/>
              <a:t>Cyclar</a:t>
            </a:r>
            <a:r>
              <a:rPr lang="en-US" sz="2000" dirty="0"/>
              <a:t> units can be built to process much larger volumes of C5 and C6 materials. </a:t>
            </a:r>
            <a:r>
              <a:rPr lang="en-US" sz="2000" b="0" i="0" dirty="0">
                <a:solidFill>
                  <a:srgbClr val="231F20"/>
                </a:solidFill>
                <a:effectLst/>
                <a:latin typeface="Times-Roman"/>
              </a:rPr>
              <a:t>In general, the feed to a </a:t>
            </a:r>
            <a:r>
              <a:rPr lang="en-US" sz="2000" b="0" i="0" dirty="0" err="1">
                <a:solidFill>
                  <a:srgbClr val="231F20"/>
                </a:solidFill>
                <a:effectLst/>
                <a:latin typeface="Times-Roman"/>
              </a:rPr>
              <a:t>Cyclar</a:t>
            </a:r>
            <a:r>
              <a:rPr lang="en-US" sz="2000" b="0" i="0" dirty="0">
                <a:solidFill>
                  <a:srgbClr val="231F20"/>
                </a:solidFill>
                <a:effectLst/>
                <a:latin typeface="Times-Roman"/>
              </a:rPr>
              <a:t> unit should meet the  specifications outlined in Table.</a:t>
            </a:r>
            <a:endParaRPr lang="en-US" sz="2000" dirty="0"/>
          </a:p>
        </p:txBody>
      </p:sp>
      <p:sp>
        <p:nvSpPr>
          <p:cNvPr id="5" name="Slide Number Placeholder 4">
            <a:extLst>
              <a:ext uri="{FF2B5EF4-FFF2-40B4-BE49-F238E27FC236}">
                <a16:creationId xmlns:a16="http://schemas.microsoft.com/office/drawing/2014/main" id="{967A6D0B-0F28-C44E-4139-94FEE9581959}"/>
              </a:ext>
            </a:extLst>
          </p:cNvPr>
          <p:cNvSpPr>
            <a:spLocks noGrp="1"/>
          </p:cNvSpPr>
          <p:nvPr>
            <p:ph type="sldNum" sz="quarter" idx="12"/>
          </p:nvPr>
        </p:nvSpPr>
        <p:spPr/>
        <p:txBody>
          <a:bodyPr/>
          <a:lstStyle/>
          <a:p>
            <a:fld id="{0B70DE20-B937-49F7-BDB4-D052E7C40283}" type="slidenum">
              <a:rPr lang="en-US" smtClean="0"/>
              <a:t>94</a:t>
            </a:fld>
            <a:endParaRPr lang="en-US"/>
          </a:p>
        </p:txBody>
      </p:sp>
      <p:pic>
        <p:nvPicPr>
          <p:cNvPr id="7" name="Picture 6">
            <a:extLst>
              <a:ext uri="{FF2B5EF4-FFF2-40B4-BE49-F238E27FC236}">
                <a16:creationId xmlns:a16="http://schemas.microsoft.com/office/drawing/2014/main" id="{FAB4488F-F5F8-5E6C-2359-56313BAD1450}"/>
              </a:ext>
            </a:extLst>
          </p:cNvPr>
          <p:cNvPicPr>
            <a:picLocks noChangeAspect="1"/>
          </p:cNvPicPr>
          <p:nvPr/>
        </p:nvPicPr>
        <p:blipFill>
          <a:blip r:embed="rId2"/>
          <a:stretch>
            <a:fillRect/>
          </a:stretch>
        </p:blipFill>
        <p:spPr>
          <a:xfrm>
            <a:off x="6515522" y="636280"/>
            <a:ext cx="4190155" cy="2301260"/>
          </a:xfrm>
          <a:prstGeom prst="rect">
            <a:avLst/>
          </a:prstGeom>
          <a:ln>
            <a:solidFill>
              <a:schemeClr val="accent1"/>
            </a:solidFill>
          </a:ln>
        </p:spPr>
      </p:pic>
      <p:pic>
        <p:nvPicPr>
          <p:cNvPr id="9" name="Picture 8">
            <a:extLst>
              <a:ext uri="{FF2B5EF4-FFF2-40B4-BE49-F238E27FC236}">
                <a16:creationId xmlns:a16="http://schemas.microsoft.com/office/drawing/2014/main" id="{344F07D8-A582-5FAA-74D4-02FA06379B73}"/>
              </a:ext>
            </a:extLst>
          </p:cNvPr>
          <p:cNvPicPr>
            <a:picLocks noChangeAspect="1"/>
          </p:cNvPicPr>
          <p:nvPr/>
        </p:nvPicPr>
        <p:blipFill>
          <a:blip r:embed="rId3"/>
          <a:stretch>
            <a:fillRect/>
          </a:stretch>
        </p:blipFill>
        <p:spPr>
          <a:xfrm>
            <a:off x="5873086" y="4025023"/>
            <a:ext cx="5553075" cy="2028825"/>
          </a:xfrm>
          <a:prstGeom prst="rect">
            <a:avLst/>
          </a:prstGeom>
        </p:spPr>
      </p:pic>
      <p:sp>
        <p:nvSpPr>
          <p:cNvPr id="11" name="TextBox 10">
            <a:extLst>
              <a:ext uri="{FF2B5EF4-FFF2-40B4-BE49-F238E27FC236}">
                <a16:creationId xmlns:a16="http://schemas.microsoft.com/office/drawing/2014/main" id="{3FCFAAA0-5871-B204-6A51-D1D8992B0444}"/>
              </a:ext>
            </a:extLst>
          </p:cNvPr>
          <p:cNvSpPr txBox="1"/>
          <p:nvPr/>
        </p:nvSpPr>
        <p:spPr>
          <a:xfrm>
            <a:off x="5722118" y="3240042"/>
            <a:ext cx="6446292" cy="923330"/>
          </a:xfrm>
          <a:prstGeom prst="rect">
            <a:avLst/>
          </a:prstGeom>
          <a:noFill/>
        </p:spPr>
        <p:txBody>
          <a:bodyPr wrap="square">
            <a:spAutoFit/>
          </a:bodyPr>
          <a:lstStyle/>
          <a:p>
            <a:r>
              <a:rPr lang="en-US" sz="1800" b="1" i="0" dirty="0">
                <a:solidFill>
                  <a:srgbClr val="0070C0"/>
                </a:solidFill>
                <a:effectLst/>
                <a:latin typeface="+mj-lt"/>
              </a:rPr>
              <a:t>The overall aromatics yield increases from 62 </a:t>
            </a:r>
            <a:r>
              <a:rPr lang="en-US" sz="1800" b="1" i="0" dirty="0" err="1">
                <a:solidFill>
                  <a:srgbClr val="0070C0"/>
                </a:solidFill>
                <a:effectLst/>
                <a:latin typeface="+mj-lt"/>
              </a:rPr>
              <a:t>wt</a:t>
            </a:r>
            <a:r>
              <a:rPr lang="en-US" sz="1800" b="1" i="0" dirty="0">
                <a:solidFill>
                  <a:srgbClr val="0070C0"/>
                </a:solidFill>
                <a:effectLst/>
                <a:latin typeface="+mj-lt"/>
              </a:rPr>
              <a:t> % of fresh feed with an all-propane feedstock to 66 % with an all-butane feed.</a:t>
            </a:r>
            <a:r>
              <a:rPr lang="en-US" b="1" dirty="0">
                <a:solidFill>
                  <a:srgbClr val="0070C0"/>
                </a:solidFill>
                <a:latin typeface="+mj-lt"/>
              </a:rPr>
              <a:t> </a:t>
            </a:r>
            <a:br>
              <a:rPr lang="en-US" b="1" dirty="0">
                <a:solidFill>
                  <a:srgbClr val="0070C0"/>
                </a:solidFill>
                <a:latin typeface="+mj-lt"/>
              </a:rPr>
            </a:br>
            <a:endParaRPr lang="en-US" b="1" dirty="0">
              <a:solidFill>
                <a:srgbClr val="0070C0"/>
              </a:solidFill>
              <a:latin typeface="+mj-lt"/>
            </a:endParaRPr>
          </a:p>
        </p:txBody>
      </p:sp>
    </p:spTree>
    <p:extLst>
      <p:ext uri="{BB962C8B-B14F-4D97-AF65-F5344CB8AC3E}">
        <p14:creationId xmlns:p14="http://schemas.microsoft.com/office/powerpoint/2010/main" val="8665373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74FC68-3AD7-F5A4-1318-71553A86BBB9}"/>
              </a:ext>
            </a:extLst>
          </p:cNvPr>
          <p:cNvSpPr>
            <a:spLocks noGrp="1"/>
          </p:cNvSpPr>
          <p:nvPr>
            <p:ph type="sldNum" sz="quarter" idx="12"/>
          </p:nvPr>
        </p:nvSpPr>
        <p:spPr/>
        <p:txBody>
          <a:bodyPr/>
          <a:lstStyle/>
          <a:p>
            <a:fld id="{0B70DE20-B937-49F7-BDB4-D052E7C40283}" type="slidenum">
              <a:rPr lang="en-US" smtClean="0"/>
              <a:t>95</a:t>
            </a:fld>
            <a:endParaRPr lang="en-US"/>
          </a:p>
        </p:txBody>
      </p:sp>
      <p:pic>
        <p:nvPicPr>
          <p:cNvPr id="3" name="Picture 2">
            <a:extLst>
              <a:ext uri="{FF2B5EF4-FFF2-40B4-BE49-F238E27FC236}">
                <a16:creationId xmlns:a16="http://schemas.microsoft.com/office/drawing/2014/main" id="{7FC8F5F0-725D-FFD6-547B-76F900FF4C76}"/>
              </a:ext>
            </a:extLst>
          </p:cNvPr>
          <p:cNvPicPr>
            <a:picLocks noChangeAspect="1"/>
          </p:cNvPicPr>
          <p:nvPr/>
        </p:nvPicPr>
        <p:blipFill>
          <a:blip r:embed="rId2"/>
          <a:stretch>
            <a:fillRect/>
          </a:stretch>
        </p:blipFill>
        <p:spPr>
          <a:xfrm>
            <a:off x="477672" y="548123"/>
            <a:ext cx="11191164" cy="6309877"/>
          </a:xfrm>
          <a:prstGeom prst="rect">
            <a:avLst/>
          </a:prstGeom>
        </p:spPr>
      </p:pic>
      <p:sp>
        <p:nvSpPr>
          <p:cNvPr id="4" name="TextBox 3">
            <a:extLst>
              <a:ext uri="{FF2B5EF4-FFF2-40B4-BE49-F238E27FC236}">
                <a16:creationId xmlns:a16="http://schemas.microsoft.com/office/drawing/2014/main" id="{8034A5C5-C57C-CBD0-B8B4-71F26A4283DC}"/>
              </a:ext>
            </a:extLst>
          </p:cNvPr>
          <p:cNvSpPr txBox="1"/>
          <p:nvPr/>
        </p:nvSpPr>
        <p:spPr>
          <a:xfrm>
            <a:off x="302525" y="0"/>
            <a:ext cx="6384877" cy="1138773"/>
          </a:xfrm>
          <a:prstGeom prst="rect">
            <a:avLst/>
          </a:prstGeom>
          <a:noFill/>
        </p:spPr>
        <p:txBody>
          <a:bodyPr wrap="square">
            <a:spAutoFit/>
          </a:bodyPr>
          <a:lstStyle/>
          <a:p>
            <a:r>
              <a:rPr lang="en-US" sz="3600" b="0" i="1" dirty="0">
                <a:solidFill>
                  <a:srgbClr val="0070C0"/>
                </a:solidFill>
                <a:effectLst/>
              </a:rPr>
              <a:t>CYCLAR</a:t>
            </a:r>
            <a:r>
              <a:rPr lang="en-US" sz="3200" b="0" i="1" dirty="0">
                <a:solidFill>
                  <a:srgbClr val="0070C0"/>
                </a:solidFill>
                <a:effectLst/>
              </a:rPr>
              <a:t> </a:t>
            </a:r>
            <a:r>
              <a:rPr lang="en-US" sz="3000" b="0" i="1" dirty="0">
                <a:solidFill>
                  <a:srgbClr val="002060"/>
                </a:solidFill>
                <a:effectLst/>
              </a:rPr>
              <a:t>FLOW DIAGRAM</a:t>
            </a:r>
            <a:r>
              <a:rPr lang="en-US" sz="3000" i="1" dirty="0">
                <a:solidFill>
                  <a:srgbClr val="002060"/>
                </a:solidFill>
              </a:rPr>
              <a:t> </a:t>
            </a:r>
            <a:br>
              <a:rPr lang="en-US" sz="3200" i="1" dirty="0">
                <a:solidFill>
                  <a:srgbClr val="0070C0"/>
                </a:solidFill>
              </a:rPr>
            </a:br>
            <a:endParaRPr lang="en-US" sz="3200" i="1" dirty="0">
              <a:solidFill>
                <a:srgbClr val="0070C0"/>
              </a:solidFill>
            </a:endParaRPr>
          </a:p>
        </p:txBody>
      </p:sp>
    </p:spTree>
    <p:extLst>
      <p:ext uri="{BB962C8B-B14F-4D97-AF65-F5344CB8AC3E}">
        <p14:creationId xmlns:p14="http://schemas.microsoft.com/office/powerpoint/2010/main" val="23115935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E29E00-65A3-F3D5-2E04-A85B23EE9072}"/>
              </a:ext>
            </a:extLst>
          </p:cNvPr>
          <p:cNvSpPr>
            <a:spLocks noGrp="1"/>
          </p:cNvSpPr>
          <p:nvPr>
            <p:ph type="title"/>
          </p:nvPr>
        </p:nvSpPr>
        <p:spPr>
          <a:xfrm>
            <a:off x="613485" y="1736726"/>
            <a:ext cx="10515600" cy="2852737"/>
          </a:xfrm>
        </p:spPr>
        <p:txBody>
          <a:bodyPr>
            <a:normAutofit/>
          </a:bodyPr>
          <a:lstStyle/>
          <a:p>
            <a:r>
              <a:rPr lang="en-US" sz="3600" b="1" dirty="0">
                <a:solidFill>
                  <a:srgbClr val="00B050"/>
                </a:solidFill>
                <a:latin typeface="Univers-Bold"/>
              </a:rPr>
              <a:t>UOP OLEFLEX PROCESS</a:t>
            </a:r>
            <a:endParaRPr lang="en-US" sz="3600" b="1" dirty="0">
              <a:solidFill>
                <a:srgbClr val="00B050"/>
              </a:solidFill>
            </a:endParaRPr>
          </a:p>
        </p:txBody>
      </p:sp>
      <p:sp>
        <p:nvSpPr>
          <p:cNvPr id="7" name="Text Placeholder 6">
            <a:extLst>
              <a:ext uri="{FF2B5EF4-FFF2-40B4-BE49-F238E27FC236}">
                <a16:creationId xmlns:a16="http://schemas.microsoft.com/office/drawing/2014/main" id="{9A40AF8F-DFF3-E2EB-4DE2-7FEFA5D9BF56}"/>
              </a:ext>
            </a:extLst>
          </p:cNvPr>
          <p:cNvSpPr>
            <a:spLocks noGrp="1"/>
          </p:cNvSpPr>
          <p:nvPr>
            <p:ph type="body" idx="1"/>
          </p:nvPr>
        </p:nvSpPr>
        <p:spPr>
          <a:xfrm>
            <a:off x="736316" y="4593278"/>
            <a:ext cx="10515600" cy="1500187"/>
          </a:xfrm>
        </p:spPr>
        <p:txBody>
          <a:bodyPr/>
          <a:lstStyle/>
          <a:p>
            <a:r>
              <a:rPr lang="en-US" sz="2800" b="1" i="0" dirty="0">
                <a:solidFill>
                  <a:srgbClr val="231F20"/>
                </a:solidFill>
                <a:effectLst/>
                <a:latin typeface="Univers-Bold"/>
              </a:rPr>
              <a:t>for light olefin production from paraffin</a:t>
            </a:r>
            <a:r>
              <a:rPr lang="en-US" sz="3600" dirty="0"/>
              <a:t> </a:t>
            </a:r>
            <a:br>
              <a:rPr lang="en-US" dirty="0"/>
            </a:br>
            <a:endParaRPr lang="en-US" dirty="0"/>
          </a:p>
        </p:txBody>
      </p:sp>
      <p:sp>
        <p:nvSpPr>
          <p:cNvPr id="5" name="Slide Number Placeholder 4">
            <a:extLst>
              <a:ext uri="{FF2B5EF4-FFF2-40B4-BE49-F238E27FC236}">
                <a16:creationId xmlns:a16="http://schemas.microsoft.com/office/drawing/2014/main" id="{81524427-A542-AEF6-9BEA-EED69AFD7C8C}"/>
              </a:ext>
            </a:extLst>
          </p:cNvPr>
          <p:cNvSpPr>
            <a:spLocks noGrp="1"/>
          </p:cNvSpPr>
          <p:nvPr>
            <p:ph type="sldNum" sz="quarter" idx="12"/>
          </p:nvPr>
        </p:nvSpPr>
        <p:spPr/>
        <p:txBody>
          <a:bodyPr/>
          <a:lstStyle/>
          <a:p>
            <a:fld id="{0B70DE20-B937-49F7-BDB4-D052E7C40283}" type="slidenum">
              <a:rPr lang="en-US" smtClean="0"/>
              <a:t>96</a:t>
            </a:fld>
            <a:endParaRPr lang="en-US"/>
          </a:p>
        </p:txBody>
      </p:sp>
    </p:spTree>
    <p:extLst>
      <p:ext uri="{BB962C8B-B14F-4D97-AF65-F5344CB8AC3E}">
        <p14:creationId xmlns:p14="http://schemas.microsoft.com/office/powerpoint/2010/main" val="1854130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D274-0FF5-DFEE-7223-2B6F4BE472E4}"/>
              </a:ext>
            </a:extLst>
          </p:cNvPr>
          <p:cNvSpPr>
            <a:spLocks noGrp="1"/>
          </p:cNvSpPr>
          <p:nvPr>
            <p:ph type="title"/>
          </p:nvPr>
        </p:nvSpPr>
        <p:spPr>
          <a:xfrm>
            <a:off x="142164" y="-10095"/>
            <a:ext cx="10515600" cy="736932"/>
          </a:xfrm>
        </p:spPr>
        <p:txBody>
          <a:bodyPr>
            <a:normAutofit/>
          </a:bodyPr>
          <a:lstStyle/>
          <a:p>
            <a:r>
              <a:rPr lang="en-IN" sz="4000" b="1" dirty="0">
                <a:solidFill>
                  <a:srgbClr val="7030A0"/>
                </a:solidFill>
              </a:rPr>
              <a:t>Background</a:t>
            </a:r>
          </a:p>
        </p:txBody>
      </p:sp>
      <p:sp>
        <p:nvSpPr>
          <p:cNvPr id="3" name="Content Placeholder 2">
            <a:extLst>
              <a:ext uri="{FF2B5EF4-FFF2-40B4-BE49-F238E27FC236}">
                <a16:creationId xmlns:a16="http://schemas.microsoft.com/office/drawing/2014/main" id="{D1AC1232-53E1-555E-8F19-3E5F8952EE05}"/>
              </a:ext>
            </a:extLst>
          </p:cNvPr>
          <p:cNvSpPr>
            <a:spLocks noGrp="1"/>
          </p:cNvSpPr>
          <p:nvPr>
            <p:ph idx="1"/>
          </p:nvPr>
        </p:nvSpPr>
        <p:spPr>
          <a:xfrm>
            <a:off x="0" y="733850"/>
            <a:ext cx="9417097" cy="5530471"/>
          </a:xfrm>
        </p:spPr>
        <p:txBody>
          <a:bodyPr>
            <a:noAutofit/>
          </a:bodyPr>
          <a:lstStyle/>
          <a:p>
            <a:pPr algn="just"/>
            <a:r>
              <a:rPr lang="en-US" sz="2000" b="0" i="0" dirty="0">
                <a:solidFill>
                  <a:srgbClr val="0070C0"/>
                </a:solidFill>
                <a:effectLst/>
              </a:rPr>
              <a:t>The UOP </a:t>
            </a:r>
            <a:r>
              <a:rPr lang="en-US" sz="2000" b="0" i="0" dirty="0" err="1">
                <a:solidFill>
                  <a:srgbClr val="0070C0"/>
                </a:solidFill>
                <a:effectLst/>
              </a:rPr>
              <a:t>Oleflex</a:t>
            </a:r>
            <a:r>
              <a:rPr lang="en-US" sz="2000" b="0" i="0" dirty="0">
                <a:solidFill>
                  <a:srgbClr val="0070C0"/>
                </a:solidFill>
                <a:effectLst/>
              </a:rPr>
              <a:t> process is a catalytic dehydrogenation technology for the production of light olefins from their corresponding paraffins. One specific application of this technology produces propylene from propane. </a:t>
            </a:r>
          </a:p>
          <a:p>
            <a:pPr algn="just"/>
            <a:r>
              <a:rPr lang="en-US" sz="2000" b="0" i="0" dirty="0">
                <a:solidFill>
                  <a:srgbClr val="212529"/>
                </a:solidFill>
                <a:effectLst/>
              </a:rPr>
              <a:t>Propylene is the world’s second largest petrochemical commodity and is used in the production of polypropylene</a:t>
            </a:r>
            <a:r>
              <a:rPr lang="en-US" sz="2000" b="0" i="0" u="sng" dirty="0">
                <a:solidFill>
                  <a:srgbClr val="212529"/>
                </a:solidFill>
                <a:effectLst/>
              </a:rPr>
              <a:t>, acrylonitrile</a:t>
            </a:r>
            <a:r>
              <a:rPr lang="en-US" sz="2000" b="0" i="0" dirty="0">
                <a:solidFill>
                  <a:srgbClr val="212529"/>
                </a:solidFill>
                <a:effectLst/>
              </a:rPr>
              <a:t>, </a:t>
            </a:r>
            <a:r>
              <a:rPr lang="en-US" sz="2000" b="0" i="0" u="sng" dirty="0">
                <a:solidFill>
                  <a:srgbClr val="212529"/>
                </a:solidFill>
                <a:effectLst/>
              </a:rPr>
              <a:t>acrylic acid</a:t>
            </a:r>
            <a:r>
              <a:rPr lang="en-US" sz="2000" b="0" i="0" dirty="0">
                <a:solidFill>
                  <a:srgbClr val="212529"/>
                </a:solidFill>
                <a:effectLst/>
              </a:rPr>
              <a:t>, acrolein, propylene oxide and glycols, </a:t>
            </a:r>
            <a:r>
              <a:rPr lang="en-US" sz="2000" b="0" i="0" u="sng" dirty="0">
                <a:solidFill>
                  <a:srgbClr val="212529"/>
                </a:solidFill>
                <a:effectLst/>
              </a:rPr>
              <a:t>plasticizer oxo alcohols</a:t>
            </a:r>
            <a:r>
              <a:rPr lang="en-US" sz="2000" b="0" i="0" dirty="0">
                <a:solidFill>
                  <a:srgbClr val="212529"/>
                </a:solidFill>
                <a:effectLst/>
              </a:rPr>
              <a:t>, </a:t>
            </a:r>
            <a:r>
              <a:rPr lang="en-US" sz="2000" b="0" i="0" u="sng" dirty="0">
                <a:solidFill>
                  <a:srgbClr val="212529"/>
                </a:solidFill>
                <a:effectLst/>
              </a:rPr>
              <a:t>cumene</a:t>
            </a:r>
            <a:r>
              <a:rPr lang="en-US" sz="2000" b="0" i="0" dirty="0">
                <a:solidFill>
                  <a:srgbClr val="212529"/>
                </a:solidFill>
                <a:effectLst/>
              </a:rPr>
              <a:t>, isopropyl alcohol, and acetone. The growth in propylene production is primarily driven by the industry demand for </a:t>
            </a:r>
            <a:r>
              <a:rPr lang="en-US" sz="2000" b="0" i="0" u="sng" dirty="0">
                <a:solidFill>
                  <a:srgbClr val="212529"/>
                </a:solidFill>
                <a:effectLst/>
              </a:rPr>
              <a:t>polypropylene</a:t>
            </a:r>
            <a:r>
              <a:rPr lang="en-US" sz="2000" b="0" i="0" dirty="0">
                <a:solidFill>
                  <a:srgbClr val="212529"/>
                </a:solidFill>
                <a:effectLst/>
              </a:rPr>
              <a:t>, which is used in such everyday products as packaging materials and </a:t>
            </a:r>
            <a:r>
              <a:rPr lang="en-US" sz="2000" b="0" i="0" u="sng" dirty="0">
                <a:solidFill>
                  <a:srgbClr val="212529"/>
                </a:solidFill>
                <a:effectLst/>
              </a:rPr>
              <a:t>outdoor clothing. </a:t>
            </a:r>
            <a:r>
              <a:rPr lang="en-US" sz="2000" b="0" i="0" dirty="0">
                <a:solidFill>
                  <a:srgbClr val="212529"/>
                </a:solidFill>
                <a:effectLst/>
              </a:rPr>
              <a:t>The growth rate of polypropylene is expected to be 5% per year for the near future. </a:t>
            </a:r>
          </a:p>
          <a:p>
            <a:pPr algn="just"/>
            <a:r>
              <a:rPr lang="en-US" sz="2000" b="0" i="0" dirty="0">
                <a:solidFill>
                  <a:srgbClr val="0070C0"/>
                </a:solidFill>
                <a:effectLst/>
              </a:rPr>
              <a:t>In addition, the </a:t>
            </a:r>
            <a:r>
              <a:rPr lang="en-US" sz="2000" b="0" i="0" dirty="0" err="1">
                <a:solidFill>
                  <a:srgbClr val="0070C0"/>
                </a:solidFill>
                <a:effectLst/>
              </a:rPr>
              <a:t>Oleflex</a:t>
            </a:r>
            <a:r>
              <a:rPr lang="en-US" sz="2000" b="0" i="0" dirty="0">
                <a:solidFill>
                  <a:srgbClr val="0070C0"/>
                </a:solidFill>
                <a:effectLst/>
              </a:rPr>
              <a:t> process utilizes UOP’s proprietary equipment and systems for optimal operations, including PSA </a:t>
            </a:r>
            <a:r>
              <a:rPr lang="en-US" sz="2000" b="0" i="0" dirty="0" err="1">
                <a:solidFill>
                  <a:srgbClr val="0070C0"/>
                </a:solidFill>
                <a:effectLst/>
              </a:rPr>
              <a:t>Polybed</a:t>
            </a:r>
            <a:r>
              <a:rPr lang="en-US" sz="2000" b="0" i="0" dirty="0">
                <a:solidFill>
                  <a:srgbClr val="0070C0"/>
                </a:solidFill>
                <a:effectLst/>
              </a:rPr>
              <a:t> units, modular CCR, UOP lock hopper control, MD</a:t>
            </a:r>
            <a:r>
              <a:rPr lang="en-US" sz="2000" b="0" i="0" baseline="30000" dirty="0">
                <a:solidFill>
                  <a:srgbClr val="0070C0"/>
                </a:solidFill>
                <a:effectLst/>
              </a:rPr>
              <a:t>TM</a:t>
            </a:r>
            <a:r>
              <a:rPr lang="en-US" sz="2000" b="0" i="0" dirty="0">
                <a:solidFill>
                  <a:srgbClr val="0070C0"/>
                </a:solidFill>
                <a:effectLst/>
              </a:rPr>
              <a:t> distillation trays, High-Flux tubes, and process instrumentation controls (PIC). Integration of these products within the </a:t>
            </a:r>
            <a:r>
              <a:rPr lang="en-US" sz="2000" b="0" i="0" dirty="0" err="1">
                <a:solidFill>
                  <a:srgbClr val="0070C0"/>
                </a:solidFill>
                <a:effectLst/>
              </a:rPr>
              <a:t>Oleflex</a:t>
            </a:r>
            <a:r>
              <a:rPr lang="en-US" sz="2000" b="0" i="0" dirty="0">
                <a:solidFill>
                  <a:srgbClr val="0070C0"/>
                </a:solidFill>
                <a:effectLst/>
              </a:rPr>
              <a:t> process results in significant capital and operating cost savings for the complex and provides an overall guarantee for the </a:t>
            </a:r>
            <a:r>
              <a:rPr lang="en-US" sz="2000" b="0" i="0" dirty="0" err="1">
                <a:solidFill>
                  <a:srgbClr val="0070C0"/>
                </a:solidFill>
                <a:effectLst/>
              </a:rPr>
              <a:t>Oleflex</a:t>
            </a:r>
            <a:r>
              <a:rPr lang="en-US" sz="2000" b="0" i="0" dirty="0">
                <a:solidFill>
                  <a:srgbClr val="0070C0"/>
                </a:solidFill>
                <a:effectLst/>
              </a:rPr>
              <a:t> process and products. With the use of CCR catalyst regeneration, the processing unit does not have to be shut down to change out the catalyst.</a:t>
            </a:r>
            <a:r>
              <a:rPr lang="en-US" sz="2000" dirty="0">
                <a:solidFill>
                  <a:srgbClr val="0070C0"/>
                </a:solidFill>
              </a:rPr>
              <a:t> </a:t>
            </a:r>
          </a:p>
          <a:p>
            <a:pPr algn="just"/>
            <a:r>
              <a:rPr lang="en-US" sz="2000" b="0" i="0" dirty="0">
                <a:solidFill>
                  <a:srgbClr val="231F20"/>
                </a:solidFill>
                <a:effectLst/>
              </a:rPr>
              <a:t>The </a:t>
            </a:r>
            <a:r>
              <a:rPr lang="en-US" sz="2000" b="0" i="0" dirty="0" err="1">
                <a:solidFill>
                  <a:srgbClr val="231F20"/>
                </a:solidFill>
                <a:effectLst/>
              </a:rPr>
              <a:t>Oleflex</a:t>
            </a:r>
            <a:r>
              <a:rPr lang="en-US" sz="2000" b="0" i="0" dirty="0">
                <a:solidFill>
                  <a:srgbClr val="231F20"/>
                </a:solidFill>
                <a:effectLst/>
              </a:rPr>
              <a:t> process provides producers with a high-quality propylene, which then leads to high quality polymers. This process consumes less polymerization catalyst because of fewer impurities in the propylene product and has the potential to be integrated with existing downstream technology.</a:t>
            </a:r>
            <a:endParaRPr lang="en-IN" sz="2000" dirty="0"/>
          </a:p>
        </p:txBody>
      </p:sp>
      <p:sp>
        <p:nvSpPr>
          <p:cNvPr id="5" name="Slide Number Placeholder 4">
            <a:extLst>
              <a:ext uri="{FF2B5EF4-FFF2-40B4-BE49-F238E27FC236}">
                <a16:creationId xmlns:a16="http://schemas.microsoft.com/office/drawing/2014/main" id="{34FE2E99-4A44-A798-A913-AD5EF989D512}"/>
              </a:ext>
            </a:extLst>
          </p:cNvPr>
          <p:cNvSpPr>
            <a:spLocks noGrp="1"/>
          </p:cNvSpPr>
          <p:nvPr>
            <p:ph type="sldNum" sz="quarter" idx="12"/>
          </p:nvPr>
        </p:nvSpPr>
        <p:spPr/>
        <p:txBody>
          <a:bodyPr/>
          <a:lstStyle/>
          <a:p>
            <a:fld id="{0B70DE20-B937-49F7-BDB4-D052E7C40283}" type="slidenum">
              <a:rPr lang="en-US" smtClean="0"/>
              <a:t>97</a:t>
            </a:fld>
            <a:endParaRPr lang="en-US"/>
          </a:p>
        </p:txBody>
      </p:sp>
      <p:pic>
        <p:nvPicPr>
          <p:cNvPr id="1026" name="Picture 2" descr="Figure 1 from 1 SIMULATION OF FLOW IN A RADIAL FLOW FIXED BED REACTOR (  RFBR ) | Semantic Scholar">
            <a:extLst>
              <a:ext uri="{FF2B5EF4-FFF2-40B4-BE49-F238E27FC236}">
                <a16:creationId xmlns:a16="http://schemas.microsoft.com/office/drawing/2014/main" id="{9A7175B6-756F-8947-A831-887E4504F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136525"/>
            <a:ext cx="2495550" cy="3771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69C7FB-EB6E-1E43-B2DC-982F620324B1}"/>
              </a:ext>
            </a:extLst>
          </p:cNvPr>
          <p:cNvSpPr txBox="1"/>
          <p:nvPr/>
        </p:nvSpPr>
        <p:spPr>
          <a:xfrm>
            <a:off x="9572625" y="4368944"/>
            <a:ext cx="2205393" cy="646331"/>
          </a:xfrm>
          <a:prstGeom prst="rect">
            <a:avLst/>
          </a:prstGeom>
          <a:noFill/>
        </p:spPr>
        <p:txBody>
          <a:bodyPr wrap="square">
            <a:spAutoFit/>
          </a:bodyPr>
          <a:lstStyle/>
          <a:p>
            <a:r>
              <a:rPr lang="en-IN" dirty="0"/>
              <a:t>MD™ = Multiple Downcomer Tray</a:t>
            </a:r>
          </a:p>
        </p:txBody>
      </p:sp>
    </p:spTree>
    <p:extLst>
      <p:ext uri="{BB962C8B-B14F-4D97-AF65-F5344CB8AC3E}">
        <p14:creationId xmlns:p14="http://schemas.microsoft.com/office/powerpoint/2010/main" val="25525036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3B757C-67BC-8010-E7E5-0F5C120F89B9}"/>
              </a:ext>
            </a:extLst>
          </p:cNvPr>
          <p:cNvSpPr>
            <a:spLocks noGrp="1"/>
          </p:cNvSpPr>
          <p:nvPr>
            <p:ph type="sldNum" sz="quarter" idx="12"/>
          </p:nvPr>
        </p:nvSpPr>
        <p:spPr/>
        <p:txBody>
          <a:bodyPr/>
          <a:lstStyle/>
          <a:p>
            <a:fld id="{0B70DE20-B937-49F7-BDB4-D052E7C40283}" type="slidenum">
              <a:rPr lang="en-US" smtClean="0"/>
              <a:t>98</a:t>
            </a:fld>
            <a:endParaRPr lang="en-US"/>
          </a:p>
        </p:txBody>
      </p:sp>
      <p:pic>
        <p:nvPicPr>
          <p:cNvPr id="6" name="Picture 5">
            <a:extLst>
              <a:ext uri="{FF2B5EF4-FFF2-40B4-BE49-F238E27FC236}">
                <a16:creationId xmlns:a16="http://schemas.microsoft.com/office/drawing/2014/main" id="{83D0B694-E9A5-C217-381C-C0B427A4DD33}"/>
              </a:ext>
            </a:extLst>
          </p:cNvPr>
          <p:cNvPicPr>
            <a:picLocks noChangeAspect="1"/>
          </p:cNvPicPr>
          <p:nvPr/>
        </p:nvPicPr>
        <p:blipFill>
          <a:blip r:embed="rId2"/>
          <a:stretch>
            <a:fillRect/>
          </a:stretch>
        </p:blipFill>
        <p:spPr>
          <a:xfrm>
            <a:off x="626092" y="714375"/>
            <a:ext cx="4751126" cy="5429250"/>
          </a:xfrm>
          <a:prstGeom prst="rect">
            <a:avLst/>
          </a:prstGeom>
        </p:spPr>
      </p:pic>
      <p:pic>
        <p:nvPicPr>
          <p:cNvPr id="5124" name="Picture 4" descr="Optimum design of radial flow moving-bed reactors based on a mathematical  hydrodynamic model - ScienceDirect">
            <a:extLst>
              <a:ext uri="{FF2B5EF4-FFF2-40B4-BE49-F238E27FC236}">
                <a16:creationId xmlns:a16="http://schemas.microsoft.com/office/drawing/2014/main" id="{2EFF0BFD-C237-1789-AFCD-BBB31E262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016" y="366725"/>
            <a:ext cx="3789307" cy="649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85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2EDF7-FFA6-5426-21B8-1C41389A23D1}"/>
              </a:ext>
            </a:extLst>
          </p:cNvPr>
          <p:cNvSpPr>
            <a:spLocks noGrp="1"/>
          </p:cNvSpPr>
          <p:nvPr>
            <p:ph idx="1"/>
          </p:nvPr>
        </p:nvSpPr>
        <p:spPr>
          <a:xfrm>
            <a:off x="191277" y="844527"/>
            <a:ext cx="11809445" cy="5876948"/>
          </a:xfrm>
        </p:spPr>
        <p:txBody>
          <a:bodyPr>
            <a:noAutofit/>
          </a:bodyPr>
          <a:lstStyle/>
          <a:p>
            <a:r>
              <a:rPr lang="en-US" sz="2000" b="0" i="0" dirty="0">
                <a:solidFill>
                  <a:srgbClr val="0070C0"/>
                </a:solidFill>
                <a:effectLst/>
                <a:latin typeface="Univers" panose="020B0503020202020204" pitchFamily="34" charset="0"/>
              </a:rPr>
              <a:t>The UOP </a:t>
            </a:r>
            <a:r>
              <a:rPr lang="en-US" sz="2000" b="0" i="0" dirty="0" err="1">
                <a:solidFill>
                  <a:srgbClr val="0070C0"/>
                </a:solidFill>
                <a:effectLst/>
                <a:latin typeface="Univers" panose="020B0503020202020204" pitchFamily="34" charset="0"/>
              </a:rPr>
              <a:t>Oleflex</a:t>
            </a:r>
            <a:r>
              <a:rPr lang="en-US" sz="2000" b="0" i="0" dirty="0">
                <a:solidFill>
                  <a:srgbClr val="0070C0"/>
                </a:solidFill>
                <a:effectLst/>
                <a:latin typeface="Univers" panose="020B0503020202020204" pitchFamily="34" charset="0"/>
              </a:rPr>
              <a:t> process is separated into three different sections: the reactor section, the product recovery section, and the catalyst regeneration section.</a:t>
            </a:r>
            <a:r>
              <a:rPr lang="en-US" sz="2000" dirty="0">
                <a:solidFill>
                  <a:srgbClr val="0070C0"/>
                </a:solidFill>
              </a:rPr>
              <a:t> </a:t>
            </a:r>
          </a:p>
          <a:p>
            <a:r>
              <a:rPr lang="en-US" sz="2000" b="0" i="0" dirty="0">
                <a:solidFill>
                  <a:srgbClr val="231F20"/>
                </a:solidFill>
                <a:effectLst/>
                <a:latin typeface="Univers" panose="020B0503020202020204" pitchFamily="34" charset="0"/>
              </a:rPr>
              <a:t>The reactor section of the </a:t>
            </a:r>
            <a:r>
              <a:rPr lang="en-US" sz="2000" b="0" i="0" dirty="0" err="1">
                <a:solidFill>
                  <a:srgbClr val="231F20"/>
                </a:solidFill>
                <a:effectLst/>
                <a:latin typeface="Univers" panose="020B0503020202020204" pitchFamily="34" charset="0"/>
              </a:rPr>
              <a:t>Oleflex</a:t>
            </a:r>
            <a:r>
              <a:rPr lang="en-US" sz="2000" b="0" i="0" dirty="0">
                <a:solidFill>
                  <a:srgbClr val="231F20"/>
                </a:solidFill>
                <a:effectLst/>
                <a:latin typeface="Univers" panose="020B0503020202020204" pitchFamily="34" charset="0"/>
              </a:rPr>
              <a:t> process consists of four radial-flow reactors, charge and interstage heaters, and a reactor feed-effluent heat exchanger.</a:t>
            </a:r>
          </a:p>
          <a:p>
            <a:r>
              <a:rPr lang="en-US" sz="2000" b="0" i="0" dirty="0">
                <a:solidFill>
                  <a:srgbClr val="0070C0"/>
                </a:solidFill>
                <a:effectLst/>
                <a:latin typeface="Univers" panose="020B0503020202020204" pitchFamily="34" charset="0"/>
              </a:rPr>
              <a:t>In the product recovery section, the reactor effluent is cooled, compressed, dried, and sent to a cryogenic system to separate hydrogen from hydrocarbon.</a:t>
            </a:r>
            <a:r>
              <a:rPr lang="en-US" sz="2000" dirty="0">
                <a:solidFill>
                  <a:srgbClr val="0070C0"/>
                </a:solidFill>
              </a:rPr>
              <a:t> </a:t>
            </a:r>
          </a:p>
          <a:p>
            <a:r>
              <a:rPr lang="en-US" sz="2000" b="0" i="0" dirty="0">
                <a:solidFill>
                  <a:srgbClr val="231F20"/>
                </a:solidFill>
                <a:effectLst/>
                <a:latin typeface="Univers" panose="020B0503020202020204" pitchFamily="34" charset="0"/>
              </a:rPr>
              <a:t>The net gas is recovered at 85 to 93 mol-% hydrogen purity. Separator liquid is sent to a </a:t>
            </a:r>
            <a:r>
              <a:rPr lang="en-US" sz="2000" b="0" i="1" dirty="0">
                <a:effectLst/>
                <a:highlight>
                  <a:srgbClr val="FFEEB7"/>
                </a:highlight>
                <a:latin typeface="Univers" panose="020B0503020202020204" pitchFamily="34" charset="0"/>
              </a:rPr>
              <a:t>selective hydrogenation process (SHP) unit</a:t>
            </a:r>
            <a:r>
              <a:rPr lang="en-US" sz="2000" b="0" i="1" dirty="0">
                <a:effectLst/>
                <a:latin typeface="Univers" panose="020B0503020202020204" pitchFamily="34" charset="0"/>
              </a:rPr>
              <a:t> </a:t>
            </a:r>
            <a:r>
              <a:rPr lang="en-US" sz="2000" b="0" i="0" dirty="0">
                <a:solidFill>
                  <a:srgbClr val="231F20"/>
                </a:solidFill>
                <a:effectLst/>
                <a:latin typeface="Univers" panose="020B0503020202020204" pitchFamily="34" charset="0"/>
              </a:rPr>
              <a:t>to eliminate diolefins and acetylenes.</a:t>
            </a:r>
          </a:p>
          <a:p>
            <a:r>
              <a:rPr lang="en-US" sz="2000" b="0" i="0" dirty="0">
                <a:solidFill>
                  <a:srgbClr val="0070C0"/>
                </a:solidFill>
                <a:effectLst/>
                <a:latin typeface="Univers" panose="020B0503020202020204" pitchFamily="34" charset="0"/>
              </a:rPr>
              <a:t>Then the liquid goes to a deethanizer and propane-propylene (P-P) splitter to produce a chemical or polymer-grade propylene product. Unconverted propane is recycled to the reactor section.</a:t>
            </a:r>
            <a:r>
              <a:rPr lang="en-US" sz="2000" dirty="0">
                <a:solidFill>
                  <a:srgbClr val="0070C0"/>
                </a:solidFill>
              </a:rPr>
              <a:t> </a:t>
            </a:r>
          </a:p>
          <a:p>
            <a:r>
              <a:rPr lang="en-US" sz="2000" b="0" i="0" dirty="0">
                <a:solidFill>
                  <a:srgbClr val="231F20"/>
                </a:solidFill>
                <a:effectLst/>
                <a:latin typeface="Univers" panose="020B0503020202020204" pitchFamily="34" charset="0"/>
              </a:rPr>
              <a:t>The selective diolefin and acetylene hydrogenation step is accomplished with the </a:t>
            </a:r>
            <a:r>
              <a:rPr lang="en-US" sz="2000" b="0" i="0" dirty="0" err="1">
                <a:solidFill>
                  <a:srgbClr val="231F20"/>
                </a:solidFill>
                <a:effectLst/>
                <a:latin typeface="Univers" panose="020B0503020202020204" pitchFamily="34" charset="0"/>
              </a:rPr>
              <a:t>Hüls</a:t>
            </a:r>
            <a:r>
              <a:rPr lang="en-US" sz="2000" b="0" i="0" dirty="0">
                <a:solidFill>
                  <a:srgbClr val="231F20"/>
                </a:solidFill>
                <a:effectLst/>
                <a:latin typeface="Univers" panose="020B0503020202020204" pitchFamily="34" charset="0"/>
              </a:rPr>
              <a:t> SHP process licensed by UOP. The catalyst regeneration section burns coke off the catalyst and returns it to fresh activity.</a:t>
            </a:r>
            <a:r>
              <a:rPr lang="en-US" sz="2000" dirty="0"/>
              <a:t> </a:t>
            </a:r>
            <a:br>
              <a:rPr lang="en-US" sz="2000" dirty="0"/>
            </a:br>
            <a:r>
              <a:rPr lang="en-US" sz="2000" dirty="0"/>
              <a:t> </a:t>
            </a:r>
            <a:br>
              <a:rPr lang="en-US" sz="2000" dirty="0"/>
            </a:br>
            <a:br>
              <a:rPr lang="en-US" sz="2000" dirty="0"/>
            </a:br>
            <a:br>
              <a:rPr lang="en-US" sz="2000" dirty="0"/>
            </a:br>
            <a:br>
              <a:rPr lang="en-US" sz="2000" dirty="0"/>
            </a:br>
            <a:endParaRPr lang="en-IN" sz="2000" dirty="0"/>
          </a:p>
        </p:txBody>
      </p:sp>
      <p:sp>
        <p:nvSpPr>
          <p:cNvPr id="5" name="Slide Number Placeholder 4">
            <a:extLst>
              <a:ext uri="{FF2B5EF4-FFF2-40B4-BE49-F238E27FC236}">
                <a16:creationId xmlns:a16="http://schemas.microsoft.com/office/drawing/2014/main" id="{6EDF176D-DE73-CC9C-39A4-D98A44B4177D}"/>
              </a:ext>
            </a:extLst>
          </p:cNvPr>
          <p:cNvSpPr>
            <a:spLocks noGrp="1"/>
          </p:cNvSpPr>
          <p:nvPr>
            <p:ph type="sldNum" sz="quarter" idx="12"/>
          </p:nvPr>
        </p:nvSpPr>
        <p:spPr/>
        <p:txBody>
          <a:bodyPr/>
          <a:lstStyle/>
          <a:p>
            <a:fld id="{0B70DE20-B937-49F7-BDB4-D052E7C40283}" type="slidenum">
              <a:rPr lang="en-US" smtClean="0"/>
              <a:t>99</a:t>
            </a:fld>
            <a:endParaRPr lang="en-US"/>
          </a:p>
        </p:txBody>
      </p:sp>
    </p:spTree>
    <p:extLst>
      <p:ext uri="{BB962C8B-B14F-4D97-AF65-F5344CB8AC3E}">
        <p14:creationId xmlns:p14="http://schemas.microsoft.com/office/powerpoint/2010/main" val="294887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12237</Words>
  <Application>Microsoft Office PowerPoint</Application>
  <PresentationFormat>Widescreen</PresentationFormat>
  <Paragraphs>780</Paragraphs>
  <Slides>110</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110</vt:i4>
      </vt:variant>
    </vt:vector>
  </HeadingPairs>
  <TitlesOfParts>
    <vt:vector size="130" baseType="lpstr">
      <vt:lpstr>AdvP6975</vt:lpstr>
      <vt:lpstr>Aptos</vt:lpstr>
      <vt:lpstr>Aptos Display</vt:lpstr>
      <vt:lpstr>AR CENA</vt:lpstr>
      <vt:lpstr>Arial</vt:lpstr>
      <vt:lpstr>Bahnschrift</vt:lpstr>
      <vt:lpstr>Calibri</vt:lpstr>
      <vt:lpstr>Cambria Math</vt:lpstr>
      <vt:lpstr>Cordia New</vt:lpstr>
      <vt:lpstr>ElsevierGulliver</vt:lpstr>
      <vt:lpstr>Google Sans</vt:lpstr>
      <vt:lpstr>Honeywell Sans</vt:lpstr>
      <vt:lpstr>quote-cjk-patch</vt:lpstr>
      <vt:lpstr>Times-Italic</vt:lpstr>
      <vt:lpstr>Times-Roman</vt:lpstr>
      <vt:lpstr>Univers</vt:lpstr>
      <vt:lpstr>Univers-Bold</vt:lpstr>
      <vt:lpstr>Univers-BoldOblique</vt:lpstr>
      <vt:lpstr>Wingdings</vt:lpstr>
      <vt:lpstr>Office Theme</vt:lpstr>
      <vt:lpstr>CL 355 Petrochemicals technology  Module 2</vt:lpstr>
      <vt:lpstr>Benzene block</vt:lpstr>
      <vt:lpstr>Xylene block</vt:lpstr>
      <vt:lpstr>Aromatics from naphtha</vt:lpstr>
      <vt:lpstr>HYDROTREATING : REACTIONS</vt:lpstr>
      <vt:lpstr>Hydrotreating reactions</vt:lpstr>
      <vt:lpstr>PowerPoint Presentation</vt:lpstr>
      <vt:lpstr>CATALYTIC REFORMING</vt:lpstr>
      <vt:lpstr>Objective of catalytic reforming</vt:lpstr>
      <vt:lpstr>CATALYTIC REFORMING</vt:lpstr>
      <vt:lpstr>REACTIONS involved in catalytic reforming</vt:lpstr>
      <vt:lpstr>PowerPoint Presentation</vt:lpstr>
      <vt:lpstr>PowerPoint Presentation</vt:lpstr>
      <vt:lpstr>PowerPoint Presentation</vt:lpstr>
      <vt:lpstr>PowerPoint Presentation</vt:lpstr>
      <vt:lpstr>Feed and Product Compositions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Integrated UOP aromatics complex</vt:lpstr>
      <vt:lpstr>PowerPoint Presentation</vt:lpstr>
      <vt:lpstr>Aromatic components in reformate</vt:lpstr>
      <vt:lpstr>Process Description</vt:lpstr>
      <vt:lpstr>PowerPoint Presentation</vt:lpstr>
      <vt:lpstr>The clay removes: </vt:lpstr>
      <vt:lpstr>PowerPoint Presentation</vt:lpstr>
      <vt:lpstr>PowerPoint Presentation</vt:lpstr>
      <vt:lpstr>PowerPoint Presentation</vt:lpstr>
      <vt:lpstr>The UOP Extractive Distillation (ED) Sulfolane process </vt:lpstr>
      <vt:lpstr>PowerPoint Presentation</vt:lpstr>
      <vt:lpstr>Extractive Distillation (Review)</vt:lpstr>
      <vt:lpstr>UOP-SULFOLANE process</vt:lpstr>
      <vt:lpstr>PowerPoint Presentation</vt:lpstr>
      <vt:lpstr>PowerPoint Presentation</vt:lpstr>
      <vt:lpstr>Extraction solvents</vt:lpstr>
      <vt:lpstr>Solvent Selection</vt:lpstr>
      <vt:lpstr>SULFOLANE process: introduction</vt:lpstr>
      <vt:lpstr>PowerPoint Presentation</vt:lpstr>
      <vt:lpstr>PowerPoint Presentation</vt:lpstr>
      <vt:lpstr>PowerPoint Presentation</vt:lpstr>
      <vt:lpstr>PowerPoint Presentation</vt:lpstr>
      <vt:lpstr>PowerPoint Presentation</vt:lpstr>
      <vt:lpstr>UOP Thermal Hydrodealkylation (THDA) Process  </vt:lpstr>
      <vt:lpstr> The UOP THDA PROCESS DESCRIPTION </vt:lpstr>
      <vt:lpstr>The UOP THDA PROCESS DESCRIPTION</vt:lpstr>
      <vt:lpstr>PowerPoint Presentation</vt:lpstr>
      <vt:lpstr>THDA reactor</vt:lpstr>
      <vt:lpstr>PowerPoint Presentation</vt:lpstr>
      <vt:lpstr>PowerPoint Presentation</vt:lpstr>
      <vt:lpstr>PowerPoint Presentation</vt:lpstr>
      <vt:lpstr>Tatoray: the rationale</vt:lpstr>
      <vt:lpstr>PROCESS CHEMISTRY  </vt:lpstr>
      <vt:lpstr>DESCRIPTION OF THE PROCESS FLOW</vt:lpstr>
      <vt:lpstr>The TATORAY process </vt:lpstr>
      <vt:lpstr>PowerPoint Presentation</vt:lpstr>
      <vt:lpstr>PowerPoint Presentation</vt:lpstr>
      <vt:lpstr>UOP PAREX PROCESS</vt:lpstr>
      <vt:lpstr>Size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Tracking One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Process Chemistry</vt:lpstr>
      <vt:lpstr>PowerPoint Presentation</vt:lpstr>
      <vt:lpstr>Isomar-process description</vt:lpstr>
      <vt:lpstr>Isomar-process flow diagram</vt:lpstr>
      <vt:lpstr>PowerPoint Presentation</vt:lpstr>
      <vt:lpstr>BP-UOP-Cyclar process</vt:lpstr>
      <vt:lpstr>PowerPoint Presentation</vt:lpstr>
      <vt:lpstr>Process chemistry</vt:lpstr>
      <vt:lpstr>PowerPoint Presentation</vt:lpstr>
      <vt:lpstr>Feed consideration</vt:lpstr>
      <vt:lpstr>PowerPoint Presentation</vt:lpstr>
      <vt:lpstr>UOP OLEFLEX PROCESS</vt:lpstr>
      <vt:lpstr>Background</vt:lpstr>
      <vt:lpstr>PowerPoint Presentation</vt:lpstr>
      <vt:lpstr>PowerPoint Presentation</vt:lpstr>
      <vt:lpstr>Feedstock</vt:lpstr>
      <vt:lpstr>C3 Oleflex Complex : Block diagram </vt:lpstr>
      <vt:lpstr>C3 Oleflex: Process flow diagram  </vt:lpstr>
      <vt:lpstr>PowerPoint Presentation</vt:lpstr>
      <vt:lpstr>PACOL process </vt:lpstr>
      <vt:lpstr>Background </vt:lpstr>
      <vt:lpstr>PowerPoint Presentation</vt:lpstr>
      <vt:lpstr>PROCESS DESCRIPTION  </vt:lpstr>
      <vt:lpstr>PROCESS DESCRIPTION</vt:lpstr>
      <vt:lpstr>PROCESS DESCRIPTION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2026-03-10T11:15:57Z</dcterms:created>
  <dcterms:modified xsi:type="dcterms:W3CDTF">2026-03-10T11:16:22Z</dcterms:modified>
</cp:coreProperties>
</file>